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85" r:id="rId1"/>
  </p:sldMasterIdLst>
  <p:notesMasterIdLst>
    <p:notesMasterId r:id="rId58"/>
  </p:notesMasterIdLst>
  <p:handoutMasterIdLst>
    <p:handoutMasterId r:id="rId59"/>
  </p:handoutMasterIdLst>
  <p:sldIdLst>
    <p:sldId id="268" r:id="rId2"/>
    <p:sldId id="389" r:id="rId3"/>
    <p:sldId id="296" r:id="rId4"/>
    <p:sldId id="348" r:id="rId5"/>
    <p:sldId id="344" r:id="rId6"/>
    <p:sldId id="300" r:id="rId7"/>
    <p:sldId id="301" r:id="rId8"/>
    <p:sldId id="302" r:id="rId9"/>
    <p:sldId id="347" r:id="rId10"/>
    <p:sldId id="303" r:id="rId11"/>
    <p:sldId id="304" r:id="rId12"/>
    <p:sldId id="307" r:id="rId13"/>
    <p:sldId id="306" r:id="rId14"/>
    <p:sldId id="343" r:id="rId15"/>
    <p:sldId id="308" r:id="rId16"/>
    <p:sldId id="349" r:id="rId17"/>
    <p:sldId id="350" r:id="rId18"/>
    <p:sldId id="351" r:id="rId19"/>
    <p:sldId id="352" r:id="rId20"/>
    <p:sldId id="353" r:id="rId21"/>
    <p:sldId id="354" r:id="rId22"/>
    <p:sldId id="355" r:id="rId23"/>
    <p:sldId id="356" r:id="rId24"/>
    <p:sldId id="357" r:id="rId25"/>
    <p:sldId id="359" r:id="rId26"/>
    <p:sldId id="360" r:id="rId27"/>
    <p:sldId id="361" r:id="rId28"/>
    <p:sldId id="362" r:id="rId29"/>
    <p:sldId id="385" r:id="rId30"/>
    <p:sldId id="363" r:id="rId31"/>
    <p:sldId id="386" r:id="rId32"/>
    <p:sldId id="364" r:id="rId33"/>
    <p:sldId id="387" r:id="rId34"/>
    <p:sldId id="365" r:id="rId35"/>
    <p:sldId id="366" r:id="rId36"/>
    <p:sldId id="367" r:id="rId37"/>
    <p:sldId id="388" r:id="rId38"/>
    <p:sldId id="368" r:id="rId39"/>
    <p:sldId id="369" r:id="rId40"/>
    <p:sldId id="370" r:id="rId41"/>
    <p:sldId id="371" r:id="rId42"/>
    <p:sldId id="372" r:id="rId43"/>
    <p:sldId id="373" r:id="rId44"/>
    <p:sldId id="374" r:id="rId45"/>
    <p:sldId id="375" r:id="rId46"/>
    <p:sldId id="376" r:id="rId47"/>
    <p:sldId id="383" r:id="rId48"/>
    <p:sldId id="377" r:id="rId49"/>
    <p:sldId id="378" r:id="rId50"/>
    <p:sldId id="379" r:id="rId51"/>
    <p:sldId id="380" r:id="rId52"/>
    <p:sldId id="381" r:id="rId53"/>
    <p:sldId id="382" r:id="rId54"/>
    <p:sldId id="390" r:id="rId55"/>
    <p:sldId id="384" r:id="rId56"/>
    <p:sldId id="267" r:id="rId57"/>
  </p:sldIdLst>
  <p:sldSz cx="12192000" cy="6858000"/>
  <p:notesSz cx="6858000" cy="9144000"/>
  <p:defaultTextStyle>
    <a:defPPr>
      <a:defRPr lang="pl-P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46" userDrawn="1">
          <p15:clr>
            <a:srgbClr val="A4A3A4"/>
          </p15:clr>
        </p15:guide>
        <p15:guide id="2" pos="551" userDrawn="1">
          <p15:clr>
            <a:srgbClr val="A4A3A4"/>
          </p15:clr>
        </p15:guide>
        <p15:guide id="3" pos="7129" userDrawn="1">
          <p15:clr>
            <a:srgbClr val="A4A3A4"/>
          </p15:clr>
        </p15:guide>
        <p15:guide id="4" orient="horz" pos="3793" userDrawn="1">
          <p15:clr>
            <a:srgbClr val="A4A3A4"/>
          </p15:clr>
        </p15:guide>
        <p15:guide id="5" orient="horz" pos="663" userDrawn="1">
          <p15:clr>
            <a:srgbClr val="A4A3A4"/>
          </p15:clr>
        </p15:guide>
        <p15:guide id="6" orient="horz" pos="3657" userDrawn="1">
          <p15:clr>
            <a:srgbClr val="A4A3A4"/>
          </p15:clr>
        </p15:guide>
        <p15:guide id="7" orient="horz" pos="1275" userDrawn="1">
          <p15:clr>
            <a:srgbClr val="A4A3A4"/>
          </p15:clr>
        </p15:guide>
        <p15:guide id="8" orient="horz" pos="1434" userDrawn="1">
          <p15:clr>
            <a:srgbClr val="A4A3A4"/>
          </p15:clr>
        </p15:guide>
        <p15:guide id="9" orient="horz" pos="935" userDrawn="1">
          <p15:clr>
            <a:srgbClr val="A4A3A4"/>
          </p15:clr>
        </p15:guide>
        <p15:guide id="10" orient="horz" pos="4133" userDrawn="1">
          <p15:clr>
            <a:srgbClr val="A4A3A4"/>
          </p15:clr>
        </p15:guide>
        <p15:guide id="11" orient="horz" pos="3475"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sylwia.tomaszewska@fundacjaap.org.pl" initials="" lastIdx="1"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A31FF"/>
    <a:srgbClr val="2B37F9"/>
    <a:srgbClr val="3115FF"/>
    <a:srgbClr val="CB0538"/>
    <a:srgbClr val="00D269"/>
    <a:srgbClr val="C2F0D9"/>
    <a:srgbClr val="F2F2F2"/>
    <a:srgbClr val="3B21FF"/>
    <a:srgbClr val="C8C8F3"/>
    <a:srgbClr val="B5E4C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868" autoAdjust="0"/>
    <p:restoredTop sz="70623" autoAdjust="0"/>
  </p:normalViewPr>
  <p:slideViewPr>
    <p:cSldViewPr snapToGrid="0">
      <p:cViewPr varScale="1">
        <p:scale>
          <a:sx n="78" d="100"/>
          <a:sy n="78" d="100"/>
        </p:scale>
        <p:origin x="54" y="90"/>
      </p:cViewPr>
      <p:guideLst>
        <p:guide orient="horz" pos="346"/>
        <p:guide pos="551"/>
        <p:guide pos="7129"/>
        <p:guide orient="horz" pos="3793"/>
        <p:guide orient="horz" pos="663"/>
        <p:guide orient="horz" pos="3657"/>
        <p:guide orient="horz" pos="1275"/>
        <p:guide orient="horz" pos="1434"/>
        <p:guide orient="horz" pos="935"/>
        <p:guide orient="horz" pos="4133"/>
        <p:guide orient="horz" pos="3475"/>
      </p:guideLst>
    </p:cSldViewPr>
  </p:slideViewPr>
  <p:notesTextViewPr>
    <p:cViewPr>
      <p:scale>
        <a:sx n="1" d="1"/>
        <a:sy n="1" d="1"/>
      </p:scale>
      <p:origin x="0" y="0"/>
    </p:cViewPr>
  </p:notesTextViewPr>
  <p:notesViewPr>
    <p:cSldViewPr snapToGrid="0">
      <p:cViewPr varScale="1">
        <p:scale>
          <a:sx n="123" d="100"/>
          <a:sy n="123" d="100"/>
        </p:scale>
        <p:origin x="3834" y="9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ymbol zastępczy nagłówka 1">
            <a:extLst>
              <a:ext uri="{FF2B5EF4-FFF2-40B4-BE49-F238E27FC236}">
                <a16:creationId xmlns:a16="http://schemas.microsoft.com/office/drawing/2014/main" id="{A928C88C-E191-4059-9BF2-AEB232396D2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l-PL"/>
          </a:p>
        </p:txBody>
      </p:sp>
      <p:sp>
        <p:nvSpPr>
          <p:cNvPr id="3" name="Symbol zastępczy daty 2">
            <a:extLst>
              <a:ext uri="{FF2B5EF4-FFF2-40B4-BE49-F238E27FC236}">
                <a16:creationId xmlns:a16="http://schemas.microsoft.com/office/drawing/2014/main" id="{F293F652-C854-4714-9031-68AEFB19CE8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5D78E40-4600-43D0-8F69-8F76E51C58B6}" type="datetimeFigureOut">
              <a:rPr lang="pl-PL" smtClean="0"/>
              <a:t>19.03.2021</a:t>
            </a:fld>
            <a:endParaRPr lang="pl-PL"/>
          </a:p>
        </p:txBody>
      </p:sp>
      <p:sp>
        <p:nvSpPr>
          <p:cNvPr id="4" name="Symbol zastępczy stopki 3">
            <a:extLst>
              <a:ext uri="{FF2B5EF4-FFF2-40B4-BE49-F238E27FC236}">
                <a16:creationId xmlns:a16="http://schemas.microsoft.com/office/drawing/2014/main" id="{1F366979-CBE5-4C7D-B400-49216C86855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pl-PL"/>
          </a:p>
        </p:txBody>
      </p:sp>
      <p:sp>
        <p:nvSpPr>
          <p:cNvPr id="5" name="Symbol zastępczy numeru slajdu 4">
            <a:extLst>
              <a:ext uri="{FF2B5EF4-FFF2-40B4-BE49-F238E27FC236}">
                <a16:creationId xmlns:a16="http://schemas.microsoft.com/office/drawing/2014/main" id="{FF797A9D-DB50-4CF2-A210-0032DDDA175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1397EC5-9BD3-4E25-9D93-2A1852B0BAAC}" type="slidenum">
              <a:rPr lang="pl-PL" smtClean="0"/>
              <a:t>‹#›</a:t>
            </a:fld>
            <a:endParaRPr lang="pl-PL"/>
          </a:p>
        </p:txBody>
      </p:sp>
    </p:spTree>
    <p:extLst>
      <p:ext uri="{BB962C8B-B14F-4D97-AF65-F5344CB8AC3E}">
        <p14:creationId xmlns:p14="http://schemas.microsoft.com/office/powerpoint/2010/main" val="201911969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ymbol zastępczy nagłówka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l-PL"/>
          </a:p>
        </p:txBody>
      </p:sp>
      <p:sp>
        <p:nvSpPr>
          <p:cNvPr id="3" name="Symbol zastępczy daty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E431876-466B-441C-9654-43C51B230E81}" type="datetimeFigureOut">
              <a:rPr lang="pl-PL" smtClean="0"/>
              <a:t>19.03.2021</a:t>
            </a:fld>
            <a:endParaRPr lang="pl-PL"/>
          </a:p>
        </p:txBody>
      </p:sp>
      <p:sp>
        <p:nvSpPr>
          <p:cNvPr id="4" name="Symbol zastępczy obrazu slajd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l-PL"/>
          </a:p>
        </p:txBody>
      </p:sp>
      <p:sp>
        <p:nvSpPr>
          <p:cNvPr id="5" name="Symbol zastępczy notatek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6" name="Symbol zastępczy stopki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l-PL"/>
          </a:p>
        </p:txBody>
      </p:sp>
      <p:sp>
        <p:nvSpPr>
          <p:cNvPr id="7" name="Symbol zastępczy numeru slajd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AC2183C-A587-4954-A5BC-1D7F3A755653}" type="slidenum">
              <a:rPr lang="pl-PL" smtClean="0"/>
              <a:t>‹#›</a:t>
            </a:fld>
            <a:endParaRPr lang="pl-PL"/>
          </a:p>
        </p:txBody>
      </p:sp>
    </p:spTree>
    <p:extLst>
      <p:ext uri="{BB962C8B-B14F-4D97-AF65-F5344CB8AC3E}">
        <p14:creationId xmlns:p14="http://schemas.microsoft.com/office/powerpoint/2010/main" val="14668066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l-PL" dirty="0"/>
              <a:t>Dzień dobry, nazywam się Paweł Łabno i opowiem dzisiaj o systemie dynamicznych metadanych, który zaimplementowałem w języku C# i środowisku .NET.</a:t>
            </a:r>
            <a:endParaRPr lang="en-US" dirty="0"/>
          </a:p>
          <a:p>
            <a:endParaRPr lang="pl-PL" dirty="0"/>
          </a:p>
          <a:p>
            <a:r>
              <a:rPr lang="en-GB" dirty="0"/>
              <a:t>Good morning, My name is Paweł Łabno and I am today to talk about designing Dynamic metadata system and implementing it in C# / .NET environment.</a:t>
            </a:r>
            <a:endParaRPr lang="pl-PL" dirty="0"/>
          </a:p>
          <a:p>
            <a:endParaRPr lang="pl-PL" dirty="0"/>
          </a:p>
        </p:txBody>
      </p:sp>
      <p:sp>
        <p:nvSpPr>
          <p:cNvPr id="4" name="Slide Number Placeholder 3"/>
          <p:cNvSpPr>
            <a:spLocks noGrp="1"/>
          </p:cNvSpPr>
          <p:nvPr>
            <p:ph type="sldNum" sz="quarter" idx="5"/>
          </p:nvPr>
        </p:nvSpPr>
        <p:spPr/>
        <p:txBody>
          <a:bodyPr/>
          <a:lstStyle/>
          <a:p>
            <a:fld id="{4AC2183C-A587-4954-A5BC-1D7F3A755653}" type="slidenum">
              <a:rPr lang="pl-PL" smtClean="0"/>
              <a:t>1</a:t>
            </a:fld>
            <a:endParaRPr lang="pl-PL"/>
          </a:p>
        </p:txBody>
      </p:sp>
    </p:spTree>
    <p:extLst>
      <p:ext uri="{BB962C8B-B14F-4D97-AF65-F5344CB8AC3E}">
        <p14:creationId xmlns:p14="http://schemas.microsoft.com/office/powerpoint/2010/main" val="25308395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l-PL" dirty="0"/>
              <a:t>Przy dobrze zorganizowanych danych możemy również się postarać o widok „data-</a:t>
            </a:r>
            <a:r>
              <a:rPr lang="pl-PL" dirty="0" err="1"/>
              <a:t>grid</a:t>
            </a:r>
            <a:r>
              <a:rPr lang="pl-PL" dirty="0"/>
              <a:t>” albo „</a:t>
            </a:r>
            <a:r>
              <a:rPr lang="pl-PL" dirty="0" err="1"/>
              <a:t>excel-like</a:t>
            </a:r>
            <a:r>
              <a:rPr lang="pl-PL" dirty="0"/>
              <a:t>”. Analitycy lubią tabelki, więc podobne narzędzie może ułatwić im podstawową pracę nad danymi.</a:t>
            </a:r>
            <a:endParaRPr lang="en-US" dirty="0"/>
          </a:p>
          <a:p>
            <a:endParaRPr lang="pl-PL" dirty="0"/>
          </a:p>
          <a:p>
            <a:r>
              <a:rPr lang="en-GB" dirty="0"/>
              <a:t>One extension could also allow previewing data in „excel-like view” (analysts love excel J ), users could preview, filter, sort data basing on selected filters. For example, they could list movies with the best box office ever. </a:t>
            </a:r>
            <a:endParaRPr lang="pl-PL" dirty="0"/>
          </a:p>
          <a:p>
            <a:endParaRPr lang="pl-PL" dirty="0"/>
          </a:p>
        </p:txBody>
      </p:sp>
      <p:sp>
        <p:nvSpPr>
          <p:cNvPr id="4" name="Slide Number Placeholder 3"/>
          <p:cNvSpPr>
            <a:spLocks noGrp="1"/>
          </p:cNvSpPr>
          <p:nvPr>
            <p:ph type="sldNum" sz="quarter" idx="5"/>
          </p:nvPr>
        </p:nvSpPr>
        <p:spPr/>
        <p:txBody>
          <a:bodyPr/>
          <a:lstStyle/>
          <a:p>
            <a:fld id="{4AC2183C-A587-4954-A5BC-1D7F3A755653}" type="slidenum">
              <a:rPr lang="pl-PL" smtClean="0"/>
              <a:t>10</a:t>
            </a:fld>
            <a:endParaRPr lang="pl-PL"/>
          </a:p>
        </p:txBody>
      </p:sp>
    </p:spTree>
    <p:extLst>
      <p:ext uri="{BB962C8B-B14F-4D97-AF65-F5344CB8AC3E}">
        <p14:creationId xmlns:p14="http://schemas.microsoft.com/office/powerpoint/2010/main" val="27408098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noProof="0" dirty="0"/>
              <a:t>Poza aspektami biznesowymi musimy rozpatrzyć również aspekty techniczne.</a:t>
            </a:r>
          </a:p>
          <a:p>
            <a:r>
              <a:rPr lang="pl-PL" noProof="0" dirty="0"/>
              <a:t>Na podstawie </a:t>
            </a:r>
            <a:r>
              <a:rPr lang="pl-PL" noProof="0" dirty="0" err="1"/>
              <a:t>wewnętrzych</a:t>
            </a:r>
            <a:r>
              <a:rPr lang="pl-PL" noProof="0" dirty="0"/>
              <a:t> wymagań  - użycie języka C#, który jest najlepiej znany w naszym zespole,</a:t>
            </a:r>
          </a:p>
          <a:p>
            <a:r>
              <a:rPr lang="pl-PL" noProof="0" dirty="0"/>
              <a:t>Wymagania co do przenośności rozwiązania (korzystamy z kontenerów na AWS),</a:t>
            </a:r>
          </a:p>
          <a:p>
            <a:r>
              <a:rPr lang="pl-PL" noProof="0" dirty="0"/>
              <a:t>Zgody na asynchroniczność zmian – nie wszystko musi być </a:t>
            </a:r>
            <a:r>
              <a:rPr lang="pl-PL" noProof="0" dirty="0" err="1"/>
              <a:t>zaaktualizowane</a:t>
            </a:r>
            <a:r>
              <a:rPr lang="pl-PL" noProof="0" dirty="0"/>
              <a:t> od razu,</a:t>
            </a:r>
          </a:p>
          <a:p>
            <a:r>
              <a:rPr lang="pl-PL" noProof="0" dirty="0"/>
              <a:t>Oraz tego, że ważnym elementem naszego systemu ma być jego rozszerzalność zgodnie z Open/Close </a:t>
            </a:r>
            <a:r>
              <a:rPr lang="pl-PL" noProof="0" dirty="0" err="1"/>
              <a:t>Principle</a:t>
            </a:r>
            <a:r>
              <a:rPr lang="pl-PL" noProof="0" dirty="0"/>
              <a:t>.</a:t>
            </a:r>
          </a:p>
          <a:p>
            <a:r>
              <a:rPr lang="pl-PL" noProof="0" dirty="0"/>
              <a:t>Kilka powyższych wymagań łączy się w rozwiązanie oparte o środowisko .NET 5, nierelacyjną bazę danych oraz na potrzeby przygotowania MVP projektu jedynie </a:t>
            </a:r>
            <a:r>
              <a:rPr lang="pl-PL" noProof="0" dirty="0" err="1"/>
              <a:t>persystencji</a:t>
            </a:r>
            <a:r>
              <a:rPr lang="pl-PL" noProof="0" dirty="0"/>
              <a:t> danych w pamięci aplikacji.</a:t>
            </a:r>
          </a:p>
          <a:p>
            <a:endParaRPr lang="pl-PL" noProof="0" dirty="0"/>
          </a:p>
          <a:p>
            <a:endParaRPr lang="pl-PL" noProof="0" dirty="0"/>
          </a:p>
          <a:p>
            <a:endParaRPr lang="pl-PL" noProof="0" dirty="0"/>
          </a:p>
          <a:p>
            <a:r>
              <a:rPr lang="en-GB" noProof="0" dirty="0"/>
              <a:t>Besides business aspects systems could have also technical requirements. •In our case we will develop a system with C# language (because with that technology I’m most familiar)•Application should be portable – e.g. we could run it on machines with Linux or </a:t>
            </a:r>
            <a:r>
              <a:rPr lang="en-GB" noProof="0" dirty="0" err="1"/>
              <a:t>windows•Changes</a:t>
            </a:r>
            <a:r>
              <a:rPr lang="en-GB" noProof="0" dirty="0"/>
              <a:t> are not required to be „at the moment of execution” – they could appear a few seconds later but should be applied </a:t>
            </a:r>
            <a:r>
              <a:rPr lang="en-GB" noProof="0" dirty="0" err="1"/>
              <a:t>always•Adding</a:t>
            </a:r>
            <a:r>
              <a:rPr lang="en-GB" noProof="0" dirty="0"/>
              <a:t> new validators or types of variables shouldn’t be much problem, the same thing is with adding a new type of </a:t>
            </a:r>
            <a:r>
              <a:rPr lang="en-GB" noProof="0" dirty="0" err="1"/>
              <a:t>metadata•To</a:t>
            </a:r>
            <a:r>
              <a:rPr lang="en-GB" noProof="0" dirty="0"/>
              <a:t> match all </a:t>
            </a:r>
            <a:r>
              <a:rPr lang="en-GB" noProof="0" dirty="0" err="1"/>
              <a:t>requirements•Our</a:t>
            </a:r>
            <a:r>
              <a:rPr lang="en-GB" noProof="0" dirty="0"/>
              <a:t> application will run on .NET 5 </a:t>
            </a:r>
            <a:r>
              <a:rPr lang="en-GB" noProof="0" dirty="0" err="1"/>
              <a:t>environment•And</a:t>
            </a:r>
            <a:r>
              <a:rPr lang="en-GB" noProof="0" dirty="0"/>
              <a:t> we will use non-relational database (e.g. document databases) to make easier extension in </a:t>
            </a:r>
            <a:r>
              <a:rPr lang="en-GB" noProof="0" dirty="0" err="1"/>
              <a:t>future•For</a:t>
            </a:r>
            <a:r>
              <a:rPr lang="en-GB" noProof="0" dirty="0"/>
              <a:t> purpose of this session we will use </a:t>
            </a:r>
            <a:r>
              <a:rPr lang="en-GB" noProof="0" dirty="0" err="1"/>
              <a:t>InMemoryDatabase</a:t>
            </a:r>
            <a:endParaRPr lang="pl-PL" noProof="0" dirty="0"/>
          </a:p>
          <a:p>
            <a:endParaRPr lang="pl-PL" noProof="0" dirty="0"/>
          </a:p>
        </p:txBody>
      </p:sp>
      <p:sp>
        <p:nvSpPr>
          <p:cNvPr id="4" name="Slide Number Placeholder 3"/>
          <p:cNvSpPr>
            <a:spLocks noGrp="1"/>
          </p:cNvSpPr>
          <p:nvPr>
            <p:ph type="sldNum" sz="quarter" idx="5"/>
          </p:nvPr>
        </p:nvSpPr>
        <p:spPr/>
        <p:txBody>
          <a:bodyPr/>
          <a:lstStyle/>
          <a:p>
            <a:fld id="{4AC2183C-A587-4954-A5BC-1D7F3A755653}" type="slidenum">
              <a:rPr lang="pl-PL" smtClean="0"/>
              <a:t>11</a:t>
            </a:fld>
            <a:endParaRPr lang="pl-PL"/>
          </a:p>
        </p:txBody>
      </p:sp>
    </p:spTree>
    <p:extLst>
      <p:ext uri="{BB962C8B-B14F-4D97-AF65-F5344CB8AC3E}">
        <p14:creationId xmlns:p14="http://schemas.microsoft.com/office/powerpoint/2010/main" val="17359714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l-PL" dirty="0"/>
              <a:t>W standardowym podejściu, każdą właściwość obiektu musimy sami zdefiniować/zaimplementować, w przypadku omawianego systemu film posiada listę aktorów oraz reżyserów – każdy z tych „typów” jest niezależną klasą (nawet jeśli jedna rozszerza drugą). Jeżeli chcielibyśmy dodać twórcę ścieżki dźwiękowej, i w tym obiekcie przechowywać jakieś dodatkowe dane to musielibyśmy utworzyć nową klasę rozszerzającą klasę „Person” i w „Movie” utworzyć nowe pole przechowujące listę obiektów o podanym typie. Świadomość, że rozwój takiego systemu niesie za sobą kilka wad kieruje nas do ich porównania z zaletami.</a:t>
            </a:r>
            <a:endParaRPr lang="en-US" dirty="0"/>
          </a:p>
          <a:p>
            <a:endParaRPr lang="pl-PL" dirty="0"/>
          </a:p>
          <a:p>
            <a:r>
              <a:rPr lang="en-GB" dirty="0"/>
              <a:t>In the standard approach, we define each type and each property of an object. In our case, the movie has its list of actors of directors, If we want to add a new „function” in the movie – e.g. original music composer then we will have to either use Person class as a type of new collection or we must extend Person class with a new class, and then use this object in movie class. </a:t>
            </a:r>
            <a:endParaRPr lang="pl-PL" dirty="0"/>
          </a:p>
          <a:p>
            <a:endParaRPr lang="pl-PL" dirty="0"/>
          </a:p>
        </p:txBody>
      </p:sp>
      <p:sp>
        <p:nvSpPr>
          <p:cNvPr id="4" name="Slide Number Placeholder 3"/>
          <p:cNvSpPr>
            <a:spLocks noGrp="1"/>
          </p:cNvSpPr>
          <p:nvPr>
            <p:ph type="sldNum" sz="quarter" idx="5"/>
          </p:nvPr>
        </p:nvSpPr>
        <p:spPr/>
        <p:txBody>
          <a:bodyPr/>
          <a:lstStyle/>
          <a:p>
            <a:fld id="{4AC2183C-A587-4954-A5BC-1D7F3A755653}" type="slidenum">
              <a:rPr lang="pl-PL" smtClean="0"/>
              <a:t>12</a:t>
            </a:fld>
            <a:endParaRPr lang="pl-PL"/>
          </a:p>
        </p:txBody>
      </p:sp>
    </p:spTree>
    <p:extLst>
      <p:ext uri="{BB962C8B-B14F-4D97-AF65-F5344CB8AC3E}">
        <p14:creationId xmlns:p14="http://schemas.microsoft.com/office/powerpoint/2010/main" val="8871482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l-PL" dirty="0"/>
              <a:t>Po stronie zalet „statycznych” metadanych znajduje się łatwy do nauczenia format danych, który jednocześnie trudniej jest złamać – coś jest osobą i będzie można tam wrzucić tylko osobę. W takim przypadku również łatwiej o integracje z innymi elementami systemu czy też o zwrócenie danych w formie przedstawionej wcześniej tabelki. Z drugiej strony system znacznie ciężej jest rozszerzyć, nawet najmniejsza zmiana będzie wymagała zmiany w kodzie – pracy zespołu deweloperskiego, i ostatecznie metadane nie będą mogły być po prostu „</a:t>
            </a:r>
            <a:r>
              <a:rPr lang="pl-PL" dirty="0" err="1"/>
              <a:t>wyklikane</a:t>
            </a:r>
            <a:r>
              <a:rPr lang="pl-PL" dirty="0"/>
              <a:t>” przez moderatora naszego systemu. Celem pozostałej części tej prezentacji będzie zaprezentowanie środków za pomocą których zespół techniczny nie będzie zajmować się każdą zmianą w definicjach metadanych w serwisie.</a:t>
            </a:r>
            <a:endParaRPr lang="en-US" dirty="0"/>
          </a:p>
          <a:p>
            <a:endParaRPr lang="pl-PL" dirty="0"/>
          </a:p>
          <a:p>
            <a:r>
              <a:rPr lang="pl-PL" dirty="0" err="1"/>
              <a:t>This</a:t>
            </a:r>
            <a:r>
              <a:rPr lang="pl-PL" dirty="0"/>
              <a:t> </a:t>
            </a:r>
            <a:r>
              <a:rPr lang="pl-PL" dirty="0" err="1"/>
              <a:t>solution</a:t>
            </a:r>
            <a:r>
              <a:rPr lang="pl-PL" dirty="0"/>
              <a:t> </a:t>
            </a:r>
            <a:r>
              <a:rPr lang="pl-PL" dirty="0" err="1"/>
              <a:t>has</a:t>
            </a:r>
            <a:r>
              <a:rPr lang="pl-PL" dirty="0"/>
              <a:t> </a:t>
            </a:r>
            <a:r>
              <a:rPr lang="pl-PL" dirty="0" err="1"/>
              <a:t>its</a:t>
            </a:r>
            <a:r>
              <a:rPr lang="pl-PL" dirty="0"/>
              <a:t> </a:t>
            </a:r>
            <a:r>
              <a:rPr lang="pl-PL" dirty="0" err="1"/>
              <a:t>advantages</a:t>
            </a:r>
            <a:r>
              <a:rPr lang="pl-PL" dirty="0"/>
              <a:t> </a:t>
            </a:r>
            <a:r>
              <a:rPr lang="pl-PL" dirty="0" err="1"/>
              <a:t>including</a:t>
            </a:r>
            <a:r>
              <a:rPr lang="pl-PL" dirty="0"/>
              <a:t> </a:t>
            </a:r>
            <a:r>
              <a:rPr lang="pl-PL" dirty="0" err="1"/>
              <a:t>easily</a:t>
            </a:r>
            <a:r>
              <a:rPr lang="pl-PL" dirty="0"/>
              <a:t> to </a:t>
            </a:r>
            <a:r>
              <a:rPr lang="pl-PL" dirty="0" err="1"/>
              <a:t>learn</a:t>
            </a:r>
            <a:r>
              <a:rPr lang="pl-PL" dirty="0"/>
              <a:t> format of data, </a:t>
            </a:r>
            <a:r>
              <a:rPr lang="pl-PL" dirty="0" err="1"/>
              <a:t>simoltaniously</a:t>
            </a:r>
            <a:r>
              <a:rPr lang="pl-PL" dirty="0"/>
              <a:t> </a:t>
            </a:r>
            <a:r>
              <a:rPr lang="pl-PL" dirty="0" err="1"/>
              <a:t>being</a:t>
            </a:r>
            <a:r>
              <a:rPr lang="pl-PL" dirty="0"/>
              <a:t> hard to </a:t>
            </a:r>
            <a:r>
              <a:rPr lang="pl-PL" dirty="0" err="1"/>
              <a:t>break</a:t>
            </a:r>
            <a:r>
              <a:rPr lang="pl-PL" dirty="0"/>
              <a:t> </a:t>
            </a:r>
            <a:r>
              <a:rPr lang="pl-PL" dirty="0" err="1"/>
              <a:t>or</a:t>
            </a:r>
            <a:r>
              <a:rPr lang="pl-PL" dirty="0"/>
              <a:t> </a:t>
            </a:r>
            <a:r>
              <a:rPr lang="pl-PL" dirty="0" err="1"/>
              <a:t>spoil</a:t>
            </a:r>
            <a:r>
              <a:rPr lang="pl-PL" dirty="0"/>
              <a:t> with </a:t>
            </a:r>
            <a:r>
              <a:rPr lang="pl-PL" dirty="0" err="1"/>
              <a:t>invalid</a:t>
            </a:r>
            <a:r>
              <a:rPr lang="pl-PL" dirty="0"/>
              <a:t> data </a:t>
            </a:r>
            <a:r>
              <a:rPr lang="pl-PL" dirty="0" err="1"/>
              <a:t>or</a:t>
            </a:r>
            <a:r>
              <a:rPr lang="pl-PL" dirty="0"/>
              <a:t> </a:t>
            </a:r>
            <a:r>
              <a:rPr lang="pl-PL" dirty="0" err="1"/>
              <a:t>configuration</a:t>
            </a:r>
            <a:r>
              <a:rPr lang="pl-PL" dirty="0"/>
              <a:t>. Integration with </a:t>
            </a:r>
            <a:r>
              <a:rPr lang="pl-PL" dirty="0" err="1"/>
              <a:t>other</a:t>
            </a:r>
            <a:r>
              <a:rPr lang="pl-PL" dirty="0"/>
              <a:t> system </a:t>
            </a:r>
            <a:r>
              <a:rPr lang="pl-PL" dirty="0" err="1"/>
              <a:t>becomes</a:t>
            </a:r>
            <a:r>
              <a:rPr lang="pl-PL" dirty="0"/>
              <a:t> </a:t>
            </a:r>
            <a:r>
              <a:rPr lang="pl-PL" dirty="0" err="1"/>
              <a:t>more</a:t>
            </a:r>
            <a:r>
              <a:rPr lang="pl-PL" dirty="0"/>
              <a:t> </a:t>
            </a:r>
            <a:r>
              <a:rPr lang="pl-PL" dirty="0" err="1"/>
              <a:t>clear</a:t>
            </a:r>
            <a:r>
              <a:rPr lang="pl-PL" dirty="0"/>
              <a:t> and </a:t>
            </a:r>
            <a:r>
              <a:rPr lang="pl-PL" dirty="0" err="1"/>
              <a:t>exploration</a:t>
            </a:r>
            <a:r>
              <a:rPr lang="pl-PL" dirty="0"/>
              <a:t> of data </a:t>
            </a:r>
            <a:r>
              <a:rPr lang="pl-PL" dirty="0" err="1"/>
              <a:t>is</a:t>
            </a:r>
            <a:r>
              <a:rPr lang="pl-PL" dirty="0"/>
              <a:t> </a:t>
            </a:r>
            <a:r>
              <a:rPr lang="pl-PL" dirty="0" err="1"/>
              <a:t>very</a:t>
            </a:r>
            <a:r>
              <a:rPr lang="pl-PL" dirty="0"/>
              <a:t> </a:t>
            </a:r>
            <a:r>
              <a:rPr lang="pl-PL" dirty="0" err="1"/>
              <a:t>easy</a:t>
            </a:r>
            <a:r>
              <a:rPr lang="pl-PL" dirty="0"/>
              <a:t>.</a:t>
            </a:r>
          </a:p>
          <a:p>
            <a:r>
              <a:rPr lang="pl-PL" dirty="0"/>
              <a:t>On the </a:t>
            </a:r>
            <a:r>
              <a:rPr lang="pl-PL" dirty="0" err="1"/>
              <a:t>other</a:t>
            </a:r>
            <a:r>
              <a:rPr lang="pl-PL" dirty="0"/>
              <a:t> </a:t>
            </a:r>
            <a:r>
              <a:rPr lang="pl-PL" dirty="0" err="1"/>
              <a:t>side</a:t>
            </a:r>
            <a:r>
              <a:rPr lang="pl-PL" dirty="0"/>
              <a:t> </a:t>
            </a:r>
            <a:r>
              <a:rPr lang="pl-PL" dirty="0" err="1"/>
              <a:t>extension</a:t>
            </a:r>
            <a:r>
              <a:rPr lang="pl-PL" dirty="0"/>
              <a:t> </a:t>
            </a:r>
            <a:r>
              <a:rPr lang="pl-PL" dirty="0" err="1"/>
              <a:t>would</a:t>
            </a:r>
            <a:r>
              <a:rPr lang="pl-PL" dirty="0"/>
              <a:t> be </a:t>
            </a:r>
            <a:r>
              <a:rPr lang="pl-PL" dirty="0" err="1"/>
              <a:t>harder</a:t>
            </a:r>
            <a:r>
              <a:rPr lang="pl-PL" dirty="0"/>
              <a:t> and </a:t>
            </a:r>
            <a:r>
              <a:rPr lang="pl-PL" dirty="0" err="1"/>
              <a:t>couldn’t</a:t>
            </a:r>
            <a:r>
              <a:rPr lang="pl-PL" dirty="0"/>
              <a:t> be „</a:t>
            </a:r>
            <a:r>
              <a:rPr lang="pl-PL" dirty="0" err="1"/>
              <a:t>clicked</a:t>
            </a:r>
            <a:r>
              <a:rPr lang="pl-PL" dirty="0"/>
              <a:t> out”. With </a:t>
            </a:r>
            <a:r>
              <a:rPr lang="pl-PL" dirty="0" err="1"/>
              <a:t>dynamic</a:t>
            </a:r>
            <a:r>
              <a:rPr lang="pl-PL" dirty="0"/>
              <a:t> model we </a:t>
            </a:r>
            <a:r>
              <a:rPr lang="pl-PL" dirty="0" err="1"/>
              <a:t>could</a:t>
            </a:r>
            <a:r>
              <a:rPr lang="pl-PL" dirty="0"/>
              <a:t> </a:t>
            </a:r>
            <a:r>
              <a:rPr lang="pl-PL" dirty="0" err="1"/>
              <a:t>sometimes</a:t>
            </a:r>
            <a:r>
              <a:rPr lang="pl-PL" dirty="0"/>
              <a:t> </a:t>
            </a:r>
            <a:r>
              <a:rPr lang="pl-PL" dirty="0" err="1"/>
              <a:t>deliver</a:t>
            </a:r>
            <a:r>
              <a:rPr lang="pl-PL" dirty="0"/>
              <a:t> to Customer </a:t>
            </a:r>
            <a:r>
              <a:rPr lang="pl-PL" dirty="0" err="1"/>
              <a:t>new</a:t>
            </a:r>
            <a:r>
              <a:rPr lang="pl-PL" dirty="0"/>
              <a:t> </a:t>
            </a:r>
            <a:r>
              <a:rPr lang="pl-PL" dirty="0" err="1"/>
              <a:t>features</a:t>
            </a:r>
            <a:r>
              <a:rPr lang="pl-PL" dirty="0"/>
              <a:t> </a:t>
            </a:r>
            <a:r>
              <a:rPr lang="pl-PL" dirty="0" err="1"/>
              <a:t>without</a:t>
            </a:r>
            <a:r>
              <a:rPr lang="pl-PL" dirty="0"/>
              <a:t> </a:t>
            </a:r>
            <a:r>
              <a:rPr lang="pl-PL" dirty="0" err="1"/>
              <a:t>work</a:t>
            </a:r>
            <a:r>
              <a:rPr lang="pl-PL" dirty="0"/>
              <a:t> of development team. </a:t>
            </a:r>
            <a:r>
              <a:rPr lang="pl-PL" dirty="0" err="1"/>
              <a:t>Our</a:t>
            </a:r>
            <a:r>
              <a:rPr lang="pl-PL" dirty="0"/>
              <a:t> target for </a:t>
            </a:r>
            <a:r>
              <a:rPr lang="pl-PL" dirty="0" err="1"/>
              <a:t>this</a:t>
            </a:r>
            <a:r>
              <a:rPr lang="pl-PL" dirty="0"/>
              <a:t> speech </a:t>
            </a:r>
            <a:r>
              <a:rPr lang="pl-PL" dirty="0" err="1"/>
              <a:t>is</a:t>
            </a:r>
            <a:r>
              <a:rPr lang="pl-PL" dirty="0"/>
              <a:t> to </a:t>
            </a:r>
            <a:r>
              <a:rPr lang="pl-PL" dirty="0" err="1"/>
              <a:t>reduce</a:t>
            </a:r>
            <a:r>
              <a:rPr lang="pl-PL" dirty="0"/>
              <a:t> </a:t>
            </a:r>
            <a:r>
              <a:rPr lang="pl-PL" dirty="0" err="1"/>
              <a:t>impact</a:t>
            </a:r>
            <a:r>
              <a:rPr lang="pl-PL" dirty="0"/>
              <a:t> business „</a:t>
            </a:r>
            <a:r>
              <a:rPr lang="pl-PL" dirty="0" err="1"/>
              <a:t>things</a:t>
            </a:r>
            <a:r>
              <a:rPr lang="pl-PL" dirty="0"/>
              <a:t>” on </a:t>
            </a:r>
            <a:r>
              <a:rPr lang="pl-PL" dirty="0" err="1"/>
              <a:t>dev</a:t>
            </a:r>
            <a:r>
              <a:rPr lang="pl-PL" dirty="0"/>
              <a:t> team </a:t>
            </a:r>
            <a:r>
              <a:rPr lang="pl-PL" dirty="0" err="1"/>
              <a:t>work</a:t>
            </a:r>
            <a:r>
              <a:rPr lang="pl-PL" dirty="0"/>
              <a:t>. </a:t>
            </a:r>
          </a:p>
        </p:txBody>
      </p:sp>
      <p:sp>
        <p:nvSpPr>
          <p:cNvPr id="4" name="Slide Number Placeholder 3"/>
          <p:cNvSpPr>
            <a:spLocks noGrp="1"/>
          </p:cNvSpPr>
          <p:nvPr>
            <p:ph type="sldNum" sz="quarter" idx="5"/>
          </p:nvPr>
        </p:nvSpPr>
        <p:spPr/>
        <p:txBody>
          <a:bodyPr/>
          <a:lstStyle/>
          <a:p>
            <a:fld id="{4AC2183C-A587-4954-A5BC-1D7F3A755653}" type="slidenum">
              <a:rPr lang="pl-PL" smtClean="0"/>
              <a:t>13</a:t>
            </a:fld>
            <a:endParaRPr lang="pl-PL"/>
          </a:p>
        </p:txBody>
      </p:sp>
    </p:spTree>
    <p:extLst>
      <p:ext uri="{BB962C8B-B14F-4D97-AF65-F5344CB8AC3E}">
        <p14:creationId xmlns:p14="http://schemas.microsoft.com/office/powerpoint/2010/main" val="37298223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l-PL" dirty="0"/>
              <a:t>Po analizie rozwiązania opartego o statyczne metadane, możemy przejść do jego dynamicznego odpowiednika, który zapewni nam dużo możliwości do zbudowania systemu cegiełka po cegiełce. </a:t>
            </a:r>
            <a:endParaRPr lang="en-US" dirty="0"/>
          </a:p>
          <a:p>
            <a:endParaRPr lang="pl-PL" dirty="0"/>
          </a:p>
          <a:p>
            <a:r>
              <a:rPr lang="en-GB" dirty="0"/>
              <a:t>Now we could proceed to the main topic of today's meeting – dynamic metadata – the solution that will grant us a great level of possibility to build a system „brick by brick”.</a:t>
            </a:r>
            <a:r>
              <a:rPr lang="pl-PL" dirty="0"/>
              <a:t> </a:t>
            </a:r>
          </a:p>
          <a:p>
            <a:endParaRPr lang="pl-PL" dirty="0"/>
          </a:p>
        </p:txBody>
      </p:sp>
      <p:sp>
        <p:nvSpPr>
          <p:cNvPr id="4" name="Slide Number Placeholder 3"/>
          <p:cNvSpPr>
            <a:spLocks noGrp="1"/>
          </p:cNvSpPr>
          <p:nvPr>
            <p:ph type="sldNum" sz="quarter" idx="5"/>
          </p:nvPr>
        </p:nvSpPr>
        <p:spPr/>
        <p:txBody>
          <a:bodyPr/>
          <a:lstStyle/>
          <a:p>
            <a:fld id="{4AC2183C-A587-4954-A5BC-1D7F3A755653}" type="slidenum">
              <a:rPr lang="pl-PL" smtClean="0"/>
              <a:t>14</a:t>
            </a:fld>
            <a:endParaRPr lang="pl-PL"/>
          </a:p>
        </p:txBody>
      </p:sp>
    </p:spTree>
    <p:extLst>
      <p:ext uri="{BB962C8B-B14F-4D97-AF65-F5344CB8AC3E}">
        <p14:creationId xmlns:p14="http://schemas.microsoft.com/office/powerpoint/2010/main" val="8830659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dirty="0"/>
              <a:t>W modelu tym, w bazie danych nie trzymamy obiektów jako listę aktorów czy reżyserów, lecz listę metadanych, które przechowują „pewne informacje”. Każda </a:t>
            </a:r>
            <a:r>
              <a:rPr lang="pl-PL" dirty="0" err="1"/>
              <a:t>metadana</a:t>
            </a:r>
            <a:r>
              <a:rPr lang="pl-PL" dirty="0"/>
              <a:t> ma swój zestaw właściwości – identyfikowanych poprzez rodzaj klucza, do tego przechowują wartości o wskazanym typie. Metadane są związane z jedną definicją metadanych, która zawiera więcej informacji na temat właściwości danego typu metadanych czy wykorzystanych </a:t>
            </a:r>
            <a:r>
              <a:rPr lang="pl-PL" dirty="0" err="1"/>
              <a:t>walidatorów</a:t>
            </a:r>
            <a:r>
              <a:rPr lang="pl-PL" dirty="0"/>
              <a:t>. W momencie kiedy wszystkie wymagane typy i </a:t>
            </a:r>
            <a:r>
              <a:rPr lang="pl-PL" dirty="0" err="1"/>
              <a:t>walidatory</a:t>
            </a:r>
            <a:r>
              <a:rPr lang="pl-PL" dirty="0"/>
              <a:t> są zaimplementowane, możliwy jest dalszy rozwój systemu z pominięciem zmian po stronie zespołu technicznego. Taka opcja skróci czas dostarczenia nowych możliwości do klienta.</a:t>
            </a:r>
            <a:endParaRPr lang="en-US" dirty="0"/>
          </a:p>
          <a:p>
            <a:endParaRPr lang="pl-PL" dirty="0"/>
          </a:p>
          <a:p>
            <a:r>
              <a:rPr lang="en-GB" dirty="0"/>
              <a:t>In this model, we don’t store explicit objects as actors or directors but a list of metadata tags storing simple or complex information. Each metadata has its own set of properties (identified by id or key, storing some kind of value for specified type). Metadata is also connected with one  (always one) metadata definition storing extensive information of declared properties and validators used to verify if metadata/movie is correct. In case when all components – properties types, validators, or parsers are already created, then business division could declare new definitions by themself without tech work – this could bring much </a:t>
            </a:r>
            <a:r>
              <a:rPr lang="en-GB" dirty="0" err="1"/>
              <a:t>much</a:t>
            </a:r>
            <a:r>
              <a:rPr lang="en-GB" dirty="0"/>
              <a:t> value.</a:t>
            </a:r>
            <a:endParaRPr lang="pl-PL" dirty="0"/>
          </a:p>
        </p:txBody>
      </p:sp>
      <p:sp>
        <p:nvSpPr>
          <p:cNvPr id="4" name="Slide Number Placeholder 3"/>
          <p:cNvSpPr>
            <a:spLocks noGrp="1"/>
          </p:cNvSpPr>
          <p:nvPr>
            <p:ph type="sldNum" sz="quarter" idx="5"/>
          </p:nvPr>
        </p:nvSpPr>
        <p:spPr/>
        <p:txBody>
          <a:bodyPr/>
          <a:lstStyle/>
          <a:p>
            <a:fld id="{4AC2183C-A587-4954-A5BC-1D7F3A755653}" type="slidenum">
              <a:rPr lang="pl-PL" smtClean="0"/>
              <a:t>15</a:t>
            </a:fld>
            <a:endParaRPr lang="pl-PL"/>
          </a:p>
        </p:txBody>
      </p:sp>
    </p:spTree>
    <p:extLst>
      <p:ext uri="{BB962C8B-B14F-4D97-AF65-F5344CB8AC3E}">
        <p14:creationId xmlns:p14="http://schemas.microsoft.com/office/powerpoint/2010/main" val="22298596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dirty="0"/>
              <a:t>Aby rozpocząć pracę and rozwiązaniem tej klasy musimy zebrać wymagania co do obsługiwanych typów, jak dane będą obrabiane i przykładowo jak ma działać walidacja. Co do samej walidacji – jakie </a:t>
            </a:r>
            <a:r>
              <a:rPr lang="pl-PL" dirty="0" err="1"/>
              <a:t>walidatory</a:t>
            </a:r>
            <a:r>
              <a:rPr lang="pl-PL" dirty="0"/>
              <a:t> powinny zostać dostarczone i co powinno wpływać na to jakie błędy zwracają. Ostatnim elementem są domyślne wartości – można w tym miejscu wykorzystać również domyślnie wartości środowiska C# - </a:t>
            </a:r>
            <a:r>
              <a:rPr lang="pl-PL" dirty="0" err="1"/>
              <a:t>nulle</a:t>
            </a:r>
            <a:r>
              <a:rPr lang="pl-PL" dirty="0"/>
              <a:t>, zera czy </a:t>
            </a:r>
            <a:r>
              <a:rPr lang="pl-PL" dirty="0" err="1"/>
              <a:t>false</a:t>
            </a:r>
            <a:r>
              <a:rPr lang="pl-PL" dirty="0"/>
              <a:t> w zależności od kontekstu. Znając odpowiedzi na te pytania możemy ustalić kolejność dostarczenia kolejnych „cegiełek” naszego systemu.</a:t>
            </a:r>
          </a:p>
          <a:p>
            <a:endParaRPr lang="pl-PL" dirty="0"/>
          </a:p>
          <a:p>
            <a:r>
              <a:rPr lang="en-GB" dirty="0"/>
              <a:t>However, there are few points, that we need to know before we start implementing this kind of service. It is necessary to know what types would our system use – also if some types could be delivered </a:t>
            </a:r>
            <a:r>
              <a:rPr lang="en-GB" dirty="0" err="1"/>
              <a:t>later.Then</a:t>
            </a:r>
            <a:r>
              <a:rPr lang="en-GB" dirty="0"/>
              <a:t> it comes to pipelines – how we would validate, manage or use data, how they would appear, who and when would change </a:t>
            </a:r>
            <a:r>
              <a:rPr lang="en-GB" dirty="0" err="1"/>
              <a:t>what.Also</a:t>
            </a:r>
            <a:r>
              <a:rPr lang="en-GB" dirty="0"/>
              <a:t> depending on types, there could be a lot of validators to implement. Regarding this point, all validators should be delivered after the definition of the related type.</a:t>
            </a:r>
            <a:r>
              <a:rPr lang="pl-PL" dirty="0"/>
              <a:t> </a:t>
            </a:r>
            <a:r>
              <a:rPr lang="en-GB" dirty="0"/>
              <a:t>In the end, optional thing is to know default values – however, we could use default values in C# environment – nulls, 0, false, </a:t>
            </a:r>
            <a:r>
              <a:rPr lang="en-GB" dirty="0" err="1"/>
              <a:t>etc.After</a:t>
            </a:r>
            <a:r>
              <a:rPr lang="en-GB" dirty="0"/>
              <a:t> gathering knowledge for all these points we could start to organize work on metadata features and prioritize specific content/type in the delivery process.</a:t>
            </a:r>
            <a:endParaRPr lang="pl-PL" dirty="0"/>
          </a:p>
        </p:txBody>
      </p:sp>
      <p:sp>
        <p:nvSpPr>
          <p:cNvPr id="4" name="Slide Number Placeholder 3"/>
          <p:cNvSpPr>
            <a:spLocks noGrp="1"/>
          </p:cNvSpPr>
          <p:nvPr>
            <p:ph type="sldNum" sz="quarter" idx="5"/>
          </p:nvPr>
        </p:nvSpPr>
        <p:spPr/>
        <p:txBody>
          <a:bodyPr/>
          <a:lstStyle/>
          <a:p>
            <a:fld id="{4AC2183C-A587-4954-A5BC-1D7F3A755653}" type="slidenum">
              <a:rPr lang="pl-PL" smtClean="0"/>
              <a:t>16</a:t>
            </a:fld>
            <a:endParaRPr lang="pl-PL"/>
          </a:p>
        </p:txBody>
      </p:sp>
    </p:spTree>
    <p:extLst>
      <p:ext uri="{BB962C8B-B14F-4D97-AF65-F5344CB8AC3E}">
        <p14:creationId xmlns:p14="http://schemas.microsoft.com/office/powerpoint/2010/main" val="6220550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l-PL" noProof="0" dirty="0"/>
              <a:t>Niezależnie od tego jakie typy danych obsłużymy musimy umożliwić użytkownikom interakcje z naszą aplikacją – zrobimy to poprzez API </a:t>
            </a:r>
            <a:r>
              <a:rPr lang="pl-PL" noProof="0" dirty="0" err="1"/>
              <a:t>Restowe</a:t>
            </a:r>
            <a:r>
              <a:rPr lang="pl-PL" noProof="0" dirty="0"/>
              <a:t>. Przykładowe żądanie dodania nowych metadanych do filmu możemy zobaczyć na ekranie. Musimy określić z jakiej definicji metadanych skorzystamy oraz to jakie wartości przypiszemy konkretnym właściwościom. Przypatrzcie się na przedstawionego </a:t>
            </a:r>
            <a:r>
              <a:rPr lang="pl-PL" noProof="0" dirty="0" err="1"/>
              <a:t>Jsona</a:t>
            </a:r>
            <a:r>
              <a:rPr lang="pl-PL" noProof="0" dirty="0"/>
              <a:t> i pomyślcie co może być „dziwnego” w tym rozwiązaniu. (przerwa) Osoby, które zaniepokoił „typ danych” przekazany jako wartość właściwości „</a:t>
            </a:r>
            <a:r>
              <a:rPr lang="pl-PL" noProof="0" dirty="0" err="1"/>
              <a:t>value</a:t>
            </a:r>
            <a:r>
              <a:rPr lang="pl-PL" noProof="0" dirty="0"/>
              <a:t>” w </a:t>
            </a:r>
            <a:r>
              <a:rPr lang="pl-PL" noProof="0" dirty="0" err="1"/>
              <a:t>propertisach</a:t>
            </a:r>
            <a:r>
              <a:rPr lang="pl-PL" noProof="0" dirty="0"/>
              <a:t> mogą bić sobie brawo. W naszym systemie przygotujemy mechanizm, który pozwoli nam na akceptację dowolnego typu danych wejściowych – niestety uzyskamy to kosztem zwiększenia złożoności naszego kodu.</a:t>
            </a:r>
          </a:p>
          <a:p>
            <a:endParaRPr lang="pl-PL" noProof="0" dirty="0"/>
          </a:p>
          <a:p>
            <a:r>
              <a:rPr lang="en-GB" noProof="0" dirty="0"/>
              <a:t>Because part of the system concept is very clear to use, we could talk about „interaction” with our application. We will do it with REST API. A sample request is presented on screen – this is for adding new metadata to the movie. We need to define which definition we will use, and what values we will set to properties. What is interesting – it is possible to use different types as „value type” – here we have person, string, and </a:t>
            </a:r>
            <a:r>
              <a:rPr lang="en-GB" noProof="0" dirty="0" err="1"/>
              <a:t>boolean</a:t>
            </a:r>
            <a:r>
              <a:rPr lang="en-GB" noProof="0" dirty="0"/>
              <a:t>. However, this solution will cause some problems to be solved and increase the complexity of the code.</a:t>
            </a:r>
            <a:endParaRPr lang="pl-PL" noProof="0" dirty="0"/>
          </a:p>
          <a:p>
            <a:endParaRPr lang="pl-PL" noProof="0" dirty="0"/>
          </a:p>
        </p:txBody>
      </p:sp>
      <p:sp>
        <p:nvSpPr>
          <p:cNvPr id="4" name="Slide Number Placeholder 3"/>
          <p:cNvSpPr>
            <a:spLocks noGrp="1"/>
          </p:cNvSpPr>
          <p:nvPr>
            <p:ph type="sldNum" sz="quarter" idx="5"/>
          </p:nvPr>
        </p:nvSpPr>
        <p:spPr/>
        <p:txBody>
          <a:bodyPr/>
          <a:lstStyle/>
          <a:p>
            <a:fld id="{4AC2183C-A587-4954-A5BC-1D7F3A755653}" type="slidenum">
              <a:rPr lang="pl-PL" smtClean="0"/>
              <a:t>17</a:t>
            </a:fld>
            <a:endParaRPr lang="pl-PL"/>
          </a:p>
        </p:txBody>
      </p:sp>
    </p:spTree>
    <p:extLst>
      <p:ext uri="{BB962C8B-B14F-4D97-AF65-F5344CB8AC3E}">
        <p14:creationId xmlns:p14="http://schemas.microsoft.com/office/powerpoint/2010/main" val="15696121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l-PL" dirty="0"/>
              <a:t>W celu kontynuowania tematu musimy wrócić do podstaw – modelu MVC lub jego alternatyw MVVM i MVP. W skrócie modele te dzielą aplikacje na trzy części – widoku odpowiadającego za przechwytywanie żądań i zajmującego się prezentacją danych, kontrolera, który odpowiada za warstwę logiki biznesowej i operacji na danych, oraz warstwy modelu, która odpowiada za interakcje z różnymi źródłami danych – na przykład bazami danych czy też usługami wyszukującymi. Ważne jest to, żeby interakcja przebiega jedynie z Widoków do kontrolerów, oraz z kontrolerów do warstwy modelu. Każda z tych interakcji powinna korzystać z abstrakcji/interfejsów a nie konkretnych implementacji. W nawiązaniu do poprzedniego slajdu i możliwości akceptacji różnych typów zmiennych. Warstwa widoku oraz modelu skorzystają z podobnych mechanizmów uniwersalnych obiektów, a warstwa pośrednia będzie korzystać z obiektów dedykowanych danemu typowi – np. </a:t>
            </a:r>
            <a:r>
              <a:rPr lang="pl-PL" dirty="0" err="1"/>
              <a:t>boolean</a:t>
            </a:r>
            <a:r>
              <a:rPr lang="pl-PL" dirty="0"/>
              <a:t> </a:t>
            </a:r>
            <a:r>
              <a:rPr lang="pl-PL" dirty="0" err="1"/>
              <a:t>property</a:t>
            </a:r>
            <a:r>
              <a:rPr lang="pl-PL" dirty="0"/>
              <a:t> czy </a:t>
            </a:r>
            <a:r>
              <a:rPr lang="pl-PL" dirty="0" err="1"/>
              <a:t>numeric</a:t>
            </a:r>
            <a:r>
              <a:rPr lang="pl-PL" dirty="0"/>
              <a:t> </a:t>
            </a:r>
            <a:r>
              <a:rPr lang="pl-PL" dirty="0" err="1"/>
              <a:t>property</a:t>
            </a:r>
            <a:r>
              <a:rPr lang="pl-PL" dirty="0"/>
              <a:t> – by lepiej operować na wymaganiach biznesowych.</a:t>
            </a:r>
            <a:endParaRPr lang="en-US" dirty="0"/>
          </a:p>
          <a:p>
            <a:endParaRPr lang="pl-PL" dirty="0"/>
          </a:p>
          <a:p>
            <a:r>
              <a:rPr lang="en-GB" dirty="0"/>
              <a:t>Most of the modern web application uses MVC model or its alteration – MVVM or MVP. In summary, this model separates layers of our </a:t>
            </a:r>
            <a:r>
              <a:rPr lang="en-GB" dirty="0" err="1"/>
              <a:t>application•There</a:t>
            </a:r>
            <a:r>
              <a:rPr lang="en-GB" dirty="0"/>
              <a:t> is a layer called „View” responsible for handling incoming request model and sending responses to the </a:t>
            </a:r>
            <a:r>
              <a:rPr lang="en-GB" dirty="0" err="1"/>
              <a:t>client•There</a:t>
            </a:r>
            <a:r>
              <a:rPr lang="en-GB" dirty="0"/>
              <a:t> is a middle layer „Controller” responsible for business logic and </a:t>
            </a:r>
            <a:r>
              <a:rPr lang="en-GB" dirty="0" err="1"/>
              <a:t>operations•At</a:t>
            </a:r>
            <a:r>
              <a:rPr lang="en-GB" dirty="0"/>
              <a:t> last, but not at least, there is a model layer responsible for interactions with different data storages – as databases or search </a:t>
            </a:r>
            <a:r>
              <a:rPr lang="en-GB" dirty="0" err="1"/>
              <a:t>services•It</a:t>
            </a:r>
            <a:r>
              <a:rPr lang="en-GB" dirty="0"/>
              <a:t> is important that View interacts only with Controller, and similarly Controller interacts with Model. Both kinds of interactions use interfaces rather than </a:t>
            </a:r>
            <a:r>
              <a:rPr lang="en-GB" dirty="0" err="1"/>
              <a:t>implementation.In</a:t>
            </a:r>
            <a:r>
              <a:rPr lang="en-GB" dirty="0"/>
              <a:t> the case of our system, we will use generic abstraction on both - view and model layer – since to interact with a database or target user it would be nice to have one model to simplify eventually </a:t>
            </a:r>
            <a:r>
              <a:rPr lang="en-GB" dirty="0" err="1"/>
              <a:t>operations.The</a:t>
            </a:r>
            <a:r>
              <a:rPr lang="en-GB" dirty="0"/>
              <a:t> controller layer will use a dedicated model – e.g. there would be </a:t>
            </a:r>
            <a:r>
              <a:rPr lang="en-GB" dirty="0" err="1"/>
              <a:t>BooleanProperty</a:t>
            </a:r>
            <a:r>
              <a:rPr lang="en-GB" dirty="0"/>
              <a:t> or </a:t>
            </a:r>
            <a:r>
              <a:rPr lang="en-GB" dirty="0" err="1"/>
              <a:t>NumericProperty</a:t>
            </a:r>
            <a:r>
              <a:rPr lang="en-GB" dirty="0"/>
              <a:t> just to properly match business requirements. </a:t>
            </a:r>
            <a:endParaRPr lang="pl-PL" dirty="0"/>
          </a:p>
          <a:p>
            <a:endParaRPr lang="pl-PL" dirty="0"/>
          </a:p>
        </p:txBody>
      </p:sp>
      <p:sp>
        <p:nvSpPr>
          <p:cNvPr id="4" name="Slide Number Placeholder 3"/>
          <p:cNvSpPr>
            <a:spLocks noGrp="1"/>
          </p:cNvSpPr>
          <p:nvPr>
            <p:ph type="sldNum" sz="quarter" idx="5"/>
          </p:nvPr>
        </p:nvSpPr>
        <p:spPr/>
        <p:txBody>
          <a:bodyPr/>
          <a:lstStyle/>
          <a:p>
            <a:fld id="{4AC2183C-A587-4954-A5BC-1D7F3A755653}" type="slidenum">
              <a:rPr lang="pl-PL" smtClean="0"/>
              <a:t>18</a:t>
            </a:fld>
            <a:endParaRPr lang="pl-PL"/>
          </a:p>
        </p:txBody>
      </p:sp>
    </p:spTree>
    <p:extLst>
      <p:ext uri="{BB962C8B-B14F-4D97-AF65-F5344CB8AC3E}">
        <p14:creationId xmlns:p14="http://schemas.microsoft.com/office/powerpoint/2010/main" val="5315353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l-PL" dirty="0"/>
              <a:t>Z powodu „innego sposobu” przechowania danych na poziomie warstwy kontrolerów musimy do naszego systemu dodać mechanizmy </a:t>
            </a:r>
            <a:r>
              <a:rPr lang="pl-PL" dirty="0" err="1"/>
              <a:t>parsujące</a:t>
            </a:r>
            <a:r>
              <a:rPr lang="pl-PL" dirty="0"/>
              <a:t> dane z i do formatu JSON. Kwestia </a:t>
            </a:r>
            <a:r>
              <a:rPr lang="pl-PL" dirty="0" err="1"/>
              <a:t>parsowania</a:t>
            </a:r>
            <a:r>
              <a:rPr lang="pl-PL" dirty="0"/>
              <a:t> danych powoduje, że będziemy musieli uważać i sprawdzać czy ktoś przesyła nam poprawny – czyli oczekiwany typ danych.</a:t>
            </a:r>
            <a:endParaRPr lang="en-US" dirty="0"/>
          </a:p>
          <a:p>
            <a:endParaRPr lang="pl-PL" dirty="0"/>
          </a:p>
          <a:p>
            <a:r>
              <a:rPr lang="en-GB" dirty="0"/>
              <a:t>Just to handle layer separation we will need to implement Serializers / </a:t>
            </a:r>
            <a:r>
              <a:rPr lang="en-GB" dirty="0" err="1"/>
              <a:t>Deserializers</a:t>
            </a:r>
            <a:r>
              <a:rPr lang="en-GB" dirty="0"/>
              <a:t> to accept „Json” input data and respond with the same „language”. To manage that we will </a:t>
            </a:r>
            <a:r>
              <a:rPr lang="en-GB" dirty="0" err="1"/>
              <a:t>analyze</a:t>
            </a:r>
            <a:r>
              <a:rPr lang="en-GB" dirty="0"/>
              <a:t> what is the type of property and use a proper </a:t>
            </a:r>
            <a:r>
              <a:rPr lang="en-GB" dirty="0" err="1"/>
              <a:t>deserializer</a:t>
            </a:r>
            <a:r>
              <a:rPr lang="en-GB" dirty="0"/>
              <a:t>. Just to notice at this point, there could be a case when somebody will send an invalid type, content not corresponding to type – we will handle all these cases, … later.</a:t>
            </a:r>
            <a:endParaRPr lang="pl-PL" dirty="0"/>
          </a:p>
          <a:p>
            <a:endParaRPr lang="pl-PL" dirty="0"/>
          </a:p>
        </p:txBody>
      </p:sp>
      <p:sp>
        <p:nvSpPr>
          <p:cNvPr id="4" name="Slide Number Placeholder 3"/>
          <p:cNvSpPr>
            <a:spLocks noGrp="1"/>
          </p:cNvSpPr>
          <p:nvPr>
            <p:ph type="sldNum" sz="quarter" idx="5"/>
          </p:nvPr>
        </p:nvSpPr>
        <p:spPr/>
        <p:txBody>
          <a:bodyPr/>
          <a:lstStyle/>
          <a:p>
            <a:fld id="{4AC2183C-A587-4954-A5BC-1D7F3A755653}" type="slidenum">
              <a:rPr lang="pl-PL" smtClean="0"/>
              <a:t>19</a:t>
            </a:fld>
            <a:endParaRPr lang="pl-PL"/>
          </a:p>
        </p:txBody>
      </p:sp>
    </p:spTree>
    <p:extLst>
      <p:ext uri="{BB962C8B-B14F-4D97-AF65-F5344CB8AC3E}">
        <p14:creationId xmlns:p14="http://schemas.microsoft.com/office/powerpoint/2010/main" val="19481808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dirty="0"/>
              <a:t>Obecnie zawodowo jestem związany ze startupem Seville More </a:t>
            </a:r>
            <a:r>
              <a:rPr lang="pl-PL" dirty="0" err="1"/>
              <a:t>Helory</a:t>
            </a:r>
            <a:r>
              <a:rPr lang="pl-PL" dirty="0"/>
              <a:t>, gdzie zajmuję się rozwojem platformy prawniczej </a:t>
            </a:r>
            <a:r>
              <a:rPr lang="pl-PL" dirty="0" err="1"/>
              <a:t>Legalcluster</a:t>
            </a:r>
            <a:r>
              <a:rPr lang="pl-PL" dirty="0"/>
              <a:t>. Jestem absolwentem Uniwersytetu Jagiellońskiego i Akademii Górniczo-Hutniczej a w wolnym czasie biegam na długich dystansach lub gram w gry.</a:t>
            </a:r>
            <a:endParaRPr lang="en-US" dirty="0"/>
          </a:p>
          <a:p>
            <a:endParaRPr lang="pl-PL" dirty="0"/>
          </a:p>
          <a:p>
            <a:r>
              <a:rPr lang="en-GB" dirty="0"/>
              <a:t>Our session will have five sections. We will start with an introduction to metadata, then we will proceed to the dynamic metadata concept. Then we will talk about data consistency and „automatic data fix”. We will close the session with an example of how we could add some initial data into our system. </a:t>
            </a:r>
            <a:endParaRPr lang="pl-PL" dirty="0"/>
          </a:p>
        </p:txBody>
      </p:sp>
      <p:sp>
        <p:nvSpPr>
          <p:cNvPr id="4" name="Slide Number Placeholder 3"/>
          <p:cNvSpPr>
            <a:spLocks noGrp="1"/>
          </p:cNvSpPr>
          <p:nvPr>
            <p:ph type="sldNum" sz="quarter" idx="5"/>
          </p:nvPr>
        </p:nvSpPr>
        <p:spPr/>
        <p:txBody>
          <a:bodyPr/>
          <a:lstStyle/>
          <a:p>
            <a:fld id="{4AC2183C-A587-4954-A5BC-1D7F3A755653}" type="slidenum">
              <a:rPr lang="pl-PL" smtClean="0"/>
              <a:t>2</a:t>
            </a:fld>
            <a:endParaRPr lang="pl-PL"/>
          </a:p>
        </p:txBody>
      </p:sp>
    </p:spTree>
    <p:extLst>
      <p:ext uri="{BB962C8B-B14F-4D97-AF65-F5344CB8AC3E}">
        <p14:creationId xmlns:p14="http://schemas.microsoft.com/office/powerpoint/2010/main" val="253976693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l-PL" dirty="0"/>
              <a:t>Na obecnym slajdzie przedstawiony jest obiekt Dynamicznej właściwości, w której przechowujemy dane, które nadeszły w żądaniu do naszego API. Można z łatwością zauważyć, że Value jako typ ma „</a:t>
            </a:r>
            <a:r>
              <a:rPr lang="pl-PL" dirty="0" err="1"/>
              <a:t>object</a:t>
            </a:r>
            <a:r>
              <a:rPr lang="pl-PL" dirty="0"/>
              <a:t>” czyli najbardziej standardowy element języka C#. Rozwiązanie to powoduje dodatkowy narzut w postaci określenia w trakcie analizy danych jakiego typu jest Value. Jako „bazę” do odczytu zawartości możemy wykorzystać </a:t>
            </a:r>
            <a:r>
              <a:rPr lang="pl-PL" dirty="0" err="1"/>
              <a:t>property</a:t>
            </a:r>
            <a:r>
              <a:rPr lang="pl-PL" dirty="0"/>
              <a:t> </a:t>
            </a:r>
            <a:r>
              <a:rPr lang="pl-PL" dirty="0" err="1"/>
              <a:t>Type</a:t>
            </a:r>
            <a:r>
              <a:rPr lang="pl-PL" dirty="0"/>
              <a:t> i skierować wartość do odpowiedniego </a:t>
            </a:r>
            <a:r>
              <a:rPr lang="pl-PL" dirty="0" err="1"/>
              <a:t>parsera</a:t>
            </a:r>
            <a:r>
              <a:rPr lang="pl-PL" dirty="0"/>
              <a:t>. W przypadku zmiennej typu string będziemy oczekiwać, że </a:t>
            </a:r>
            <a:r>
              <a:rPr lang="pl-PL" dirty="0" err="1"/>
              <a:t>value</a:t>
            </a:r>
            <a:r>
              <a:rPr lang="pl-PL" dirty="0"/>
              <a:t> będzie </a:t>
            </a:r>
            <a:r>
              <a:rPr lang="pl-PL" dirty="0" err="1"/>
              <a:t>tokenem</a:t>
            </a:r>
            <a:r>
              <a:rPr lang="pl-PL" dirty="0"/>
              <a:t> typu string, dla typu numerycznego, że będzie </a:t>
            </a:r>
            <a:r>
              <a:rPr lang="pl-PL" dirty="0" err="1"/>
              <a:t>intem</a:t>
            </a:r>
            <a:r>
              <a:rPr lang="pl-PL" dirty="0"/>
              <a:t>. A co jeśli Value jest bardziej złożonym typem – np. osobą. Kiedy przystąpimy do debugowania kodu możemy zobaczyć różne rzeczy w zależności od wykorzystywanej biblioteki do obsługi </a:t>
            </a:r>
            <a:r>
              <a:rPr lang="pl-PL" dirty="0" err="1"/>
              <a:t>Jsonów</a:t>
            </a:r>
            <a:r>
              <a:rPr lang="pl-PL" dirty="0"/>
              <a:t>. Jeśli korzystamy z </a:t>
            </a:r>
            <a:r>
              <a:rPr lang="pl-PL" dirty="0" err="1"/>
              <a:t>System.Text.Json</a:t>
            </a:r>
            <a:r>
              <a:rPr lang="pl-PL" dirty="0"/>
              <a:t> – będzie to </a:t>
            </a:r>
            <a:r>
              <a:rPr lang="pl-PL" dirty="0" err="1"/>
              <a:t>JSonElement</a:t>
            </a:r>
            <a:r>
              <a:rPr lang="pl-PL" dirty="0"/>
              <a:t>. Jeśli skorzystamy z </a:t>
            </a:r>
            <a:r>
              <a:rPr lang="pl-PL" dirty="0" err="1"/>
              <a:t>Newstonsoft.Json</a:t>
            </a:r>
            <a:r>
              <a:rPr lang="pl-PL" dirty="0"/>
              <a:t> – będzie to </a:t>
            </a:r>
            <a:r>
              <a:rPr lang="pl-PL" dirty="0" err="1"/>
              <a:t>Jobject</a:t>
            </a:r>
            <a:r>
              <a:rPr lang="pl-PL" dirty="0"/>
              <a:t> jeśli obiekt jest tylko obiektem, lub </a:t>
            </a:r>
            <a:r>
              <a:rPr lang="pl-PL" dirty="0" err="1"/>
              <a:t>Jarray</a:t>
            </a:r>
            <a:r>
              <a:rPr lang="pl-PL" dirty="0"/>
              <a:t> jeśli jest to kolekcja obiektów. W każdym z tych przypadków będziemy musieli cały taki obiekt „</a:t>
            </a:r>
            <a:r>
              <a:rPr lang="pl-PL" dirty="0" err="1"/>
              <a:t>sparsować</a:t>
            </a:r>
            <a:r>
              <a:rPr lang="pl-PL" dirty="0"/>
              <a:t>” do odpowiedniego typu obiektów biznesowych. Wiedza, którą zebraliśmy w tym rozdziale pozwoli nam stworzenie technicznej podstawy naszego systemu. </a:t>
            </a:r>
            <a:endParaRPr lang="en-US" dirty="0"/>
          </a:p>
          <a:p>
            <a:endParaRPr lang="pl-PL" dirty="0"/>
          </a:p>
          <a:p>
            <a:r>
              <a:rPr lang="en-GB" dirty="0"/>
              <a:t>In this implementation of DTO class for </a:t>
            </a:r>
            <a:r>
              <a:rPr lang="en-GB" dirty="0" err="1"/>
              <a:t>DynamicProperty</a:t>
            </a:r>
            <a:r>
              <a:rPr lang="en-GB" dirty="0"/>
              <a:t> You could see that type of `Value` is an object and during deserialization, this object would become a different type depending on content and Json </a:t>
            </a:r>
            <a:r>
              <a:rPr lang="en-GB" dirty="0" err="1"/>
              <a:t>library.e.g</a:t>
            </a:r>
            <a:r>
              <a:rPr lang="en-GB" dirty="0"/>
              <a:t>. in the case of the integer value, it would become int, and for string, it would be an instance of string class. However if content should be </a:t>
            </a:r>
            <a:r>
              <a:rPr lang="en-GB" dirty="0" err="1"/>
              <a:t>UserDto</a:t>
            </a:r>
            <a:r>
              <a:rPr lang="en-GB" dirty="0"/>
              <a:t> then if You will debug the code You will see …</a:t>
            </a:r>
            <a:r>
              <a:rPr lang="en-GB" dirty="0" err="1"/>
              <a:t>JSonElement</a:t>
            </a:r>
            <a:r>
              <a:rPr lang="en-GB" dirty="0"/>
              <a:t> in case of </a:t>
            </a:r>
            <a:r>
              <a:rPr lang="en-GB" dirty="0" err="1"/>
              <a:t>System.Text.Json</a:t>
            </a:r>
            <a:r>
              <a:rPr lang="en-GB" dirty="0"/>
              <a:t> or </a:t>
            </a:r>
            <a:r>
              <a:rPr lang="en-GB" dirty="0" err="1"/>
              <a:t>Jobject</a:t>
            </a:r>
            <a:r>
              <a:rPr lang="en-GB" dirty="0"/>
              <a:t> in case of </a:t>
            </a:r>
            <a:r>
              <a:rPr lang="en-GB" dirty="0" err="1"/>
              <a:t>Newtonsoft.Json</a:t>
            </a:r>
            <a:r>
              <a:rPr lang="en-GB" dirty="0"/>
              <a:t> </a:t>
            </a:r>
            <a:r>
              <a:rPr lang="en-GB" dirty="0" err="1"/>
              <a:t>deserializer</a:t>
            </a:r>
            <a:r>
              <a:rPr lang="en-GB" dirty="0"/>
              <a:t>. When content would be Array of </a:t>
            </a:r>
            <a:r>
              <a:rPr lang="en-GB" dirty="0" err="1"/>
              <a:t>UserDto</a:t>
            </a:r>
            <a:r>
              <a:rPr lang="en-GB" dirty="0"/>
              <a:t> then in </a:t>
            </a:r>
            <a:r>
              <a:rPr lang="en-GB" dirty="0" err="1"/>
              <a:t>Newtonsoft.Json</a:t>
            </a:r>
            <a:r>
              <a:rPr lang="en-GB" dirty="0"/>
              <a:t> it would be </a:t>
            </a:r>
            <a:r>
              <a:rPr lang="en-GB" dirty="0" err="1"/>
              <a:t>JArray</a:t>
            </a:r>
            <a:r>
              <a:rPr lang="en-GB" dirty="0"/>
              <a:t> (not corresponding to </a:t>
            </a:r>
            <a:r>
              <a:rPr lang="en-GB" dirty="0" err="1"/>
              <a:t>JObject</a:t>
            </a:r>
            <a:r>
              <a:rPr lang="en-GB" dirty="0"/>
              <a:t>). In any case, it would be necessary to detect the type of property content and deserialize it to property type to ‚Domain’ object. </a:t>
            </a:r>
            <a:endParaRPr lang="pl-PL" dirty="0"/>
          </a:p>
          <a:p>
            <a:endParaRPr lang="pl-PL" dirty="0"/>
          </a:p>
        </p:txBody>
      </p:sp>
      <p:sp>
        <p:nvSpPr>
          <p:cNvPr id="4" name="Slide Number Placeholder 3"/>
          <p:cNvSpPr>
            <a:spLocks noGrp="1"/>
          </p:cNvSpPr>
          <p:nvPr>
            <p:ph type="sldNum" sz="quarter" idx="5"/>
          </p:nvPr>
        </p:nvSpPr>
        <p:spPr/>
        <p:txBody>
          <a:bodyPr/>
          <a:lstStyle/>
          <a:p>
            <a:fld id="{4AC2183C-A587-4954-A5BC-1D7F3A755653}" type="slidenum">
              <a:rPr lang="pl-PL" smtClean="0"/>
              <a:t>20</a:t>
            </a:fld>
            <a:endParaRPr lang="pl-PL"/>
          </a:p>
        </p:txBody>
      </p:sp>
    </p:spTree>
    <p:extLst>
      <p:ext uri="{BB962C8B-B14F-4D97-AF65-F5344CB8AC3E}">
        <p14:creationId xmlns:p14="http://schemas.microsoft.com/office/powerpoint/2010/main" val="309134198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l-PL" dirty="0"/>
              <a:t>Z własnego doświadczenia z budową podobnych systemów mogę zapewnić – praktycznie zawsze pojawią się problemy – albo </a:t>
            </a:r>
            <a:r>
              <a:rPr lang="pl-PL" dirty="0" err="1"/>
              <a:t>parsowanie</a:t>
            </a:r>
            <a:r>
              <a:rPr lang="pl-PL" dirty="0"/>
              <a:t> danych nie zadziała poprawnie, albo ich walidacja. Mogą być problemy podczas integracji z innymi usługami lub coś pójdzie nie tak przy populacji danych. Jak system zacznie działać – ktoś będzie chciał utworzyć typ akceptujący dwa różne typy danych albo zmieni typ istniejącej właściwości. Któryś, z tych problemów pojawi się wcześniej lub później i kluczowe w dalszym rozwoju jest … by nie popełnić błędów.</a:t>
            </a:r>
            <a:endParaRPr lang="en-US" dirty="0"/>
          </a:p>
          <a:p>
            <a:endParaRPr lang="pl-PL" dirty="0"/>
          </a:p>
          <a:p>
            <a:r>
              <a:rPr lang="pl-PL" dirty="0" err="1"/>
              <a:t>Based</a:t>
            </a:r>
            <a:r>
              <a:rPr lang="pl-PL" dirty="0"/>
              <a:t> on </a:t>
            </a:r>
            <a:r>
              <a:rPr lang="pl-PL" dirty="0" err="1"/>
              <a:t>experience</a:t>
            </a:r>
            <a:r>
              <a:rPr lang="pl-PL" dirty="0"/>
              <a:t> </a:t>
            </a:r>
            <a:r>
              <a:rPr lang="pl-PL" dirty="0" err="1"/>
              <a:t>during</a:t>
            </a:r>
            <a:r>
              <a:rPr lang="pl-PL" dirty="0"/>
              <a:t> development </a:t>
            </a:r>
            <a:r>
              <a:rPr lang="pl-PL" dirty="0" err="1"/>
              <a:t>You</a:t>
            </a:r>
            <a:r>
              <a:rPr lang="pl-PL" dirty="0"/>
              <a:t> </a:t>
            </a:r>
            <a:r>
              <a:rPr lang="pl-PL" dirty="0" err="1"/>
              <a:t>could</a:t>
            </a:r>
            <a:r>
              <a:rPr lang="pl-PL" dirty="0"/>
              <a:t> </a:t>
            </a:r>
            <a:r>
              <a:rPr lang="pl-PL" dirty="0" err="1"/>
              <a:t>meet</a:t>
            </a:r>
            <a:r>
              <a:rPr lang="pl-PL" dirty="0"/>
              <a:t> </a:t>
            </a:r>
            <a:r>
              <a:rPr lang="pl-PL" dirty="0" err="1"/>
              <a:t>different</a:t>
            </a:r>
            <a:r>
              <a:rPr lang="pl-PL" dirty="0"/>
              <a:t> </a:t>
            </a:r>
            <a:r>
              <a:rPr lang="pl-PL" dirty="0" err="1"/>
              <a:t>problems</a:t>
            </a:r>
            <a:r>
              <a:rPr lang="pl-PL" dirty="0"/>
              <a:t> – </a:t>
            </a:r>
            <a:r>
              <a:rPr lang="pl-PL" dirty="0" err="1"/>
              <a:t>like</a:t>
            </a:r>
            <a:r>
              <a:rPr lang="pl-PL" dirty="0"/>
              <a:t> </a:t>
            </a:r>
            <a:r>
              <a:rPr lang="pl-PL" dirty="0" err="1"/>
              <a:t>validation</a:t>
            </a:r>
            <a:r>
              <a:rPr lang="pl-PL" dirty="0"/>
              <a:t>, </a:t>
            </a:r>
            <a:r>
              <a:rPr lang="pl-PL" dirty="0" err="1"/>
              <a:t>parsing</a:t>
            </a:r>
            <a:r>
              <a:rPr lang="pl-PL" dirty="0"/>
              <a:t> data – </a:t>
            </a:r>
            <a:r>
              <a:rPr lang="pl-PL" dirty="0" err="1"/>
              <a:t>or</a:t>
            </a:r>
            <a:r>
              <a:rPr lang="pl-PL" dirty="0"/>
              <a:t> data not </a:t>
            </a:r>
            <a:r>
              <a:rPr lang="pl-PL" dirty="0" err="1"/>
              <a:t>parsed</a:t>
            </a:r>
            <a:r>
              <a:rPr lang="pl-PL" dirty="0"/>
              <a:t> </a:t>
            </a:r>
            <a:r>
              <a:rPr lang="pl-PL" dirty="0" err="1"/>
              <a:t>properly</a:t>
            </a:r>
            <a:r>
              <a:rPr lang="pl-PL" dirty="0"/>
              <a:t>, </a:t>
            </a:r>
            <a:r>
              <a:rPr lang="pl-PL" dirty="0" err="1"/>
              <a:t>integrations</a:t>
            </a:r>
            <a:r>
              <a:rPr lang="pl-PL" dirty="0"/>
              <a:t> with </a:t>
            </a:r>
            <a:r>
              <a:rPr lang="pl-PL" dirty="0" err="1"/>
              <a:t>other</a:t>
            </a:r>
            <a:r>
              <a:rPr lang="pl-PL" dirty="0"/>
              <a:t> services, </a:t>
            </a:r>
            <a:r>
              <a:rPr lang="pl-PL" dirty="0" err="1"/>
              <a:t>how</a:t>
            </a:r>
            <a:r>
              <a:rPr lang="pl-PL" dirty="0"/>
              <a:t> to </a:t>
            </a:r>
            <a:r>
              <a:rPr lang="pl-PL" dirty="0" err="1"/>
              <a:t>populate</a:t>
            </a:r>
            <a:r>
              <a:rPr lang="pl-PL" dirty="0"/>
              <a:t> data </a:t>
            </a:r>
            <a:r>
              <a:rPr lang="pl-PL" dirty="0" err="1"/>
              <a:t>especially</a:t>
            </a:r>
            <a:r>
              <a:rPr lang="pl-PL" dirty="0"/>
              <a:t> on </a:t>
            </a:r>
            <a:r>
              <a:rPr lang="pl-PL" dirty="0" err="1"/>
              <a:t>first</a:t>
            </a:r>
            <a:r>
              <a:rPr lang="pl-PL" dirty="0"/>
              <a:t> </a:t>
            </a:r>
            <a:r>
              <a:rPr lang="pl-PL" dirty="0" err="1"/>
              <a:t>phases</a:t>
            </a:r>
            <a:r>
              <a:rPr lang="pl-PL" dirty="0"/>
              <a:t> of development, </a:t>
            </a:r>
            <a:r>
              <a:rPr lang="pl-PL" dirty="0" err="1"/>
              <a:t>then</a:t>
            </a:r>
            <a:r>
              <a:rPr lang="pl-PL" dirty="0"/>
              <a:t> </a:t>
            </a:r>
            <a:r>
              <a:rPr lang="pl-PL" dirty="0" err="1"/>
              <a:t>there</a:t>
            </a:r>
            <a:r>
              <a:rPr lang="pl-PL" dirty="0"/>
              <a:t> </a:t>
            </a:r>
            <a:r>
              <a:rPr lang="pl-PL" dirty="0" err="1"/>
              <a:t>are</a:t>
            </a:r>
            <a:r>
              <a:rPr lang="pl-PL" dirty="0"/>
              <a:t> </a:t>
            </a:r>
            <a:r>
              <a:rPr lang="pl-PL" dirty="0" err="1"/>
              <a:t>cases</a:t>
            </a:r>
            <a:r>
              <a:rPr lang="pl-PL" dirty="0"/>
              <a:t> as </a:t>
            </a:r>
            <a:r>
              <a:rPr lang="pl-PL" dirty="0" err="1"/>
              <a:t>properties</a:t>
            </a:r>
            <a:r>
              <a:rPr lang="pl-PL" dirty="0"/>
              <a:t> </a:t>
            </a:r>
            <a:r>
              <a:rPr lang="pl-PL" dirty="0" err="1"/>
              <a:t>that</a:t>
            </a:r>
            <a:r>
              <a:rPr lang="pl-PL" dirty="0"/>
              <a:t> </a:t>
            </a:r>
            <a:r>
              <a:rPr lang="pl-PL" dirty="0" err="1"/>
              <a:t>would</a:t>
            </a:r>
            <a:r>
              <a:rPr lang="pl-PL" dirty="0"/>
              <a:t> </a:t>
            </a:r>
            <a:r>
              <a:rPr lang="pl-PL" dirty="0" err="1"/>
              <a:t>allow</a:t>
            </a:r>
            <a:r>
              <a:rPr lang="pl-PL" dirty="0"/>
              <a:t> </a:t>
            </a:r>
            <a:r>
              <a:rPr lang="pl-PL" dirty="0" err="1"/>
              <a:t>more</a:t>
            </a:r>
            <a:r>
              <a:rPr lang="pl-PL" dirty="0"/>
              <a:t> </a:t>
            </a:r>
            <a:r>
              <a:rPr lang="pl-PL" dirty="0" err="1"/>
              <a:t>than</a:t>
            </a:r>
            <a:r>
              <a:rPr lang="pl-PL" dirty="0"/>
              <a:t> one </a:t>
            </a:r>
            <a:r>
              <a:rPr lang="pl-PL" dirty="0" err="1"/>
              <a:t>type</a:t>
            </a:r>
            <a:r>
              <a:rPr lang="pl-PL" dirty="0"/>
              <a:t> as </a:t>
            </a:r>
            <a:r>
              <a:rPr lang="pl-PL" dirty="0" err="1"/>
              <a:t>content</a:t>
            </a:r>
            <a:r>
              <a:rPr lang="pl-PL" dirty="0"/>
              <a:t> and </a:t>
            </a:r>
            <a:r>
              <a:rPr lang="pl-PL" dirty="0" err="1"/>
              <a:t>at</a:t>
            </a:r>
            <a:r>
              <a:rPr lang="pl-PL" dirty="0"/>
              <a:t> the end, </a:t>
            </a:r>
            <a:r>
              <a:rPr lang="pl-PL" dirty="0" err="1"/>
              <a:t>what</a:t>
            </a:r>
            <a:r>
              <a:rPr lang="pl-PL" dirty="0"/>
              <a:t> to do </a:t>
            </a:r>
            <a:r>
              <a:rPr lang="pl-PL" dirty="0" err="1"/>
              <a:t>when</a:t>
            </a:r>
            <a:r>
              <a:rPr lang="pl-PL" dirty="0"/>
              <a:t> </a:t>
            </a:r>
            <a:r>
              <a:rPr lang="pl-PL" dirty="0" err="1"/>
              <a:t>it</a:t>
            </a:r>
            <a:r>
              <a:rPr lang="pl-PL" dirty="0"/>
              <a:t> </a:t>
            </a:r>
            <a:r>
              <a:rPr lang="pl-PL" dirty="0" err="1"/>
              <a:t>is</a:t>
            </a:r>
            <a:r>
              <a:rPr lang="pl-PL" dirty="0"/>
              <a:t> </a:t>
            </a:r>
            <a:r>
              <a:rPr lang="pl-PL" dirty="0" err="1"/>
              <a:t>required</a:t>
            </a:r>
            <a:r>
              <a:rPr lang="pl-PL" dirty="0"/>
              <a:t> to </a:t>
            </a:r>
            <a:r>
              <a:rPr lang="pl-PL" dirty="0" err="1"/>
              <a:t>make</a:t>
            </a:r>
            <a:r>
              <a:rPr lang="pl-PL" dirty="0"/>
              <a:t> </a:t>
            </a:r>
            <a:r>
              <a:rPr lang="pl-PL" dirty="0" err="1"/>
              <a:t>some</a:t>
            </a:r>
            <a:r>
              <a:rPr lang="pl-PL" dirty="0"/>
              <a:t> </a:t>
            </a:r>
            <a:r>
              <a:rPr lang="pl-PL" dirty="0" err="1"/>
              <a:t>change</a:t>
            </a:r>
            <a:r>
              <a:rPr lang="pl-PL" dirty="0"/>
              <a:t> in </a:t>
            </a:r>
            <a:r>
              <a:rPr lang="pl-PL" dirty="0" err="1"/>
              <a:t>already</a:t>
            </a:r>
            <a:r>
              <a:rPr lang="pl-PL" dirty="0"/>
              <a:t> </a:t>
            </a:r>
            <a:r>
              <a:rPr lang="pl-PL" dirty="0" err="1"/>
              <a:t>working</a:t>
            </a:r>
            <a:r>
              <a:rPr lang="pl-PL" dirty="0"/>
              <a:t> component. </a:t>
            </a:r>
            <a:r>
              <a:rPr lang="pl-PL" dirty="0" err="1"/>
              <a:t>You</a:t>
            </a:r>
            <a:r>
              <a:rPr lang="pl-PL" dirty="0"/>
              <a:t> </a:t>
            </a:r>
            <a:r>
              <a:rPr lang="pl-PL" dirty="0" err="1"/>
              <a:t>will</a:t>
            </a:r>
            <a:r>
              <a:rPr lang="pl-PL" dirty="0"/>
              <a:t> </a:t>
            </a:r>
            <a:r>
              <a:rPr lang="pl-PL" dirty="0" err="1"/>
              <a:t>have</a:t>
            </a:r>
            <a:r>
              <a:rPr lang="pl-PL" dirty="0"/>
              <a:t> to handle </a:t>
            </a:r>
            <a:r>
              <a:rPr lang="pl-PL" dirty="0" err="1"/>
              <a:t>these</a:t>
            </a:r>
            <a:r>
              <a:rPr lang="pl-PL" dirty="0"/>
              <a:t> </a:t>
            </a:r>
            <a:r>
              <a:rPr lang="pl-PL" dirty="0" err="1"/>
              <a:t>problems</a:t>
            </a:r>
            <a:r>
              <a:rPr lang="pl-PL" dirty="0"/>
              <a:t> </a:t>
            </a:r>
            <a:r>
              <a:rPr lang="pl-PL" dirty="0" err="1"/>
              <a:t>sooner</a:t>
            </a:r>
            <a:r>
              <a:rPr lang="pl-PL" dirty="0"/>
              <a:t> </a:t>
            </a:r>
            <a:r>
              <a:rPr lang="pl-PL" dirty="0" err="1"/>
              <a:t>or</a:t>
            </a:r>
            <a:r>
              <a:rPr lang="pl-PL" dirty="0"/>
              <a:t> </a:t>
            </a:r>
            <a:r>
              <a:rPr lang="pl-PL" dirty="0" err="1"/>
              <a:t>later</a:t>
            </a:r>
            <a:r>
              <a:rPr lang="pl-PL" dirty="0"/>
              <a:t>, and </a:t>
            </a:r>
            <a:r>
              <a:rPr lang="pl-PL" dirty="0" err="1"/>
              <a:t>it</a:t>
            </a:r>
            <a:r>
              <a:rPr lang="pl-PL" dirty="0"/>
              <a:t> </a:t>
            </a:r>
            <a:r>
              <a:rPr lang="pl-PL" dirty="0" err="1"/>
              <a:t>is</a:t>
            </a:r>
            <a:r>
              <a:rPr lang="pl-PL" dirty="0"/>
              <a:t> </a:t>
            </a:r>
            <a:r>
              <a:rPr lang="pl-PL" dirty="0" err="1"/>
              <a:t>crucial</a:t>
            </a:r>
            <a:r>
              <a:rPr lang="pl-PL" dirty="0"/>
              <a:t> to not </a:t>
            </a:r>
            <a:r>
              <a:rPr lang="pl-PL" dirty="0" err="1"/>
              <a:t>make</a:t>
            </a:r>
            <a:r>
              <a:rPr lang="pl-PL" dirty="0"/>
              <a:t> </a:t>
            </a:r>
            <a:r>
              <a:rPr lang="pl-PL" dirty="0" err="1"/>
              <a:t>mistakes</a:t>
            </a:r>
            <a:r>
              <a:rPr lang="pl-PL" dirty="0"/>
              <a:t> …</a:t>
            </a:r>
          </a:p>
          <a:p>
            <a:endParaRPr lang="pl-PL" dirty="0"/>
          </a:p>
        </p:txBody>
      </p:sp>
      <p:sp>
        <p:nvSpPr>
          <p:cNvPr id="4" name="Slide Number Placeholder 3"/>
          <p:cNvSpPr>
            <a:spLocks noGrp="1"/>
          </p:cNvSpPr>
          <p:nvPr>
            <p:ph type="sldNum" sz="quarter" idx="5"/>
          </p:nvPr>
        </p:nvSpPr>
        <p:spPr/>
        <p:txBody>
          <a:bodyPr/>
          <a:lstStyle/>
          <a:p>
            <a:fld id="{4AC2183C-A587-4954-A5BC-1D7F3A755653}" type="slidenum">
              <a:rPr lang="pl-PL" smtClean="0"/>
              <a:t>21</a:t>
            </a:fld>
            <a:endParaRPr lang="pl-PL"/>
          </a:p>
        </p:txBody>
      </p:sp>
    </p:spTree>
    <p:extLst>
      <p:ext uri="{BB962C8B-B14F-4D97-AF65-F5344CB8AC3E}">
        <p14:creationId xmlns:p14="http://schemas.microsoft.com/office/powerpoint/2010/main" val="227727434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pl-PL" dirty="0"/>
              <a:t>Przykładowo – jakiś element systemu pojawi się bez typu lub będziemy chcieli zgeneralizować jakieś dane „na przyszłość”. Może się zdarzyć, że zduplikujemy jakąś konfigurację – czy to w różnych definicjach czy też będziemy przechowywać konfiguracje również po stronie obiektów – i po pewnym czasie zobaczymy, że coś się rozjeżdża.</a:t>
            </a:r>
          </a:p>
          <a:p>
            <a:pPr marL="0" indent="0">
              <a:buFont typeface="Arial" panose="020B0604020202020204" pitchFamily="34" charset="0"/>
              <a:buNone/>
            </a:pPr>
            <a:r>
              <a:rPr lang="pl-PL" dirty="0"/>
              <a:t>Błędem może być </a:t>
            </a:r>
            <a:r>
              <a:rPr lang="pl-PL" dirty="0" err="1"/>
              <a:t>aggregacja</a:t>
            </a:r>
            <a:r>
              <a:rPr lang="pl-PL" dirty="0"/>
              <a:t> danych w dziwne struktury po stronie bazy danych lub konfiguracja </a:t>
            </a:r>
            <a:r>
              <a:rPr lang="pl-PL" dirty="0" err="1"/>
              <a:t>walidatorów</a:t>
            </a:r>
            <a:r>
              <a:rPr lang="pl-PL" dirty="0"/>
              <a:t> na poziomie właściwości (to czasem ma sens -  w przypadku również walidacji po stronie front-endu) albo podobne do siebie typy mogą być obsługiwane w całkiem różny sposób – przykładowo osoba i „ludzie” – dobrym rozwiązaniem będzie jedna struktura danych – „ludzi”, która dla „przypadku osoby” ograniczy ilość wystąpień takiego wpisu do „1”.</a:t>
            </a:r>
          </a:p>
          <a:p>
            <a:pPr marL="0" indent="0">
              <a:buFont typeface="Arial" panose="020B0604020202020204" pitchFamily="34" charset="0"/>
              <a:buNone/>
            </a:pPr>
            <a:r>
              <a:rPr lang="pl-PL" dirty="0"/>
              <a:t>Dwa błędy, które mnie najbardziej bolą to ręczne konfigurowanie systemu w bazie danych (szansa na popełnienie literówki jest całkiem spora) oraz brak walidacji danych wejściowych – bardzo łatwo mogą pojawić się dziwne smaczki – szczególnie jeśli ktoś zacznie „grzebać w naszym systemie”. Ostatni punkt jest tematem kolejnej części wystąpienia.</a:t>
            </a:r>
          </a:p>
          <a:p>
            <a:pPr marL="0" indent="0">
              <a:buFont typeface="Arial" panose="020B0604020202020204" pitchFamily="34" charset="0"/>
              <a:buNone/>
            </a:pPr>
            <a:endParaRPr lang="pl-PL" dirty="0"/>
          </a:p>
          <a:p>
            <a:pPr marL="0" indent="0">
              <a:buFont typeface="Arial" panose="020B0604020202020204" pitchFamily="34" charset="0"/>
              <a:buNone/>
            </a:pPr>
            <a:r>
              <a:rPr lang="en-GB" dirty="0"/>
              <a:t>For </a:t>
            </a:r>
            <a:r>
              <a:rPr lang="en-GB" dirty="0" err="1"/>
              <a:t>example•Property</a:t>
            </a:r>
            <a:r>
              <a:rPr lang="en-GB" dirty="0"/>
              <a:t> could be defined without type or declared type is </a:t>
            </a:r>
            <a:r>
              <a:rPr lang="en-GB" dirty="0" err="1"/>
              <a:t>wrong•In</a:t>
            </a:r>
            <a:r>
              <a:rPr lang="en-GB" dirty="0"/>
              <a:t> advance You try to generalize some data making things … </a:t>
            </a:r>
            <a:r>
              <a:rPr lang="en-GB" dirty="0" err="1"/>
              <a:t>complex•Duplicate</a:t>
            </a:r>
            <a:r>
              <a:rPr lang="en-GB" dirty="0"/>
              <a:t> configuration either in different definitions or by keep configuration at </a:t>
            </a:r>
            <a:r>
              <a:rPr lang="en-GB" dirty="0" err="1"/>
              <a:t>movie-level•You</a:t>
            </a:r>
            <a:r>
              <a:rPr lang="en-GB" dirty="0"/>
              <a:t> could make mistakes in how do you store data in the </a:t>
            </a:r>
            <a:r>
              <a:rPr lang="en-GB" dirty="0" err="1"/>
              <a:t>database•Or</a:t>
            </a:r>
            <a:r>
              <a:rPr lang="en-GB" dirty="0"/>
              <a:t> by adding validators at the property </a:t>
            </a:r>
            <a:r>
              <a:rPr lang="en-GB" dirty="0" err="1"/>
              <a:t>level•You</a:t>
            </a:r>
            <a:r>
              <a:rPr lang="en-GB" dirty="0"/>
              <a:t> could make different implementation for similar types – e.g. person and </a:t>
            </a:r>
            <a:r>
              <a:rPr lang="en-GB" dirty="0" err="1"/>
              <a:t>people•But</a:t>
            </a:r>
            <a:r>
              <a:rPr lang="en-GB" dirty="0"/>
              <a:t> the two worst mistakes are not validating input </a:t>
            </a:r>
            <a:r>
              <a:rPr lang="en-GB" dirty="0" err="1"/>
              <a:t>data•And</a:t>
            </a:r>
            <a:r>
              <a:rPr lang="en-GB" dirty="0"/>
              <a:t> manual configuration data in your </a:t>
            </a:r>
            <a:r>
              <a:rPr lang="en-GB" dirty="0" err="1"/>
              <a:t>database•Because</a:t>
            </a:r>
            <a:r>
              <a:rPr lang="en-GB" dirty="0"/>
              <a:t> data is important,</a:t>
            </a:r>
            <a:endParaRPr lang="pl-PL" dirty="0"/>
          </a:p>
          <a:p>
            <a:pPr marL="0" indent="0">
              <a:buFont typeface="Arial" panose="020B0604020202020204" pitchFamily="34" charset="0"/>
              <a:buNone/>
            </a:pPr>
            <a:endParaRPr lang="pl-PL" dirty="0"/>
          </a:p>
        </p:txBody>
      </p:sp>
      <p:sp>
        <p:nvSpPr>
          <p:cNvPr id="4" name="Slide Number Placeholder 3"/>
          <p:cNvSpPr>
            <a:spLocks noGrp="1"/>
          </p:cNvSpPr>
          <p:nvPr>
            <p:ph type="sldNum" sz="quarter" idx="5"/>
          </p:nvPr>
        </p:nvSpPr>
        <p:spPr/>
        <p:txBody>
          <a:bodyPr/>
          <a:lstStyle/>
          <a:p>
            <a:fld id="{4AC2183C-A587-4954-A5BC-1D7F3A755653}" type="slidenum">
              <a:rPr lang="pl-PL" smtClean="0"/>
              <a:t>22</a:t>
            </a:fld>
            <a:endParaRPr lang="pl-PL"/>
          </a:p>
        </p:txBody>
      </p:sp>
    </p:spTree>
    <p:extLst>
      <p:ext uri="{BB962C8B-B14F-4D97-AF65-F5344CB8AC3E}">
        <p14:creationId xmlns:p14="http://schemas.microsoft.com/office/powerpoint/2010/main" val="274726415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dirty="0"/>
              <a:t>W której porozmawiamy o spójności danych i to jaką rolę odgrywa w budowaniu dobrych doświadczeń u użytkownika. Spójność danych jest budowana poprzez walidację danych jak i operacje mające na celu „czyszczenie” naszej bazy danych z nieprawidłowych wpisów.</a:t>
            </a:r>
            <a:endParaRPr lang="en-US" dirty="0"/>
          </a:p>
          <a:p>
            <a:endParaRPr lang="pl-PL" dirty="0"/>
          </a:p>
          <a:p>
            <a:r>
              <a:rPr lang="en-GB" dirty="0"/>
              <a:t>In the following section, we will talk about data consistency and its role to provide the user the best experience. Data consistency includes validation and some operations that will keep „clean” our database.</a:t>
            </a:r>
            <a:endParaRPr lang="pl-PL" dirty="0"/>
          </a:p>
        </p:txBody>
      </p:sp>
      <p:sp>
        <p:nvSpPr>
          <p:cNvPr id="4" name="Slide Number Placeholder 3"/>
          <p:cNvSpPr>
            <a:spLocks noGrp="1"/>
          </p:cNvSpPr>
          <p:nvPr>
            <p:ph type="sldNum" sz="quarter" idx="5"/>
          </p:nvPr>
        </p:nvSpPr>
        <p:spPr/>
        <p:txBody>
          <a:bodyPr/>
          <a:lstStyle/>
          <a:p>
            <a:fld id="{4AC2183C-A587-4954-A5BC-1D7F3A755653}" type="slidenum">
              <a:rPr lang="pl-PL" smtClean="0"/>
              <a:t>23</a:t>
            </a:fld>
            <a:endParaRPr lang="pl-PL"/>
          </a:p>
        </p:txBody>
      </p:sp>
    </p:spTree>
    <p:extLst>
      <p:ext uri="{BB962C8B-B14F-4D97-AF65-F5344CB8AC3E}">
        <p14:creationId xmlns:p14="http://schemas.microsoft.com/office/powerpoint/2010/main" val="20541077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dirty="0"/>
              <a:t>Powszechnie znanym podejściem do spójności jest ścisła spójność wykorzystana w podejściu ACID. W sytuacji kiedy w systemie zbudowanym wg. tej zasady nastąpi zmiana np. moderator doda nowego aktora do filmu, to w tym samym momencie zarówno na poziomie filmu jak i aktora będzie można podejrzeć, że takie połączenie istnieje.</a:t>
            </a:r>
          </a:p>
          <a:p>
            <a:r>
              <a:rPr lang="pl-PL" dirty="0"/>
              <a:t>Nie jest to jedyne możliwe rozwiązanie tego problemu, gdyż nie zawsze dane muszą być widoczne w tym samym momencie – czasami lepiej wykonać podstawowe operacje „teraz” ale dostać odpowiedź „też teraz” niż mieć dane na wyjściu w całkowitej spójności lecz otrzymać je później. Podejściem, który próbuje rozwiązać problem w ten sposób jest pojęcie nazywane „</a:t>
            </a:r>
            <a:r>
              <a:rPr lang="pl-PL" dirty="0" err="1"/>
              <a:t>Eventually</a:t>
            </a:r>
            <a:r>
              <a:rPr lang="pl-PL" dirty="0"/>
              <a:t> </a:t>
            </a:r>
            <a:r>
              <a:rPr lang="pl-PL" dirty="0" err="1"/>
              <a:t>consistency</a:t>
            </a:r>
            <a:r>
              <a:rPr lang="pl-PL" dirty="0"/>
              <a:t>”- ostateczną spójnością. Nie ma dla nas znaczenia kiedy zmiana zostanie dokonana, tylko to, że ostatecznie dane zostaną </a:t>
            </a:r>
            <a:r>
              <a:rPr lang="pl-PL" dirty="0" err="1"/>
              <a:t>zaaktualizowane</a:t>
            </a:r>
            <a:r>
              <a:rPr lang="pl-PL" dirty="0"/>
              <a:t> – czy to w najbliższym możliwym momencie czy też o określonej porze – np. przy wykonaniu </a:t>
            </a:r>
            <a:r>
              <a:rPr lang="pl-PL" dirty="0" err="1"/>
              <a:t>Crona</a:t>
            </a:r>
            <a:r>
              <a:rPr lang="pl-PL" dirty="0"/>
              <a:t>. Pełnie możliwości tego podejścia omówimy w sekcji 4, teraz wróćmy do spójności przez walidację.</a:t>
            </a:r>
            <a:endParaRPr lang="en-US" dirty="0"/>
          </a:p>
          <a:p>
            <a:endParaRPr lang="pl-PL" dirty="0"/>
          </a:p>
          <a:p>
            <a:r>
              <a:rPr lang="en-GB" dirty="0"/>
              <a:t>There is a commonly known concept of strict consistency – used in e.g. ACID. In case of the situation when our system would be made with this approach and some kind of moderator add a new actor to the movie, then this new entry would be available on movie level and actor level. However, there are scenarios when an „instant” update is not required and it would be better to get an instant response than have all data „alright”. This </a:t>
            </a:r>
            <a:r>
              <a:rPr lang="en-GB" dirty="0" err="1"/>
              <a:t>behavior</a:t>
            </a:r>
            <a:r>
              <a:rPr lang="en-GB" dirty="0"/>
              <a:t> we are calling with the term „Eventually consistency” – it doesn’t matter when data would be updated until it would be done and/or action would be done during a scheduled time. We will use this power in our system, and it would be discussed deeper in section 4.</a:t>
            </a:r>
            <a:endParaRPr lang="pl-PL" dirty="0"/>
          </a:p>
        </p:txBody>
      </p:sp>
      <p:sp>
        <p:nvSpPr>
          <p:cNvPr id="4" name="Slide Number Placeholder 3"/>
          <p:cNvSpPr>
            <a:spLocks noGrp="1"/>
          </p:cNvSpPr>
          <p:nvPr>
            <p:ph type="sldNum" sz="quarter" idx="5"/>
          </p:nvPr>
        </p:nvSpPr>
        <p:spPr/>
        <p:txBody>
          <a:bodyPr/>
          <a:lstStyle/>
          <a:p>
            <a:fld id="{4AC2183C-A587-4954-A5BC-1D7F3A755653}" type="slidenum">
              <a:rPr lang="pl-PL" smtClean="0"/>
              <a:t>24</a:t>
            </a:fld>
            <a:endParaRPr lang="pl-PL"/>
          </a:p>
        </p:txBody>
      </p:sp>
    </p:spTree>
    <p:extLst>
      <p:ext uri="{BB962C8B-B14F-4D97-AF65-F5344CB8AC3E}">
        <p14:creationId xmlns:p14="http://schemas.microsoft.com/office/powerpoint/2010/main" val="3749889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l-PL" dirty="0"/>
              <a:t>W naszym systemie musimy zaimplementować mechanizmy, które pozwolą na upewnienie się, że dane są takie, jakie oczekujemy. Aby tego dokonać zbudujemy system do walidacji opierający się na trzech mechanizmach  - tego co walidujemy, konkretnych scenariuszy walidacji oraz tego jak przetwarzamy błędy. Pierwszy z nich opiera się na tym, że </a:t>
            </a:r>
            <a:r>
              <a:rPr lang="pl-PL" dirty="0" err="1"/>
              <a:t>metadana</a:t>
            </a:r>
            <a:r>
              <a:rPr lang="pl-PL" dirty="0"/>
              <a:t> nie istnieje poza kontekstem filmu – przez co do walidacji musimy przekazać poza samą </a:t>
            </a:r>
            <a:r>
              <a:rPr lang="pl-PL" dirty="0" err="1"/>
              <a:t>metadaną</a:t>
            </a:r>
            <a:r>
              <a:rPr lang="pl-PL" dirty="0"/>
              <a:t> – również film do jakiego ma być przypisana. Drugi aspekt to warstwa abstrakcji </a:t>
            </a:r>
            <a:r>
              <a:rPr lang="pl-PL" dirty="0" err="1"/>
              <a:t>walidatorów</a:t>
            </a:r>
            <a:r>
              <a:rPr lang="pl-PL" dirty="0"/>
              <a:t>, Konfiguracja </a:t>
            </a:r>
            <a:r>
              <a:rPr lang="pl-PL" dirty="0" err="1"/>
              <a:t>walidatora</a:t>
            </a:r>
            <a:r>
              <a:rPr lang="pl-PL" dirty="0"/>
              <a:t> może dotyczyć różnych właściwości lub innych parametrów – np. zakres dat czy długości tekstu. Ostatnim mechanizmem jest to jak przetwarzamy błędy – możemy wprowadzić np. poziom błędów krytycznych i ostrzeżeń, w którym błędy krytyczne powodowałyby blokadę wywołania polecenia, a ostrzeżenie jedynie wymagały potwierdzenia, że zgadzamy się, na nieidealne dane.</a:t>
            </a:r>
            <a:endParaRPr lang="en-US" dirty="0"/>
          </a:p>
          <a:p>
            <a:endParaRPr lang="pl-PL" dirty="0"/>
          </a:p>
          <a:p>
            <a:r>
              <a:rPr lang="pl-PL" dirty="0" err="1"/>
              <a:t>During</a:t>
            </a:r>
            <a:r>
              <a:rPr lang="pl-PL" dirty="0"/>
              <a:t> development of </a:t>
            </a:r>
            <a:r>
              <a:rPr lang="pl-PL" dirty="0" err="1"/>
              <a:t>mechanisms</a:t>
            </a:r>
            <a:r>
              <a:rPr lang="pl-PL" dirty="0"/>
              <a:t> </a:t>
            </a:r>
            <a:r>
              <a:rPr lang="pl-PL" dirty="0" err="1"/>
              <a:t>that</a:t>
            </a:r>
            <a:r>
              <a:rPr lang="pl-PL" dirty="0"/>
              <a:t> </a:t>
            </a:r>
            <a:r>
              <a:rPr lang="pl-PL" dirty="0" err="1"/>
              <a:t>would</a:t>
            </a:r>
            <a:r>
              <a:rPr lang="pl-PL" dirty="0"/>
              <a:t> </a:t>
            </a:r>
            <a:r>
              <a:rPr lang="pl-PL" dirty="0" err="1"/>
              <a:t>ensure</a:t>
            </a:r>
            <a:r>
              <a:rPr lang="pl-PL" dirty="0"/>
              <a:t> </a:t>
            </a:r>
            <a:r>
              <a:rPr lang="pl-PL" dirty="0" err="1"/>
              <a:t>that</a:t>
            </a:r>
            <a:r>
              <a:rPr lang="pl-PL" dirty="0"/>
              <a:t> </a:t>
            </a:r>
            <a:r>
              <a:rPr lang="pl-PL" dirty="0" err="1"/>
              <a:t>everything</a:t>
            </a:r>
            <a:r>
              <a:rPr lang="pl-PL" dirty="0"/>
              <a:t> </a:t>
            </a:r>
            <a:r>
              <a:rPr lang="pl-PL" dirty="0" err="1"/>
              <a:t>is</a:t>
            </a:r>
            <a:r>
              <a:rPr lang="pl-PL" dirty="0"/>
              <a:t> fine we </a:t>
            </a:r>
            <a:r>
              <a:rPr lang="pl-PL" dirty="0" err="1"/>
              <a:t>will</a:t>
            </a:r>
            <a:r>
              <a:rPr lang="pl-PL" dirty="0"/>
              <a:t> </a:t>
            </a:r>
            <a:r>
              <a:rPr lang="pl-PL" dirty="0" err="1"/>
              <a:t>have</a:t>
            </a:r>
            <a:r>
              <a:rPr lang="pl-PL" dirty="0"/>
              <a:t> to </a:t>
            </a:r>
            <a:r>
              <a:rPr lang="pl-PL" dirty="0" err="1"/>
              <a:t>define</a:t>
            </a:r>
            <a:r>
              <a:rPr lang="pl-PL" dirty="0"/>
              <a:t> </a:t>
            </a:r>
            <a:r>
              <a:rPr lang="pl-PL" dirty="0" err="1"/>
              <a:t>scope</a:t>
            </a:r>
            <a:r>
              <a:rPr lang="pl-PL" dirty="0"/>
              <a:t> of </a:t>
            </a:r>
            <a:r>
              <a:rPr lang="pl-PL" dirty="0" err="1"/>
              <a:t>validation</a:t>
            </a:r>
            <a:r>
              <a:rPr lang="pl-PL" dirty="0"/>
              <a:t> and </a:t>
            </a:r>
            <a:r>
              <a:rPr lang="pl-PL" dirty="0" err="1"/>
              <a:t>what</a:t>
            </a:r>
            <a:r>
              <a:rPr lang="pl-PL" dirty="0"/>
              <a:t> </a:t>
            </a:r>
            <a:r>
              <a:rPr lang="pl-PL" dirty="0" err="1"/>
              <a:t>validators</a:t>
            </a:r>
            <a:r>
              <a:rPr lang="pl-PL" dirty="0"/>
              <a:t> </a:t>
            </a:r>
            <a:r>
              <a:rPr lang="pl-PL" dirty="0" err="1"/>
              <a:t>our</a:t>
            </a:r>
            <a:r>
              <a:rPr lang="pl-PL" dirty="0"/>
              <a:t> system </a:t>
            </a:r>
            <a:r>
              <a:rPr lang="pl-PL" dirty="0" err="1"/>
              <a:t>will</a:t>
            </a:r>
            <a:r>
              <a:rPr lang="pl-PL" dirty="0"/>
              <a:t> </a:t>
            </a:r>
            <a:r>
              <a:rPr lang="pl-PL" dirty="0" err="1"/>
              <a:t>offer</a:t>
            </a:r>
            <a:r>
              <a:rPr lang="pl-PL" dirty="0"/>
              <a:t>. </a:t>
            </a:r>
            <a:r>
              <a:rPr lang="pl-PL" dirty="0" err="1"/>
              <a:t>E.g</a:t>
            </a:r>
            <a:r>
              <a:rPr lang="pl-PL" dirty="0"/>
              <a:t>. </a:t>
            </a:r>
            <a:r>
              <a:rPr lang="pl-PL" dirty="0" err="1"/>
              <a:t>there</a:t>
            </a:r>
            <a:r>
              <a:rPr lang="pl-PL" dirty="0"/>
              <a:t> </a:t>
            </a:r>
            <a:r>
              <a:rPr lang="pl-PL" dirty="0" err="1"/>
              <a:t>could</a:t>
            </a:r>
            <a:r>
              <a:rPr lang="pl-PL" dirty="0"/>
              <a:t> be </a:t>
            </a:r>
            <a:r>
              <a:rPr lang="pl-PL" dirty="0" err="1"/>
              <a:t>different</a:t>
            </a:r>
            <a:r>
              <a:rPr lang="pl-PL" dirty="0"/>
              <a:t> </a:t>
            </a:r>
            <a:r>
              <a:rPr lang="pl-PL" dirty="0" err="1"/>
              <a:t>severity</a:t>
            </a:r>
            <a:r>
              <a:rPr lang="pl-PL" dirty="0"/>
              <a:t> </a:t>
            </a:r>
            <a:r>
              <a:rPr lang="pl-PL" dirty="0" err="1"/>
              <a:t>levels</a:t>
            </a:r>
            <a:r>
              <a:rPr lang="pl-PL" dirty="0"/>
              <a:t> of </a:t>
            </a:r>
            <a:r>
              <a:rPr lang="pl-PL" dirty="0" err="1"/>
              <a:t>errors</a:t>
            </a:r>
            <a:r>
              <a:rPr lang="pl-PL" dirty="0"/>
              <a:t> and we </a:t>
            </a:r>
            <a:r>
              <a:rPr lang="pl-PL" dirty="0" err="1"/>
              <a:t>could</a:t>
            </a:r>
            <a:r>
              <a:rPr lang="pl-PL" dirty="0"/>
              <a:t> </a:t>
            </a:r>
            <a:r>
              <a:rPr lang="pl-PL" dirty="0" err="1"/>
              <a:t>introduce</a:t>
            </a:r>
            <a:r>
              <a:rPr lang="pl-PL" dirty="0"/>
              <a:t> </a:t>
            </a:r>
            <a:r>
              <a:rPr lang="pl-PL" dirty="0" err="1"/>
              <a:t>warnings</a:t>
            </a:r>
            <a:r>
              <a:rPr lang="pl-PL" dirty="0"/>
              <a:t> </a:t>
            </a:r>
            <a:r>
              <a:rPr lang="pl-PL" dirty="0" err="1"/>
              <a:t>that</a:t>
            </a:r>
            <a:r>
              <a:rPr lang="pl-PL" dirty="0"/>
              <a:t> </a:t>
            </a:r>
            <a:r>
              <a:rPr lang="pl-PL" dirty="0" err="1"/>
              <a:t>would</a:t>
            </a:r>
            <a:r>
              <a:rPr lang="pl-PL" dirty="0"/>
              <a:t> be </a:t>
            </a:r>
            <a:r>
              <a:rPr lang="pl-PL" dirty="0" err="1"/>
              <a:t>visible</a:t>
            </a:r>
            <a:r>
              <a:rPr lang="pl-PL" dirty="0"/>
              <a:t> to </a:t>
            </a:r>
            <a:r>
              <a:rPr lang="pl-PL" dirty="0" err="1"/>
              <a:t>users</a:t>
            </a:r>
            <a:r>
              <a:rPr lang="pl-PL" dirty="0"/>
              <a:t>, but </a:t>
            </a:r>
            <a:r>
              <a:rPr lang="pl-PL" dirty="0" err="1"/>
              <a:t>they</a:t>
            </a:r>
            <a:r>
              <a:rPr lang="pl-PL" dirty="0"/>
              <a:t> </a:t>
            </a:r>
            <a:r>
              <a:rPr lang="pl-PL" dirty="0" err="1"/>
              <a:t>won’t</a:t>
            </a:r>
            <a:r>
              <a:rPr lang="pl-PL" dirty="0"/>
              <a:t> </a:t>
            </a:r>
            <a:r>
              <a:rPr lang="pl-PL" dirty="0" err="1"/>
              <a:t>block</a:t>
            </a:r>
            <a:r>
              <a:rPr lang="pl-PL" dirty="0"/>
              <a:t> </a:t>
            </a:r>
            <a:r>
              <a:rPr lang="pl-PL" dirty="0" err="1"/>
              <a:t>saving</a:t>
            </a:r>
            <a:r>
              <a:rPr lang="pl-PL" dirty="0"/>
              <a:t> </a:t>
            </a:r>
            <a:r>
              <a:rPr lang="pl-PL" dirty="0" err="1"/>
              <a:t>changes</a:t>
            </a:r>
            <a:r>
              <a:rPr lang="pl-PL" dirty="0"/>
              <a:t>. </a:t>
            </a:r>
            <a:r>
              <a:rPr lang="pl-PL" dirty="0" err="1"/>
              <a:t>What</a:t>
            </a:r>
            <a:r>
              <a:rPr lang="pl-PL" dirty="0"/>
              <a:t> </a:t>
            </a:r>
            <a:r>
              <a:rPr lang="pl-PL" dirty="0" err="1"/>
              <a:t>should</a:t>
            </a:r>
            <a:r>
              <a:rPr lang="pl-PL" dirty="0"/>
              <a:t> be </a:t>
            </a:r>
            <a:r>
              <a:rPr lang="pl-PL" dirty="0" err="1"/>
              <a:t>mention</a:t>
            </a:r>
            <a:r>
              <a:rPr lang="pl-PL" dirty="0"/>
              <a:t>, </a:t>
            </a:r>
            <a:r>
              <a:rPr lang="pl-PL" dirty="0" err="1"/>
              <a:t>metadata</a:t>
            </a:r>
            <a:r>
              <a:rPr lang="pl-PL" dirty="0"/>
              <a:t> in </a:t>
            </a:r>
            <a:r>
              <a:rPr lang="pl-PL" dirty="0" err="1"/>
              <a:t>case</a:t>
            </a:r>
            <a:r>
              <a:rPr lang="pl-PL" dirty="0"/>
              <a:t> of </a:t>
            </a:r>
            <a:r>
              <a:rPr lang="pl-PL" dirty="0" err="1"/>
              <a:t>our</a:t>
            </a:r>
            <a:r>
              <a:rPr lang="pl-PL" dirty="0"/>
              <a:t> system </a:t>
            </a:r>
            <a:r>
              <a:rPr lang="pl-PL" dirty="0" err="1"/>
              <a:t>could</a:t>
            </a:r>
            <a:r>
              <a:rPr lang="pl-PL" dirty="0"/>
              <a:t> </a:t>
            </a:r>
            <a:r>
              <a:rPr lang="pl-PL" dirty="0" err="1"/>
              <a:t>only</a:t>
            </a:r>
            <a:r>
              <a:rPr lang="pl-PL" dirty="0"/>
              <a:t> </a:t>
            </a:r>
            <a:r>
              <a:rPr lang="pl-PL" dirty="0" err="1"/>
              <a:t>exist</a:t>
            </a:r>
            <a:r>
              <a:rPr lang="pl-PL" dirty="0"/>
              <a:t> with </a:t>
            </a:r>
            <a:r>
              <a:rPr lang="pl-PL" dirty="0" err="1"/>
              <a:t>strong</a:t>
            </a:r>
            <a:r>
              <a:rPr lang="pl-PL" dirty="0"/>
              <a:t> </a:t>
            </a:r>
            <a:r>
              <a:rPr lang="pl-PL" dirty="0" err="1"/>
              <a:t>connection</a:t>
            </a:r>
            <a:r>
              <a:rPr lang="pl-PL" dirty="0"/>
              <a:t> to </a:t>
            </a:r>
            <a:r>
              <a:rPr lang="pl-PL" dirty="0" err="1"/>
              <a:t>movie</a:t>
            </a:r>
            <a:r>
              <a:rPr lang="pl-PL" dirty="0"/>
              <a:t>, </a:t>
            </a:r>
            <a:r>
              <a:rPr lang="pl-PL" dirty="0" err="1"/>
              <a:t>so</a:t>
            </a:r>
            <a:r>
              <a:rPr lang="pl-PL" dirty="0"/>
              <a:t> we </a:t>
            </a:r>
            <a:r>
              <a:rPr lang="pl-PL" dirty="0" err="1"/>
              <a:t>have</a:t>
            </a:r>
            <a:r>
              <a:rPr lang="pl-PL" dirty="0"/>
              <a:t> to </a:t>
            </a:r>
            <a:r>
              <a:rPr lang="pl-PL" dirty="0" err="1"/>
              <a:t>validate</a:t>
            </a:r>
            <a:r>
              <a:rPr lang="pl-PL" dirty="0"/>
              <a:t> </a:t>
            </a:r>
            <a:r>
              <a:rPr lang="pl-PL" dirty="0" err="1"/>
              <a:t>also</a:t>
            </a:r>
            <a:r>
              <a:rPr lang="pl-PL" dirty="0"/>
              <a:t> in </a:t>
            </a:r>
            <a:r>
              <a:rPr lang="pl-PL" dirty="0" err="1"/>
              <a:t>context</a:t>
            </a:r>
            <a:r>
              <a:rPr lang="pl-PL" dirty="0"/>
              <a:t> of </a:t>
            </a:r>
            <a:r>
              <a:rPr lang="pl-PL" dirty="0" err="1"/>
              <a:t>movie</a:t>
            </a:r>
            <a:r>
              <a:rPr lang="pl-PL" dirty="0"/>
              <a:t>.  </a:t>
            </a:r>
          </a:p>
          <a:p>
            <a:endParaRPr lang="pl-PL" dirty="0"/>
          </a:p>
        </p:txBody>
      </p:sp>
      <p:sp>
        <p:nvSpPr>
          <p:cNvPr id="4" name="Slide Number Placeholder 3"/>
          <p:cNvSpPr>
            <a:spLocks noGrp="1"/>
          </p:cNvSpPr>
          <p:nvPr>
            <p:ph type="sldNum" sz="quarter" idx="5"/>
          </p:nvPr>
        </p:nvSpPr>
        <p:spPr/>
        <p:txBody>
          <a:bodyPr/>
          <a:lstStyle/>
          <a:p>
            <a:fld id="{4AC2183C-A587-4954-A5BC-1D7F3A755653}" type="slidenum">
              <a:rPr lang="pl-PL" smtClean="0"/>
              <a:t>25</a:t>
            </a:fld>
            <a:endParaRPr lang="pl-PL"/>
          </a:p>
        </p:txBody>
      </p:sp>
    </p:spTree>
    <p:extLst>
      <p:ext uri="{BB962C8B-B14F-4D97-AF65-F5344CB8AC3E}">
        <p14:creationId xmlns:p14="http://schemas.microsoft.com/office/powerpoint/2010/main" val="158990041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dirty="0"/>
              <a:t>W procesie walidacji skorzystamy z dwóch algorytmów – pierwszy z nich </a:t>
            </a:r>
            <a:r>
              <a:rPr lang="pl-PL" dirty="0" err="1"/>
              <a:t>ValidatorFactory</a:t>
            </a:r>
            <a:r>
              <a:rPr lang="pl-PL" dirty="0"/>
              <a:t> – odpowiada za utworzenie odpowiedniego </a:t>
            </a:r>
            <a:r>
              <a:rPr lang="pl-PL" dirty="0" err="1"/>
              <a:t>walidatora</a:t>
            </a:r>
            <a:r>
              <a:rPr lang="pl-PL" dirty="0"/>
              <a:t>. Jako wynik sugeruję zwrócić „</a:t>
            </a:r>
            <a:r>
              <a:rPr lang="pl-PL" dirty="0" err="1"/>
              <a:t>walidator</a:t>
            </a:r>
            <a:r>
              <a:rPr lang="pl-PL" dirty="0"/>
              <a:t> kompozytowy”, który podobnie jak pozostałe </a:t>
            </a:r>
            <a:r>
              <a:rPr lang="pl-PL" dirty="0" err="1"/>
              <a:t>walidatory</a:t>
            </a:r>
            <a:r>
              <a:rPr lang="pl-PL" dirty="0"/>
              <a:t> rozszerza interfejs </a:t>
            </a:r>
            <a:r>
              <a:rPr lang="pl-PL" dirty="0" err="1"/>
              <a:t>validacji</a:t>
            </a:r>
            <a:r>
              <a:rPr lang="pl-PL" dirty="0"/>
              <a:t>. Dla każdego skonfigurowanego </a:t>
            </a:r>
            <a:r>
              <a:rPr lang="pl-PL" dirty="0" err="1"/>
              <a:t>validatora</a:t>
            </a:r>
            <a:r>
              <a:rPr lang="pl-PL" dirty="0"/>
              <a:t> tworzymy instancję odpowiedniej klasy walidacji, i wywołujemy metodę konfigurującą. Obiekt </a:t>
            </a:r>
            <a:r>
              <a:rPr lang="pl-PL" dirty="0" err="1"/>
              <a:t>walidatora</a:t>
            </a:r>
            <a:r>
              <a:rPr lang="pl-PL" dirty="0"/>
              <a:t>, z wszystkimi zależnościami możemy otrzymać od kontenera </a:t>
            </a:r>
            <a:r>
              <a:rPr lang="pl-PL" dirty="0" err="1"/>
              <a:t>IoC</a:t>
            </a:r>
            <a:r>
              <a:rPr lang="pl-PL" dirty="0"/>
              <a:t>, w którym rejestrujemy konkretne implementacje jako „</a:t>
            </a:r>
            <a:r>
              <a:rPr lang="pl-PL" dirty="0" err="1"/>
              <a:t>Transient</a:t>
            </a:r>
            <a:r>
              <a:rPr lang="pl-PL" dirty="0"/>
              <a:t>”. Fabryka dostanie od kontenera listę dozwolonych typów – a my nie będziemy musieli ręcznie obsługiwać wszystkich typów, wystarczy, że każdemu </a:t>
            </a:r>
            <a:r>
              <a:rPr lang="pl-PL" dirty="0" err="1"/>
              <a:t>walidatorowi</a:t>
            </a:r>
            <a:r>
              <a:rPr lang="pl-PL" dirty="0"/>
              <a:t> przypiszemy unikalny klucz i fabryka go odnajdzie. Skonfigurowanego </a:t>
            </a:r>
            <a:r>
              <a:rPr lang="pl-PL" dirty="0" err="1"/>
              <a:t>walidatora</a:t>
            </a:r>
            <a:r>
              <a:rPr lang="pl-PL" dirty="0"/>
              <a:t> dodajemy do tego kompozytowego i zwracamy do metody wywołującej metodę.</a:t>
            </a:r>
          </a:p>
          <a:p>
            <a:endParaRPr lang="pl-PL" dirty="0"/>
          </a:p>
          <a:p>
            <a:r>
              <a:rPr lang="pl-PL" dirty="0"/>
              <a:t>Po tym jak  </a:t>
            </a:r>
            <a:r>
              <a:rPr lang="pl-PL" dirty="0" err="1"/>
              <a:t>walidator</a:t>
            </a:r>
            <a:r>
              <a:rPr lang="pl-PL" dirty="0"/>
              <a:t> zostanie utworzony, możemy przystąpić do walidacji obiektu za jego pomocą. Przekazując odpowiedni kontekst do walidacji możemy zebrać listę błędów – nie rzucajmy wyjątków jak sklepy promocji na </a:t>
            </a:r>
            <a:r>
              <a:rPr lang="pl-PL" dirty="0" err="1"/>
              <a:t>black</a:t>
            </a:r>
            <a:r>
              <a:rPr lang="pl-PL" dirty="0"/>
              <a:t> </a:t>
            </a:r>
            <a:r>
              <a:rPr lang="pl-PL" dirty="0" err="1"/>
              <a:t>friday</a:t>
            </a:r>
            <a:r>
              <a:rPr lang="pl-PL" dirty="0"/>
              <a:t>. Z </a:t>
            </a:r>
            <a:r>
              <a:rPr lang="pl-PL" dirty="0" err="1"/>
              <a:t>walidatorów</a:t>
            </a:r>
            <a:r>
              <a:rPr lang="pl-PL" dirty="0"/>
              <a:t> zwróćmy wszystkie możliwe błędy. </a:t>
            </a:r>
            <a:r>
              <a:rPr lang="pl-PL" dirty="0" err="1"/>
              <a:t>Walidator</a:t>
            </a:r>
            <a:r>
              <a:rPr lang="pl-PL" dirty="0"/>
              <a:t> kompozytowy je zbierze i zwróci za jednym </a:t>
            </a:r>
            <a:r>
              <a:rPr lang="pl-PL" dirty="0" err="1"/>
              <a:t>requestem</a:t>
            </a:r>
            <a:r>
              <a:rPr lang="pl-PL" dirty="0"/>
              <a:t>. Nasi użytkownicy za to podziękują, bo nie będą musieli kilka razy poprawiać danych, które od samego początku mogły być oznaczone jako błędne</a:t>
            </a:r>
          </a:p>
          <a:p>
            <a:endParaRPr lang="en-US" dirty="0"/>
          </a:p>
          <a:p>
            <a:endParaRPr lang="pl-PL" dirty="0"/>
          </a:p>
          <a:p>
            <a:r>
              <a:rPr lang="en-GB" dirty="0"/>
              <a:t>You could see now simple algorithms that would all validate data in our system. The first diagram presents </a:t>
            </a:r>
            <a:r>
              <a:rPr lang="en-GB" dirty="0" err="1"/>
              <a:t>ValidatorFactory</a:t>
            </a:r>
            <a:r>
              <a:rPr lang="en-GB" dirty="0"/>
              <a:t> flow – as a result of this method invocation, we will get an instance of composite validator – extending standard validator. For each validation configuration, we will create an instance of validator and configure it with parameters. It is possible to use an IoC Container to create instances of validators – registered as Transient, then Factory would be only required to get a list of available validators – which action could be done by the container. Almost all „generic” work and injections could be done by container – this could help us a lot, and reduces complexity in the </a:t>
            </a:r>
            <a:r>
              <a:rPr lang="en-GB" dirty="0" err="1"/>
              <a:t>factory.There</a:t>
            </a:r>
            <a:r>
              <a:rPr lang="en-GB" dirty="0"/>
              <a:t> is also a second flow – for validation – starting few seconds after completion of the previous algorithm. Basing on metadata and movie we proceed with all validators for this definition and collects errors – we won’t throw exceptions as we will have a black Friday sale ;) Collection of errors from all validators (inside simple collection – </a:t>
            </a:r>
            <a:r>
              <a:rPr lang="en-GB" dirty="0" err="1"/>
              <a:t>eg.</a:t>
            </a:r>
            <a:r>
              <a:rPr lang="en-GB" dirty="0"/>
              <a:t> List) would reduce the number of requests sends from users to get 200/OK. There is a lot of websites when you get form errors one by one. This flow avoids this solution.</a:t>
            </a:r>
            <a:endParaRPr lang="pl-PL" dirty="0"/>
          </a:p>
          <a:p>
            <a:endParaRPr lang="pl-PL" dirty="0"/>
          </a:p>
        </p:txBody>
      </p:sp>
      <p:sp>
        <p:nvSpPr>
          <p:cNvPr id="4" name="Slide Number Placeholder 3"/>
          <p:cNvSpPr>
            <a:spLocks noGrp="1"/>
          </p:cNvSpPr>
          <p:nvPr>
            <p:ph type="sldNum" sz="quarter" idx="5"/>
          </p:nvPr>
        </p:nvSpPr>
        <p:spPr/>
        <p:txBody>
          <a:bodyPr/>
          <a:lstStyle/>
          <a:p>
            <a:fld id="{4AC2183C-A587-4954-A5BC-1D7F3A755653}" type="slidenum">
              <a:rPr lang="pl-PL" smtClean="0"/>
              <a:t>26</a:t>
            </a:fld>
            <a:endParaRPr lang="pl-PL"/>
          </a:p>
        </p:txBody>
      </p:sp>
    </p:spTree>
    <p:extLst>
      <p:ext uri="{BB962C8B-B14F-4D97-AF65-F5344CB8AC3E}">
        <p14:creationId xmlns:p14="http://schemas.microsoft.com/office/powerpoint/2010/main" val="235559210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l-PL" dirty="0" err="1"/>
              <a:t>Walidatory</a:t>
            </a:r>
            <a:r>
              <a:rPr lang="pl-PL" dirty="0"/>
              <a:t> implementują jeden prosty interfejs. Wszystkie powyższe metody i właściwość są wystarczające do obsługi większości zdarzeń. </a:t>
            </a:r>
            <a:r>
              <a:rPr lang="pl-PL" dirty="0" err="1"/>
              <a:t>Key</a:t>
            </a:r>
            <a:r>
              <a:rPr lang="pl-PL" dirty="0"/>
              <a:t> jest ważny aby zidentyfikować </a:t>
            </a:r>
            <a:r>
              <a:rPr lang="pl-PL" dirty="0" err="1"/>
              <a:t>walidator</a:t>
            </a:r>
            <a:r>
              <a:rPr lang="pl-PL" dirty="0"/>
              <a:t> w fabryce, </a:t>
            </a:r>
            <a:r>
              <a:rPr lang="pl-PL" dirty="0" err="1"/>
              <a:t>Validate</a:t>
            </a:r>
            <a:r>
              <a:rPr lang="pl-PL" dirty="0"/>
              <a:t> jak sama nazwa mówi służy do walidacji, </a:t>
            </a:r>
            <a:r>
              <a:rPr lang="pl-PL" dirty="0" err="1"/>
              <a:t>ConfigureValidator</a:t>
            </a:r>
            <a:r>
              <a:rPr lang="pl-PL" dirty="0"/>
              <a:t> umożliwi nam pracować w niezależnych kontekstach walidacji. Ostatnie dwie metody pomogą nam wykryć czy konfiguracja po wykonaniu jakiś zmian na definicji metadanych nadal pozostanie prawidłowa.</a:t>
            </a:r>
            <a:endParaRPr lang="en-US" dirty="0"/>
          </a:p>
          <a:p>
            <a:endParaRPr lang="pl-PL" dirty="0"/>
          </a:p>
          <a:p>
            <a:r>
              <a:rPr lang="en-GB" dirty="0"/>
              <a:t>Validators have simply interface to implement - these methods and property are enough to implement almost all validators. Keys are crucial for identifying a validator, Validator is clear, configure validator will allow us to make each instance of validator working on its validation context. Then </a:t>
            </a:r>
            <a:r>
              <a:rPr lang="en-GB" dirty="0" err="1"/>
              <a:t>WillUseProperty</a:t>
            </a:r>
            <a:r>
              <a:rPr lang="en-GB" dirty="0"/>
              <a:t> and </a:t>
            </a:r>
            <a:r>
              <a:rPr lang="en-GB" dirty="0" err="1"/>
              <a:t>IsValidValidator</a:t>
            </a:r>
            <a:r>
              <a:rPr lang="en-GB" dirty="0"/>
              <a:t> are used by our system to detect if</a:t>
            </a:r>
            <a:r>
              <a:rPr lang="pl-PL" dirty="0"/>
              <a:t> the </a:t>
            </a:r>
            <a:r>
              <a:rPr lang="pl-PL" dirty="0" err="1"/>
              <a:t>configuration</a:t>
            </a:r>
            <a:r>
              <a:rPr lang="en-GB" dirty="0"/>
              <a:t> configuration would be still valid after the change. </a:t>
            </a:r>
            <a:endParaRPr lang="pl-PL" dirty="0"/>
          </a:p>
          <a:p>
            <a:endParaRPr lang="pl-PL" dirty="0"/>
          </a:p>
        </p:txBody>
      </p:sp>
      <p:sp>
        <p:nvSpPr>
          <p:cNvPr id="4" name="Slide Number Placeholder 3"/>
          <p:cNvSpPr>
            <a:spLocks noGrp="1"/>
          </p:cNvSpPr>
          <p:nvPr>
            <p:ph type="sldNum" sz="quarter" idx="5"/>
          </p:nvPr>
        </p:nvSpPr>
        <p:spPr/>
        <p:txBody>
          <a:bodyPr/>
          <a:lstStyle/>
          <a:p>
            <a:fld id="{4AC2183C-A587-4954-A5BC-1D7F3A755653}" type="slidenum">
              <a:rPr lang="pl-PL" smtClean="0"/>
              <a:t>27</a:t>
            </a:fld>
            <a:endParaRPr lang="pl-PL"/>
          </a:p>
        </p:txBody>
      </p:sp>
    </p:spTree>
    <p:extLst>
      <p:ext uri="{BB962C8B-B14F-4D97-AF65-F5344CB8AC3E}">
        <p14:creationId xmlns:p14="http://schemas.microsoft.com/office/powerpoint/2010/main" val="359932449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l-PL" dirty="0" err="1"/>
              <a:t>Walidatory</a:t>
            </a:r>
            <a:r>
              <a:rPr lang="pl-PL" dirty="0"/>
              <a:t> mogą obsługiwać różne właściwości i typy. W dużym uproszczeniu możemy je podzielić na podstawowe, czyli takie, które sprawdzają czy np. właściwość mieści się w zakresie albo nie jest </a:t>
            </a:r>
            <a:r>
              <a:rPr lang="pl-PL" dirty="0" err="1"/>
              <a:t>nullem</a:t>
            </a:r>
            <a:r>
              <a:rPr lang="pl-PL" dirty="0"/>
              <a:t>. Mogą być również </a:t>
            </a:r>
            <a:r>
              <a:rPr lang="pl-PL" dirty="0" err="1"/>
              <a:t>walidatory</a:t>
            </a:r>
            <a:r>
              <a:rPr lang="pl-PL" dirty="0"/>
              <a:t> „wielowłaściwościowe”, które na przykład sprawdzą czy data rozpoczęcia zdjęć znajduje się przed datą zakończenia.</a:t>
            </a:r>
            <a:endParaRPr lang="en-US" dirty="0"/>
          </a:p>
          <a:p>
            <a:endParaRPr lang="pl-PL" dirty="0"/>
          </a:p>
          <a:p>
            <a:r>
              <a:rPr lang="en-GB" dirty="0"/>
              <a:t>Validators could work on different properties or types. We could generalize validation problems into basic validators – that check if the property is in range or it couldn’t be null. There could be also cross-property validators with an example – recording of a new movie couldn’t end before start.</a:t>
            </a:r>
            <a:endParaRPr lang="pl-PL" dirty="0"/>
          </a:p>
          <a:p>
            <a:endParaRPr lang="pl-PL" dirty="0"/>
          </a:p>
        </p:txBody>
      </p:sp>
      <p:sp>
        <p:nvSpPr>
          <p:cNvPr id="4" name="Slide Number Placeholder 3"/>
          <p:cNvSpPr>
            <a:spLocks noGrp="1"/>
          </p:cNvSpPr>
          <p:nvPr>
            <p:ph type="sldNum" sz="quarter" idx="5"/>
          </p:nvPr>
        </p:nvSpPr>
        <p:spPr/>
        <p:txBody>
          <a:bodyPr/>
          <a:lstStyle/>
          <a:p>
            <a:fld id="{4AC2183C-A587-4954-A5BC-1D7F3A755653}" type="slidenum">
              <a:rPr lang="pl-PL" smtClean="0"/>
              <a:t>28</a:t>
            </a:fld>
            <a:endParaRPr lang="pl-PL"/>
          </a:p>
        </p:txBody>
      </p:sp>
    </p:spTree>
    <p:extLst>
      <p:ext uri="{BB962C8B-B14F-4D97-AF65-F5344CB8AC3E}">
        <p14:creationId xmlns:p14="http://schemas.microsoft.com/office/powerpoint/2010/main" val="212304878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l-PL" dirty="0"/>
              <a:t>Implementacja prostego </a:t>
            </a:r>
            <a:r>
              <a:rPr lang="pl-PL" dirty="0" err="1"/>
              <a:t>walidatora</a:t>
            </a:r>
            <a:r>
              <a:rPr lang="pl-PL" dirty="0"/>
              <a:t> w której upewniamy się, że właściwość istnieje i ma wartość. Jeżeli nie, zwracamy błąd z unikalnym kodem i wiadomością. To tyle i aż tyle.</a:t>
            </a:r>
            <a:endParaRPr lang="en-US" dirty="0"/>
          </a:p>
          <a:p>
            <a:endParaRPr lang="pl-PL" dirty="0"/>
          </a:p>
          <a:p>
            <a:r>
              <a:rPr lang="en-GB" dirty="0"/>
              <a:t>Validators could work on different properties or types. We could generalize validation problems into basic validators – that check if the property is in range or it couldn’t be null. There could be also cross-property validators with an example – recording of a new movie couldn’t end before start.</a:t>
            </a:r>
            <a:endParaRPr lang="pl-PL" dirty="0"/>
          </a:p>
          <a:p>
            <a:endParaRPr lang="pl-PL" dirty="0"/>
          </a:p>
        </p:txBody>
      </p:sp>
      <p:sp>
        <p:nvSpPr>
          <p:cNvPr id="4" name="Slide Number Placeholder 3"/>
          <p:cNvSpPr>
            <a:spLocks noGrp="1"/>
          </p:cNvSpPr>
          <p:nvPr>
            <p:ph type="sldNum" sz="quarter" idx="5"/>
          </p:nvPr>
        </p:nvSpPr>
        <p:spPr/>
        <p:txBody>
          <a:bodyPr/>
          <a:lstStyle/>
          <a:p>
            <a:fld id="{4AC2183C-A587-4954-A5BC-1D7F3A755653}" type="slidenum">
              <a:rPr lang="pl-PL" smtClean="0"/>
              <a:t>29</a:t>
            </a:fld>
            <a:endParaRPr lang="pl-PL"/>
          </a:p>
        </p:txBody>
      </p:sp>
    </p:spTree>
    <p:extLst>
      <p:ext uri="{BB962C8B-B14F-4D97-AF65-F5344CB8AC3E}">
        <p14:creationId xmlns:p14="http://schemas.microsoft.com/office/powerpoint/2010/main" val="41208839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l-PL" dirty="0"/>
              <a:t>Wystąpienie będzie się składało z pięciu sekcji – wprowadzenia do metadanych a następnie do konceptu dynamicznych metadanych. </a:t>
            </a:r>
            <a:r>
              <a:rPr lang="en-US" dirty="0"/>
              <a:t>W k</a:t>
            </a:r>
            <a:r>
              <a:rPr lang="pl-PL" dirty="0"/>
              <a:t>olejne</a:t>
            </a:r>
            <a:r>
              <a:rPr lang="en-US" dirty="0"/>
              <a:t>j</a:t>
            </a:r>
            <a:r>
              <a:rPr lang="pl-PL" dirty="0"/>
              <a:t> </a:t>
            </a:r>
            <a:r>
              <a:rPr lang="pl-PL" dirty="0" err="1"/>
              <a:t>sekcj</a:t>
            </a:r>
            <a:r>
              <a:rPr lang="en-US" dirty="0" err="1"/>
              <a:t>i</a:t>
            </a:r>
            <a:r>
              <a:rPr lang="en-US" dirty="0"/>
              <a:t> om</a:t>
            </a:r>
            <a:r>
              <a:rPr lang="pl-PL" dirty="0" err="1"/>
              <a:t>ówimy</a:t>
            </a:r>
            <a:r>
              <a:rPr lang="pl-PL" dirty="0"/>
              <a:t> sposoby na utrzymanie danych w spójności i poprawności. Sesję zakończymy sposobami na wprowadzenie początkowych danych do naszego systemu.</a:t>
            </a:r>
            <a:endParaRPr lang="en-US" dirty="0"/>
          </a:p>
          <a:p>
            <a:endParaRPr lang="pl-PL" dirty="0"/>
          </a:p>
          <a:p>
            <a:r>
              <a:rPr lang="en-GB" dirty="0"/>
              <a:t>Our session will have five sections. We will start with an introduction to metadata, then we will proceed to the dynamic metadata concept. Then we will talk about data consistency and „automatic data fix”. We will close the session with an example of how we could add some initial data into our system. </a:t>
            </a:r>
            <a:endParaRPr lang="pl-PL" dirty="0"/>
          </a:p>
        </p:txBody>
      </p:sp>
      <p:sp>
        <p:nvSpPr>
          <p:cNvPr id="4" name="Slide Number Placeholder 3"/>
          <p:cNvSpPr>
            <a:spLocks noGrp="1"/>
          </p:cNvSpPr>
          <p:nvPr>
            <p:ph type="sldNum" sz="quarter" idx="5"/>
          </p:nvPr>
        </p:nvSpPr>
        <p:spPr/>
        <p:txBody>
          <a:bodyPr/>
          <a:lstStyle/>
          <a:p>
            <a:fld id="{4AC2183C-A587-4954-A5BC-1D7F3A755653}" type="slidenum">
              <a:rPr lang="pl-PL" smtClean="0"/>
              <a:t>3</a:t>
            </a:fld>
            <a:endParaRPr lang="pl-PL"/>
          </a:p>
        </p:txBody>
      </p:sp>
    </p:spTree>
    <p:extLst>
      <p:ext uri="{BB962C8B-B14F-4D97-AF65-F5344CB8AC3E}">
        <p14:creationId xmlns:p14="http://schemas.microsoft.com/office/powerpoint/2010/main" val="295568660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l-PL" dirty="0" err="1"/>
              <a:t>Walidator</a:t>
            </a:r>
            <a:r>
              <a:rPr lang="pl-PL" dirty="0"/>
              <a:t>, który sprawdza „zakres” może być również sklasyfikowany jako bardziej złożony, wszystko zależy od ilości sprawdzanych właściwości. Do tej grupy również uwzględnimy walidacje połączone z zapytaniami do zewnętrznych usług w tym bazy danych oraz walidacje sprawdzające również inne metadane.</a:t>
            </a:r>
            <a:endParaRPr lang="en-US" dirty="0"/>
          </a:p>
          <a:p>
            <a:endParaRPr lang="pl-PL" dirty="0"/>
          </a:p>
          <a:p>
            <a:r>
              <a:rPr lang="en-GB" dirty="0"/>
              <a:t>This validator could be classified also as a complex validator because depending on the number of properties code of this validator could become bigger. For complex validators, we could include database verification (e.g. actor exists) or any cross-item validation. </a:t>
            </a:r>
            <a:r>
              <a:rPr lang="en-GB" dirty="0" err="1"/>
              <a:t>E.g</a:t>
            </a:r>
            <a:r>
              <a:rPr lang="en-GB" dirty="0"/>
              <a:t> there could be only one main director.</a:t>
            </a:r>
            <a:endParaRPr lang="pl-PL" dirty="0"/>
          </a:p>
          <a:p>
            <a:endParaRPr lang="pl-PL" dirty="0"/>
          </a:p>
        </p:txBody>
      </p:sp>
      <p:sp>
        <p:nvSpPr>
          <p:cNvPr id="4" name="Slide Number Placeholder 3"/>
          <p:cNvSpPr>
            <a:spLocks noGrp="1"/>
          </p:cNvSpPr>
          <p:nvPr>
            <p:ph type="sldNum" sz="quarter" idx="5"/>
          </p:nvPr>
        </p:nvSpPr>
        <p:spPr/>
        <p:txBody>
          <a:bodyPr/>
          <a:lstStyle/>
          <a:p>
            <a:fld id="{4AC2183C-A587-4954-A5BC-1D7F3A755653}" type="slidenum">
              <a:rPr lang="pl-PL" smtClean="0"/>
              <a:t>30</a:t>
            </a:fld>
            <a:endParaRPr lang="pl-PL"/>
          </a:p>
        </p:txBody>
      </p:sp>
    </p:spTree>
    <p:extLst>
      <p:ext uri="{BB962C8B-B14F-4D97-AF65-F5344CB8AC3E}">
        <p14:creationId xmlns:p14="http://schemas.microsoft.com/office/powerpoint/2010/main" val="194120014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l-PL" dirty="0"/>
              <a:t>Przykładem takiego typu walidacji jest sprawdzenie czy w bazie danych istnieje wpis dla osoby, którą chcemy „podpiąć” do filmu.</a:t>
            </a:r>
            <a:endParaRPr lang="en-US" dirty="0"/>
          </a:p>
          <a:p>
            <a:endParaRPr lang="pl-PL" dirty="0"/>
          </a:p>
          <a:p>
            <a:r>
              <a:rPr lang="en-GB" dirty="0"/>
              <a:t>This validator could be classified also as a complex validator because depending on the number of properties code of this validator could become bigger. For complex validators, we could include database verification (e.g. actor exists) or any cross-item validation. </a:t>
            </a:r>
            <a:r>
              <a:rPr lang="en-GB" dirty="0" err="1"/>
              <a:t>E.g</a:t>
            </a:r>
            <a:r>
              <a:rPr lang="en-GB" dirty="0"/>
              <a:t> there could be only one main director.</a:t>
            </a:r>
            <a:endParaRPr lang="pl-PL" dirty="0"/>
          </a:p>
          <a:p>
            <a:endParaRPr lang="pl-PL" dirty="0"/>
          </a:p>
        </p:txBody>
      </p:sp>
      <p:sp>
        <p:nvSpPr>
          <p:cNvPr id="4" name="Slide Number Placeholder 3"/>
          <p:cNvSpPr>
            <a:spLocks noGrp="1"/>
          </p:cNvSpPr>
          <p:nvPr>
            <p:ph type="sldNum" sz="quarter" idx="5"/>
          </p:nvPr>
        </p:nvSpPr>
        <p:spPr/>
        <p:txBody>
          <a:bodyPr/>
          <a:lstStyle/>
          <a:p>
            <a:fld id="{4AC2183C-A587-4954-A5BC-1D7F3A755653}" type="slidenum">
              <a:rPr lang="pl-PL" smtClean="0"/>
              <a:t>31</a:t>
            </a:fld>
            <a:endParaRPr lang="pl-PL"/>
          </a:p>
        </p:txBody>
      </p:sp>
    </p:spTree>
    <p:extLst>
      <p:ext uri="{BB962C8B-B14F-4D97-AF65-F5344CB8AC3E}">
        <p14:creationId xmlns:p14="http://schemas.microsoft.com/office/powerpoint/2010/main" val="387468866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dirty="0"/>
              <a:t>Inną klasą problemów ze spójnością danych są niepoprawne żądania – przykładowo brakująca właściwość – taka, która jest w definicji a nie ma zgłoszonym obiekcie. Takie walidacje powinny być obsłużone już na poziomie </a:t>
            </a:r>
            <a:r>
              <a:rPr lang="pl-PL" dirty="0" err="1"/>
              <a:t>CommandHandlera</a:t>
            </a:r>
            <a:r>
              <a:rPr lang="pl-PL" dirty="0"/>
              <a:t>. Jednym z możliwych rozwiązań jest wykorzystanie domyślnych wartości – niestety, nie zawsze nasi użytkownicy będą oczekiwać podobnego zachowania, oczekują raczej „przewidywalnego systemu” i mogą zapytać co się właśnie stało. Alternatywnym rozwiązaniem jest rzucenie wyjątku lub ostrzeżenia. To rozwiązanie również ma wady gdyż użytkownik otrzyma błąd, który nie powstał z jego winy – tylko systemu. Niezależnie od tego na co się zdecydujemy lepiej każdą taką sytuację notować w logach systemu co dotyczy również sytuacji przedstawionych na kolejnych slajdach. Fragment kodu obsługujący najbliższe kilka przypadków znajdziecie w widocznym </a:t>
            </a:r>
            <a:r>
              <a:rPr lang="pl-PL" dirty="0" err="1"/>
              <a:t>CommandHandlerze</a:t>
            </a:r>
            <a:r>
              <a:rPr lang="pl-PL" dirty="0"/>
              <a:t>.</a:t>
            </a:r>
            <a:endParaRPr lang="en-US" dirty="0"/>
          </a:p>
          <a:p>
            <a:endParaRPr lang="pl-PL" dirty="0"/>
          </a:p>
          <a:p>
            <a:r>
              <a:rPr lang="en-GB" dirty="0"/>
              <a:t>Another data problem is connected to missing property. There is no corresponding property in declared metadata. This „validation” would be included in the property processing phase. There are two possible solutions for this kind of problem -First of them is to add default values – only if we have a default value feature, however, some users don’t like to be Something done without their knowledge and they would ask why-Another solution is to throw an exception or warning in this case – this option would generate errors in a case when it won’t be user fault but rather dev team--Anyway, we should log this event in our log system.</a:t>
            </a:r>
            <a:endParaRPr lang="pl-PL" dirty="0"/>
          </a:p>
        </p:txBody>
      </p:sp>
      <p:sp>
        <p:nvSpPr>
          <p:cNvPr id="4" name="Slide Number Placeholder 3"/>
          <p:cNvSpPr>
            <a:spLocks noGrp="1"/>
          </p:cNvSpPr>
          <p:nvPr>
            <p:ph type="sldNum" sz="quarter" idx="5"/>
          </p:nvPr>
        </p:nvSpPr>
        <p:spPr/>
        <p:txBody>
          <a:bodyPr/>
          <a:lstStyle/>
          <a:p>
            <a:fld id="{4AC2183C-A587-4954-A5BC-1D7F3A755653}" type="slidenum">
              <a:rPr lang="pl-PL" smtClean="0"/>
              <a:t>32</a:t>
            </a:fld>
            <a:endParaRPr lang="pl-PL"/>
          </a:p>
        </p:txBody>
      </p:sp>
    </p:spTree>
    <p:extLst>
      <p:ext uri="{BB962C8B-B14F-4D97-AF65-F5344CB8AC3E}">
        <p14:creationId xmlns:p14="http://schemas.microsoft.com/office/powerpoint/2010/main" val="23718327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dirty="0"/>
              <a:t>Na obecnym slajdzie przedstawiona jest implementacja w której brakującą wartość zastępujemy wartością domyślną.</a:t>
            </a:r>
            <a:endParaRPr lang="en-US" dirty="0"/>
          </a:p>
          <a:p>
            <a:endParaRPr lang="pl-PL" dirty="0"/>
          </a:p>
          <a:p>
            <a:r>
              <a:rPr lang="en-GB" dirty="0"/>
              <a:t>Another data problem is connected to missing property. There is no corresponding property in declared metadata. This „validation” would be included in the property processing phase. There are two possible solutions for this kind of problem -First of them is to add default values – only if we have a default value feature, however, some users don’t like to be Something done without their knowledge and they would ask why-Another solution is to throw an exception or warning in this case – this option would generate errors in a case when it won’t be user fault but rather dev team--Anyway, we should log this event in our log system.</a:t>
            </a:r>
            <a:endParaRPr lang="pl-PL" dirty="0"/>
          </a:p>
          <a:p>
            <a:endParaRPr lang="pl-PL" dirty="0"/>
          </a:p>
        </p:txBody>
      </p:sp>
      <p:sp>
        <p:nvSpPr>
          <p:cNvPr id="4" name="Slide Number Placeholder 3"/>
          <p:cNvSpPr>
            <a:spLocks noGrp="1"/>
          </p:cNvSpPr>
          <p:nvPr>
            <p:ph type="sldNum" sz="quarter" idx="5"/>
          </p:nvPr>
        </p:nvSpPr>
        <p:spPr/>
        <p:txBody>
          <a:bodyPr/>
          <a:lstStyle/>
          <a:p>
            <a:fld id="{4AC2183C-A587-4954-A5BC-1D7F3A755653}" type="slidenum">
              <a:rPr lang="pl-PL" smtClean="0"/>
              <a:t>33</a:t>
            </a:fld>
            <a:endParaRPr lang="pl-PL" dirty="0"/>
          </a:p>
        </p:txBody>
      </p:sp>
    </p:spTree>
    <p:extLst>
      <p:ext uri="{BB962C8B-B14F-4D97-AF65-F5344CB8AC3E}">
        <p14:creationId xmlns:p14="http://schemas.microsoft.com/office/powerpoint/2010/main" val="264088159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l-PL" dirty="0"/>
              <a:t>Bardziej złożone rozwiązanie będzie wymagać  problem pojawienia się duplikatów w żądaniu – co powinniśmy zrobić w takim przypadku? Szczególnie w sytuacji kiedy wartości będą się od siebie różnić. Zasugerować mogę dwa rozwiązania – pierwszym jest rzucenie wyjątku, drugim pominięciem właściwości poza jednym. Którą właściwością? Na to pytanie nie ma dobrej odpowiedzi, szczególnie kiedy właściwości różnią się typami i tylko jedna właściwość jest poprawna. Dlatego lepszym rozwiązaniem byłoby zwrócenie błędu.</a:t>
            </a:r>
          </a:p>
          <a:p>
            <a:endParaRPr lang="pl-PL" dirty="0"/>
          </a:p>
          <a:p>
            <a:r>
              <a:rPr lang="en-GB" dirty="0"/>
              <a:t>A more serious problem is when some properties are duplicated in the request. What should we do in this case? Especially it would be a problem when values will be different? Recommended solutions or good practices are two –First – throw an </a:t>
            </a:r>
            <a:r>
              <a:rPr lang="en-GB" dirty="0" err="1"/>
              <a:t>exceptionSecond</a:t>
            </a:r>
            <a:r>
              <a:rPr lang="en-GB" dirty="0"/>
              <a:t> – dismiss all properties but one – however which one, why this not that, there is no good answer for that </a:t>
            </a:r>
            <a:r>
              <a:rPr lang="en-GB" dirty="0" err="1"/>
              <a:t>questionLike</a:t>
            </a:r>
            <a:r>
              <a:rPr lang="en-GB" dirty="0"/>
              <a:t> for missing property, the duplicated property shouldn’t be an unnoticed event.</a:t>
            </a:r>
            <a:endParaRPr lang="pl-PL" dirty="0"/>
          </a:p>
          <a:p>
            <a:endParaRPr lang="pl-PL" dirty="0"/>
          </a:p>
        </p:txBody>
      </p:sp>
      <p:sp>
        <p:nvSpPr>
          <p:cNvPr id="4" name="Slide Number Placeholder 3"/>
          <p:cNvSpPr>
            <a:spLocks noGrp="1"/>
          </p:cNvSpPr>
          <p:nvPr>
            <p:ph type="sldNum" sz="quarter" idx="5"/>
          </p:nvPr>
        </p:nvSpPr>
        <p:spPr/>
        <p:txBody>
          <a:bodyPr/>
          <a:lstStyle/>
          <a:p>
            <a:fld id="{4AC2183C-A587-4954-A5BC-1D7F3A755653}" type="slidenum">
              <a:rPr lang="pl-PL" smtClean="0"/>
              <a:t>34</a:t>
            </a:fld>
            <a:endParaRPr lang="pl-PL"/>
          </a:p>
        </p:txBody>
      </p:sp>
    </p:spTree>
    <p:extLst>
      <p:ext uri="{BB962C8B-B14F-4D97-AF65-F5344CB8AC3E}">
        <p14:creationId xmlns:p14="http://schemas.microsoft.com/office/powerpoint/2010/main" val="161077487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l-PL" dirty="0"/>
              <a:t>Poza sytuacją kiedy pojawi się duplikat jakiejś właściwości może również pojawić się sytuacja w której pojawi się nieoczekiwana właściwość – powinniśmy ją dodać? Zdecydowanie nie, pomimo możliwości pominięcia takiej zmiennej sugerowałbym rzucenie wyjątku, gdyż może to znaczyć, że ktoś sprawdza czy nasz system nie ma luk bezpieczeństwa. Prewencja jest zdecydowanie lepsza niż naprawa błędów.</a:t>
            </a:r>
          </a:p>
          <a:p>
            <a:endParaRPr lang="pl-PL" dirty="0"/>
          </a:p>
          <a:p>
            <a:r>
              <a:rPr lang="en-GB" dirty="0"/>
              <a:t>What if in request director has a strange property called „Age” of type int? Should we add it? Similarly, to previous items – there is an option to just skip this item. However, this problem could be the case when somebody is trying to break our system so I would rather recommend throwing an exception. Prevention is better than fixing.</a:t>
            </a:r>
            <a:endParaRPr lang="pl-PL" dirty="0"/>
          </a:p>
          <a:p>
            <a:endParaRPr lang="pl-PL" dirty="0"/>
          </a:p>
        </p:txBody>
      </p:sp>
      <p:sp>
        <p:nvSpPr>
          <p:cNvPr id="4" name="Slide Number Placeholder 3"/>
          <p:cNvSpPr>
            <a:spLocks noGrp="1"/>
          </p:cNvSpPr>
          <p:nvPr>
            <p:ph type="sldNum" sz="quarter" idx="5"/>
          </p:nvPr>
        </p:nvSpPr>
        <p:spPr/>
        <p:txBody>
          <a:bodyPr/>
          <a:lstStyle/>
          <a:p>
            <a:fld id="{4AC2183C-A587-4954-A5BC-1D7F3A755653}" type="slidenum">
              <a:rPr lang="pl-PL" smtClean="0"/>
              <a:t>35</a:t>
            </a:fld>
            <a:endParaRPr lang="pl-PL"/>
          </a:p>
        </p:txBody>
      </p:sp>
    </p:spTree>
    <p:extLst>
      <p:ext uri="{BB962C8B-B14F-4D97-AF65-F5344CB8AC3E}">
        <p14:creationId xmlns:p14="http://schemas.microsoft.com/office/powerpoint/2010/main" val="164956274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l-PL" dirty="0"/>
              <a:t>Ostatni przypadek zawiera w sobie dwa scenariusze w których przesłany typ nie jest zgodny z oczekiwanym. Pierwszy z nich dotyczy różnic pomiędzy deklarowanym w żądaniu typem a oczekiwanym jako typ danej właściwości. Drugi z nich dotyczy nieprawidłowego formatu danych. W obu scenariuszach powinniśmy rzucić wyjątek. Aby sprawnie obsłużyć przypadek z rzeczywistą zawartością dekorujemy metodę blokiem </a:t>
            </a:r>
            <a:r>
              <a:rPr lang="pl-PL" dirty="0" err="1"/>
              <a:t>try-catch</a:t>
            </a:r>
            <a:r>
              <a:rPr lang="pl-PL" dirty="0"/>
              <a:t>. </a:t>
            </a:r>
            <a:endParaRPr lang="en-US" dirty="0"/>
          </a:p>
          <a:p>
            <a:endParaRPr lang="pl-PL" dirty="0"/>
          </a:p>
          <a:p>
            <a:r>
              <a:rPr lang="en-GB" dirty="0"/>
              <a:t>The last case to handle is when content doesn’t match declared type – either in a case when the property had a different declared type or real data is different than declared. In both scenarios, I would throw an </a:t>
            </a:r>
            <a:r>
              <a:rPr lang="en-GB" dirty="0" err="1"/>
              <a:t>exception.To</a:t>
            </a:r>
            <a:r>
              <a:rPr lang="en-GB" dirty="0"/>
              <a:t> handle the „real content” case we will have to decorate the parsing method with a try-catch block – when data would have at least the correct type (class type so </a:t>
            </a:r>
            <a:r>
              <a:rPr lang="en-GB" dirty="0" err="1"/>
              <a:t>Jobject</a:t>
            </a:r>
            <a:r>
              <a:rPr lang="en-GB" dirty="0"/>
              <a:t> or </a:t>
            </a:r>
            <a:r>
              <a:rPr lang="en-GB" dirty="0" err="1"/>
              <a:t>JsonElement</a:t>
            </a:r>
            <a:r>
              <a:rPr lang="en-GB" dirty="0"/>
              <a:t>) then the property shouldn’t pass validation. This is a reason why we should include full validation process and declare validators</a:t>
            </a:r>
            <a:endParaRPr lang="pl-PL" dirty="0"/>
          </a:p>
          <a:p>
            <a:endParaRPr lang="pl-PL" dirty="0"/>
          </a:p>
        </p:txBody>
      </p:sp>
      <p:sp>
        <p:nvSpPr>
          <p:cNvPr id="4" name="Slide Number Placeholder 3"/>
          <p:cNvSpPr>
            <a:spLocks noGrp="1"/>
          </p:cNvSpPr>
          <p:nvPr>
            <p:ph type="sldNum" sz="quarter" idx="5"/>
          </p:nvPr>
        </p:nvSpPr>
        <p:spPr/>
        <p:txBody>
          <a:bodyPr/>
          <a:lstStyle/>
          <a:p>
            <a:fld id="{4AC2183C-A587-4954-A5BC-1D7F3A755653}" type="slidenum">
              <a:rPr lang="pl-PL" smtClean="0"/>
              <a:t>36</a:t>
            </a:fld>
            <a:endParaRPr lang="pl-PL"/>
          </a:p>
        </p:txBody>
      </p:sp>
    </p:spTree>
    <p:extLst>
      <p:ext uri="{BB962C8B-B14F-4D97-AF65-F5344CB8AC3E}">
        <p14:creationId xmlns:p14="http://schemas.microsoft.com/office/powerpoint/2010/main" val="316452973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l-PL" dirty="0"/>
              <a:t>Ostatni przypadek zawiera w sobie dwa scenariusze w których przesłany typ nie jest zgodny z oczekiwanym. Pierwszy z nich dotyczy różnic pomiędzy deklarowanym w żądaniu typem a oczekiwanym jako typ danej właściwości. Drugi z nich dotyczy nieprawidłowego formatu danych. W obu scenariuszach powinniśmy rzucić wyjątek. Aby sprawnie obsłużyć przypadek z rzeczywistą zawartością dekorujemy metodę blokiem </a:t>
            </a:r>
            <a:r>
              <a:rPr lang="pl-PL" dirty="0" err="1"/>
              <a:t>try-catch</a:t>
            </a:r>
            <a:r>
              <a:rPr lang="pl-PL" dirty="0"/>
              <a:t>. Konstrukcja ta złapie zły typ </a:t>
            </a:r>
            <a:r>
              <a:rPr lang="pl-PL" dirty="0" err="1"/>
              <a:t>tokena</a:t>
            </a:r>
            <a:r>
              <a:rPr lang="pl-PL" dirty="0"/>
              <a:t> </a:t>
            </a:r>
            <a:r>
              <a:rPr lang="pl-PL" dirty="0" err="1"/>
              <a:t>Json’a</a:t>
            </a:r>
            <a:r>
              <a:rPr lang="pl-PL" dirty="0"/>
              <a:t> a jednocześnie nie spowoduje błędów, kiedy ktoś wyśle osobę a powinien lokację. Kwestią walidacji tej części danych powinien zająć się dedykowany </a:t>
            </a:r>
            <a:r>
              <a:rPr lang="pl-PL" dirty="0" err="1"/>
              <a:t>walidator</a:t>
            </a:r>
            <a:r>
              <a:rPr lang="pl-PL" dirty="0"/>
              <a:t>.</a:t>
            </a:r>
            <a:endParaRPr lang="en-US" dirty="0"/>
          </a:p>
          <a:p>
            <a:endParaRPr lang="pl-PL" dirty="0"/>
          </a:p>
          <a:p>
            <a:r>
              <a:rPr lang="en-GB" dirty="0"/>
              <a:t>The last case to handle is when content doesn’t match declared type – either in a case when the property had a different declared type or real data is different than declared. In both scenarios, I would throw an </a:t>
            </a:r>
            <a:r>
              <a:rPr lang="en-GB" dirty="0" err="1"/>
              <a:t>exception.To</a:t>
            </a:r>
            <a:r>
              <a:rPr lang="en-GB" dirty="0"/>
              <a:t> handle the „real content” case we will have to decorate the parsing method with a try-catch block – when data would have at least the correct type (class type so </a:t>
            </a:r>
            <a:r>
              <a:rPr lang="en-GB" dirty="0" err="1"/>
              <a:t>Jobject</a:t>
            </a:r>
            <a:r>
              <a:rPr lang="en-GB" dirty="0"/>
              <a:t> or </a:t>
            </a:r>
            <a:r>
              <a:rPr lang="en-GB" dirty="0" err="1"/>
              <a:t>JsonElement</a:t>
            </a:r>
            <a:r>
              <a:rPr lang="en-GB" dirty="0"/>
              <a:t>) then the property shouldn’t pass validation. This is a reason why we should include full validation process and declare validators</a:t>
            </a:r>
            <a:endParaRPr lang="pl-PL" dirty="0"/>
          </a:p>
          <a:p>
            <a:endParaRPr lang="pl-PL" dirty="0"/>
          </a:p>
        </p:txBody>
      </p:sp>
      <p:sp>
        <p:nvSpPr>
          <p:cNvPr id="4" name="Slide Number Placeholder 3"/>
          <p:cNvSpPr>
            <a:spLocks noGrp="1"/>
          </p:cNvSpPr>
          <p:nvPr>
            <p:ph type="sldNum" sz="quarter" idx="5"/>
          </p:nvPr>
        </p:nvSpPr>
        <p:spPr/>
        <p:txBody>
          <a:bodyPr/>
          <a:lstStyle/>
          <a:p>
            <a:fld id="{4AC2183C-A587-4954-A5BC-1D7F3A755653}" type="slidenum">
              <a:rPr lang="pl-PL" smtClean="0"/>
              <a:t>37</a:t>
            </a:fld>
            <a:endParaRPr lang="pl-PL"/>
          </a:p>
        </p:txBody>
      </p:sp>
    </p:spTree>
    <p:extLst>
      <p:ext uri="{BB962C8B-B14F-4D97-AF65-F5344CB8AC3E}">
        <p14:creationId xmlns:p14="http://schemas.microsoft.com/office/powerpoint/2010/main" val="97535407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l-PL" dirty="0"/>
              <a:t>Walidację mamy już gotową i możemy przystąpić do rozwiązania kolejnego problemu – śledzenia zmian. Możliwe, że nikt nie będzie się wściekał jak będzie się tylko nadpisywało właściwości, ale moje doświadczenie jest takie, że po kilku dniach ktoś zmieni typ właściwości albo spowoduje jakieś inne zmiany pomiędzy </a:t>
            </a:r>
            <a:r>
              <a:rPr lang="pl-PL" dirty="0" err="1"/>
              <a:t>metadaną</a:t>
            </a:r>
            <a:r>
              <a:rPr lang="pl-PL" dirty="0"/>
              <a:t> a jej definicją. W prosty sposób możemy uniknąć tych problemów.</a:t>
            </a:r>
            <a:endParaRPr lang="en-US" dirty="0"/>
          </a:p>
          <a:p>
            <a:endParaRPr lang="pl-PL" dirty="0"/>
          </a:p>
          <a:p>
            <a:r>
              <a:rPr lang="en-GB" dirty="0"/>
              <a:t>When validation would be ready and work then we could proceed to the next problems – tracking of changes. Of course, nobody will be mad if you will just override variables but basing on my experience after few days we will have the first change of property type and there would be differences between definitions and metadata. There are simple methods to avoid that mistakes.</a:t>
            </a:r>
            <a:endParaRPr lang="pl-PL" dirty="0"/>
          </a:p>
          <a:p>
            <a:endParaRPr lang="pl-PL" dirty="0"/>
          </a:p>
        </p:txBody>
      </p:sp>
      <p:sp>
        <p:nvSpPr>
          <p:cNvPr id="4" name="Slide Number Placeholder 3"/>
          <p:cNvSpPr>
            <a:spLocks noGrp="1"/>
          </p:cNvSpPr>
          <p:nvPr>
            <p:ph type="sldNum" sz="quarter" idx="5"/>
          </p:nvPr>
        </p:nvSpPr>
        <p:spPr/>
        <p:txBody>
          <a:bodyPr/>
          <a:lstStyle/>
          <a:p>
            <a:fld id="{4AC2183C-A587-4954-A5BC-1D7F3A755653}" type="slidenum">
              <a:rPr lang="pl-PL" smtClean="0"/>
              <a:t>38</a:t>
            </a:fld>
            <a:endParaRPr lang="pl-PL"/>
          </a:p>
        </p:txBody>
      </p:sp>
    </p:spTree>
    <p:extLst>
      <p:ext uri="{BB962C8B-B14F-4D97-AF65-F5344CB8AC3E}">
        <p14:creationId xmlns:p14="http://schemas.microsoft.com/office/powerpoint/2010/main" val="404273058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l-PL" dirty="0"/>
              <a:t>Dyskusję rozpoczniemy rozmową o przypadkach jakie będziemy omawiać i które powodują zmiany w metadanych. Każda z tych zmian powinna być odpowiednio zabezpieczona – np. tylko dla moderatorów naszego serwisu. Najprostsze scenariusze dotyczą dodawania lub usuwania pojedynczych właściwości. Troszkę bardziej skomplikowana będzie obsługa usunięcie definicji. Na wyższym poziomie złożoności znajduje się zmiana typu lub domyślnej wartości. Na samym końcu omówimy zmianę konfiguracji walidacji.</a:t>
            </a:r>
          </a:p>
          <a:p>
            <a:endParaRPr lang="pl-PL" dirty="0"/>
          </a:p>
          <a:p>
            <a:r>
              <a:rPr lang="en-GB" dirty="0"/>
              <a:t>We will start with a list of what could cause changes inside our metadata besides the regular change of values. All these changes should be limited to people with some privileges in the context of our </a:t>
            </a:r>
            <a:r>
              <a:rPr lang="en-GB" dirty="0" err="1"/>
              <a:t>system.The</a:t>
            </a:r>
            <a:r>
              <a:rPr lang="en-GB" dirty="0"/>
              <a:t> first scenario is when the moderator adds or removes a property from the definition. A little more complex problem is when the definition would be deleted at </a:t>
            </a:r>
            <a:r>
              <a:rPr lang="en-GB" dirty="0" err="1"/>
              <a:t>all.On</a:t>
            </a:r>
            <a:r>
              <a:rPr lang="en-GB" dirty="0"/>
              <a:t> the next level of complexity, there is a changing type or default value because in that case, we have to check if previously set values do not </a:t>
            </a:r>
            <a:r>
              <a:rPr lang="en-GB" dirty="0" err="1"/>
              <a:t>default.In</a:t>
            </a:r>
            <a:r>
              <a:rPr lang="en-GB" dirty="0"/>
              <a:t> the end, there are also available changes in property configurations and they also could change our metadata a bit.</a:t>
            </a:r>
            <a:endParaRPr lang="pl-PL" dirty="0"/>
          </a:p>
          <a:p>
            <a:endParaRPr lang="pl-PL" dirty="0"/>
          </a:p>
        </p:txBody>
      </p:sp>
      <p:sp>
        <p:nvSpPr>
          <p:cNvPr id="4" name="Slide Number Placeholder 3"/>
          <p:cNvSpPr>
            <a:spLocks noGrp="1"/>
          </p:cNvSpPr>
          <p:nvPr>
            <p:ph type="sldNum" sz="quarter" idx="5"/>
          </p:nvPr>
        </p:nvSpPr>
        <p:spPr/>
        <p:txBody>
          <a:bodyPr/>
          <a:lstStyle/>
          <a:p>
            <a:fld id="{4AC2183C-A587-4954-A5BC-1D7F3A755653}" type="slidenum">
              <a:rPr lang="pl-PL" smtClean="0"/>
              <a:t>39</a:t>
            </a:fld>
            <a:endParaRPr lang="pl-PL"/>
          </a:p>
        </p:txBody>
      </p:sp>
    </p:spTree>
    <p:extLst>
      <p:ext uri="{BB962C8B-B14F-4D97-AF65-F5344CB8AC3E}">
        <p14:creationId xmlns:p14="http://schemas.microsoft.com/office/powerpoint/2010/main" val="24540007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l-PL" dirty="0"/>
              <a:t>Prezentacja wraz z kodem źródłowym przykładowego projektu jest dostępna w przedstawionym repozytorium. W trakcie prezentacji omówię koncepty, możliwe problemy oraz ich rozwiązania, a w projekcie można zobaczyć jak wszystko ze sobą współgra. Pojawią się tam również przykładowe żądania HTTP.</a:t>
            </a:r>
            <a:endParaRPr lang="en-US" dirty="0"/>
          </a:p>
          <a:p>
            <a:endParaRPr lang="pl-PL" dirty="0"/>
          </a:p>
          <a:p>
            <a:r>
              <a:rPr lang="en-GB" dirty="0"/>
              <a:t>Presentation and project with a working solution implementing this concept are available on the repository visible on this slide.</a:t>
            </a:r>
            <a:r>
              <a:rPr lang="pl-PL" dirty="0"/>
              <a:t> </a:t>
            </a:r>
            <a:r>
              <a:rPr lang="pl-PL" dirty="0" err="1"/>
              <a:t>During</a:t>
            </a:r>
            <a:r>
              <a:rPr lang="pl-PL" dirty="0"/>
              <a:t> </a:t>
            </a:r>
            <a:r>
              <a:rPr lang="pl-PL" dirty="0" err="1"/>
              <a:t>presentation</a:t>
            </a:r>
            <a:r>
              <a:rPr lang="pl-PL" dirty="0"/>
              <a:t> I </a:t>
            </a:r>
            <a:r>
              <a:rPr lang="pl-PL" dirty="0" err="1"/>
              <a:t>will</a:t>
            </a:r>
            <a:r>
              <a:rPr lang="pl-PL" dirty="0"/>
              <a:t> talk </a:t>
            </a:r>
            <a:r>
              <a:rPr lang="pl-PL" dirty="0" err="1"/>
              <a:t>about</a:t>
            </a:r>
            <a:r>
              <a:rPr lang="pl-PL" dirty="0"/>
              <a:t> </a:t>
            </a:r>
            <a:r>
              <a:rPr lang="pl-PL" dirty="0" err="1"/>
              <a:t>concepts</a:t>
            </a:r>
            <a:r>
              <a:rPr lang="pl-PL" dirty="0"/>
              <a:t>, </a:t>
            </a:r>
            <a:r>
              <a:rPr lang="pl-PL" dirty="0" err="1"/>
              <a:t>problems</a:t>
            </a:r>
            <a:r>
              <a:rPr lang="pl-PL" dirty="0"/>
              <a:t> and </a:t>
            </a:r>
            <a:r>
              <a:rPr lang="pl-PL" dirty="0" err="1"/>
              <a:t>solution</a:t>
            </a:r>
            <a:r>
              <a:rPr lang="pl-PL" dirty="0"/>
              <a:t> with </a:t>
            </a:r>
            <a:r>
              <a:rPr lang="pl-PL" dirty="0" err="1"/>
              <a:t>presentation</a:t>
            </a:r>
            <a:r>
              <a:rPr lang="pl-PL" dirty="0"/>
              <a:t> </a:t>
            </a:r>
            <a:r>
              <a:rPr lang="pl-PL" dirty="0" err="1"/>
              <a:t>oof</a:t>
            </a:r>
            <a:r>
              <a:rPr lang="pl-PL" dirty="0"/>
              <a:t> </a:t>
            </a:r>
            <a:r>
              <a:rPr lang="pl-PL" dirty="0" err="1"/>
              <a:t>some</a:t>
            </a:r>
            <a:r>
              <a:rPr lang="pl-PL" dirty="0"/>
              <a:t> </a:t>
            </a:r>
            <a:r>
              <a:rPr lang="pl-PL" dirty="0" err="1"/>
              <a:t>snippets</a:t>
            </a:r>
            <a:r>
              <a:rPr lang="pl-PL" dirty="0"/>
              <a:t>, but </a:t>
            </a:r>
            <a:r>
              <a:rPr lang="pl-PL" dirty="0" err="1"/>
              <a:t>there</a:t>
            </a:r>
            <a:r>
              <a:rPr lang="pl-PL" dirty="0"/>
              <a:t> </a:t>
            </a:r>
            <a:r>
              <a:rPr lang="pl-PL" dirty="0" err="1"/>
              <a:t>would</a:t>
            </a:r>
            <a:r>
              <a:rPr lang="pl-PL" dirty="0"/>
              <a:t> be </a:t>
            </a:r>
            <a:r>
              <a:rPr lang="pl-PL" dirty="0" err="1"/>
              <a:t>more</a:t>
            </a:r>
            <a:r>
              <a:rPr lang="pl-PL" dirty="0"/>
              <a:t> </a:t>
            </a:r>
            <a:r>
              <a:rPr lang="pl-PL" dirty="0" err="1"/>
              <a:t>available</a:t>
            </a:r>
            <a:r>
              <a:rPr lang="pl-PL" dirty="0"/>
              <a:t> in </a:t>
            </a:r>
            <a:r>
              <a:rPr lang="pl-PL" dirty="0" err="1"/>
              <a:t>attached</a:t>
            </a:r>
            <a:r>
              <a:rPr lang="pl-PL" dirty="0"/>
              <a:t> </a:t>
            </a:r>
            <a:r>
              <a:rPr lang="pl-PL" dirty="0" err="1"/>
              <a:t>repository</a:t>
            </a:r>
            <a:r>
              <a:rPr lang="pl-PL" dirty="0"/>
              <a:t>, in </a:t>
            </a:r>
            <a:r>
              <a:rPr lang="pl-PL" dirty="0" err="1"/>
              <a:t>slides</a:t>
            </a:r>
            <a:r>
              <a:rPr lang="pl-PL" dirty="0"/>
              <a:t> </a:t>
            </a:r>
            <a:r>
              <a:rPr lang="pl-PL" dirty="0" err="1"/>
              <a:t>there</a:t>
            </a:r>
            <a:r>
              <a:rPr lang="pl-PL" dirty="0"/>
              <a:t> </a:t>
            </a:r>
            <a:r>
              <a:rPr lang="pl-PL" dirty="0" err="1"/>
              <a:t>would</a:t>
            </a:r>
            <a:r>
              <a:rPr lang="pl-PL" dirty="0"/>
              <a:t> be </a:t>
            </a:r>
            <a:r>
              <a:rPr lang="pl-PL" dirty="0" err="1"/>
              <a:t>links</a:t>
            </a:r>
            <a:r>
              <a:rPr lang="pl-PL" dirty="0"/>
              <a:t> to </a:t>
            </a:r>
            <a:r>
              <a:rPr lang="pl-PL" dirty="0" err="1"/>
              <a:t>respective</a:t>
            </a:r>
            <a:r>
              <a:rPr lang="pl-PL" dirty="0"/>
              <a:t> </a:t>
            </a:r>
            <a:r>
              <a:rPr lang="pl-PL" dirty="0" err="1"/>
              <a:t>code</a:t>
            </a:r>
            <a:r>
              <a:rPr lang="pl-PL" dirty="0"/>
              <a:t>.</a:t>
            </a:r>
          </a:p>
          <a:p>
            <a:endParaRPr lang="pl-PL" dirty="0"/>
          </a:p>
        </p:txBody>
      </p:sp>
      <p:sp>
        <p:nvSpPr>
          <p:cNvPr id="4" name="Slide Number Placeholder 3"/>
          <p:cNvSpPr>
            <a:spLocks noGrp="1"/>
          </p:cNvSpPr>
          <p:nvPr>
            <p:ph type="sldNum" sz="quarter" idx="5"/>
          </p:nvPr>
        </p:nvSpPr>
        <p:spPr/>
        <p:txBody>
          <a:bodyPr/>
          <a:lstStyle/>
          <a:p>
            <a:fld id="{4AC2183C-A587-4954-A5BC-1D7F3A755653}" type="slidenum">
              <a:rPr lang="pl-PL" smtClean="0"/>
              <a:t>4</a:t>
            </a:fld>
            <a:endParaRPr lang="pl-PL"/>
          </a:p>
        </p:txBody>
      </p:sp>
    </p:spTree>
    <p:extLst>
      <p:ext uri="{BB962C8B-B14F-4D97-AF65-F5344CB8AC3E}">
        <p14:creationId xmlns:p14="http://schemas.microsoft.com/office/powerpoint/2010/main" val="368493152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l-PL" noProof="0" dirty="0"/>
              <a:t>Powróćmy do konceptu synchronizacji. Skorzystamy z  kolejki (w docelowym systemie np. </a:t>
            </a:r>
            <a:r>
              <a:rPr lang="pl-PL" noProof="0" dirty="0" err="1"/>
              <a:t>RabbitMQ</a:t>
            </a:r>
            <a:r>
              <a:rPr lang="pl-PL" noProof="0" dirty="0"/>
              <a:t>) na którym będziemy umieszczać zdarzenia. Na poziomie event handlerów obsłużymy pojawienie się zdarzeń i wykonamy zaprogramowane operacje w celu uporządkowania danych.</a:t>
            </a:r>
            <a:endParaRPr lang="en-US" noProof="0" dirty="0"/>
          </a:p>
          <a:p>
            <a:endParaRPr lang="pl-PL" noProof="0" dirty="0"/>
          </a:p>
          <a:p>
            <a:r>
              <a:rPr lang="en-GB" noProof="0" dirty="0"/>
              <a:t>Again</a:t>
            </a:r>
            <a:r>
              <a:rPr lang="pl-PL" noProof="0" dirty="0"/>
              <a:t>,</a:t>
            </a:r>
            <a:r>
              <a:rPr lang="en-GB" noProof="0" dirty="0"/>
              <a:t> we come back to the concept of synchronization. With help of the service bus, we raise events and setup handlers for these events. When a new event would be invoked system would make programmed operations to make everything in order. </a:t>
            </a:r>
            <a:endParaRPr lang="pl-PL" noProof="0" dirty="0"/>
          </a:p>
          <a:p>
            <a:endParaRPr lang="pl-PL" noProof="0" dirty="0"/>
          </a:p>
        </p:txBody>
      </p:sp>
      <p:sp>
        <p:nvSpPr>
          <p:cNvPr id="4" name="Slide Number Placeholder 3"/>
          <p:cNvSpPr>
            <a:spLocks noGrp="1"/>
          </p:cNvSpPr>
          <p:nvPr>
            <p:ph type="sldNum" sz="quarter" idx="5"/>
          </p:nvPr>
        </p:nvSpPr>
        <p:spPr/>
        <p:txBody>
          <a:bodyPr/>
          <a:lstStyle/>
          <a:p>
            <a:fld id="{4AC2183C-A587-4954-A5BC-1D7F3A755653}" type="slidenum">
              <a:rPr lang="pl-PL" smtClean="0"/>
              <a:t>40</a:t>
            </a:fld>
            <a:endParaRPr lang="pl-PL"/>
          </a:p>
        </p:txBody>
      </p:sp>
    </p:spTree>
    <p:extLst>
      <p:ext uri="{BB962C8B-B14F-4D97-AF65-F5344CB8AC3E}">
        <p14:creationId xmlns:p14="http://schemas.microsoft.com/office/powerpoint/2010/main" val="404047618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l-PL" dirty="0"/>
              <a:t>Najprostszy do zaimplementowania przypadek to proste operacje na właściwościach – Obsługa dodania właściwości to po prostu iteracja po wszystkich wystąpieniach metadanych utworzonych za pomocą definicji i dodanie tej właściwości – nic rewolucyjnego. W przypadku usunięcia właściwości powinniśmy sprawdzić czy właściwość nie jest wykorzystana przez jakiś </a:t>
            </a:r>
            <a:r>
              <a:rPr lang="pl-PL" dirty="0" err="1"/>
              <a:t>walidator</a:t>
            </a:r>
            <a:r>
              <a:rPr lang="pl-PL" dirty="0"/>
              <a:t> – w tym miejscu skorzystamy z jednej z dwóch „tajemniczych” metod z interfejsu </a:t>
            </a:r>
            <a:r>
              <a:rPr lang="pl-PL" dirty="0" err="1"/>
              <a:t>walidatora</a:t>
            </a:r>
            <a:r>
              <a:rPr lang="pl-PL" dirty="0"/>
              <a:t>. Pomimo możliwości usunięcia wszystkich powiązanych </a:t>
            </a:r>
            <a:r>
              <a:rPr lang="pl-PL" dirty="0" err="1"/>
              <a:t>walidatorów</a:t>
            </a:r>
            <a:r>
              <a:rPr lang="pl-PL" dirty="0"/>
              <a:t>, lepiej będzie jeżeli zablokujemy możliwość usunięcia takiej właściwości do czasu aż ktoś usunie lub zmieni konfiguracje </a:t>
            </a:r>
            <a:r>
              <a:rPr lang="pl-PL" dirty="0" err="1"/>
              <a:t>walidatora</a:t>
            </a:r>
            <a:r>
              <a:rPr lang="pl-PL" dirty="0"/>
              <a:t>.</a:t>
            </a:r>
            <a:endParaRPr lang="en-US" dirty="0"/>
          </a:p>
          <a:p>
            <a:endParaRPr lang="pl-PL" dirty="0"/>
          </a:p>
          <a:p>
            <a:r>
              <a:rPr lang="en-GB" dirty="0"/>
              <a:t>Easiest to implement and to handle are sample operations on properties. Operation of add property is just iterating over all existence of metadata created with definition and add new property (nothing revolutionary). For removal of property, we should check if the property is crucial for any of validator – this is the reason why validator interface has a method to check if it using the property. Despite the possibility to remove all connected validators, it would be better to block removing this kind of property in use.</a:t>
            </a:r>
            <a:endParaRPr lang="pl-PL" dirty="0"/>
          </a:p>
          <a:p>
            <a:endParaRPr lang="pl-PL" dirty="0"/>
          </a:p>
        </p:txBody>
      </p:sp>
      <p:sp>
        <p:nvSpPr>
          <p:cNvPr id="4" name="Slide Number Placeholder 3"/>
          <p:cNvSpPr>
            <a:spLocks noGrp="1"/>
          </p:cNvSpPr>
          <p:nvPr>
            <p:ph type="sldNum" sz="quarter" idx="5"/>
          </p:nvPr>
        </p:nvSpPr>
        <p:spPr/>
        <p:txBody>
          <a:bodyPr/>
          <a:lstStyle/>
          <a:p>
            <a:fld id="{4AC2183C-A587-4954-A5BC-1D7F3A755653}" type="slidenum">
              <a:rPr lang="pl-PL" smtClean="0"/>
              <a:t>41</a:t>
            </a:fld>
            <a:endParaRPr lang="pl-PL"/>
          </a:p>
        </p:txBody>
      </p:sp>
    </p:spTree>
    <p:extLst>
      <p:ext uri="{BB962C8B-B14F-4D97-AF65-F5344CB8AC3E}">
        <p14:creationId xmlns:p14="http://schemas.microsoft.com/office/powerpoint/2010/main" val="65764201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l-PL" dirty="0"/>
              <a:t>Problem usunięcia definicji metadanych jest wielowarstwowy ponieważ zależy od sposobu w jaki obsługujemy usuwanie obiektów. W uogólnieniu, możemy albo całkowicie usuwać wpisy z bazy danych – co jest bardziej kosztowną operacją i bez odpowiedniej opieki może powodować błędy w systemach zależnych np. brak synchronizacji w przypadku </a:t>
            </a:r>
            <a:r>
              <a:rPr lang="pl-PL" dirty="0" err="1"/>
              <a:t>Azure</a:t>
            </a:r>
            <a:r>
              <a:rPr lang="pl-PL" dirty="0"/>
              <a:t> </a:t>
            </a:r>
            <a:r>
              <a:rPr lang="pl-PL" dirty="0" err="1"/>
              <a:t>Search’a</a:t>
            </a:r>
            <a:r>
              <a:rPr lang="pl-PL" dirty="0"/>
              <a:t>. Drugą opcją jest jedynie oznaczać wpisy jako usunięte. To drugie rozwiązanie wymaga na nas natomiast  obsługę filtrowania usuniętych wpisów. Możecie się zastanawiać czy ma to w ogóle sens kiedy metadane są po części niezależne od definicji. Niestety ma, ponieważ </a:t>
            </a:r>
            <a:r>
              <a:rPr lang="pl-PL" dirty="0" err="1"/>
              <a:t>walidator</a:t>
            </a:r>
            <a:r>
              <a:rPr lang="pl-PL" dirty="0"/>
              <a:t> jest budowany na podstawie definicji metadanych – niemożliwe jest, żeby tworzyć </a:t>
            </a:r>
            <a:r>
              <a:rPr lang="pl-PL" dirty="0" err="1"/>
              <a:t>walidator</a:t>
            </a:r>
            <a:r>
              <a:rPr lang="pl-PL" dirty="0"/>
              <a:t> do nieistniejącego wpisu A czasochłonne byłoby również usuwać właściwości jedna po drugiej.</a:t>
            </a:r>
            <a:endParaRPr lang="en-US" dirty="0"/>
          </a:p>
          <a:p>
            <a:endParaRPr lang="pl-PL" dirty="0"/>
          </a:p>
          <a:p>
            <a:r>
              <a:rPr lang="en-GB" dirty="0"/>
              <a:t>The problem of deletion of metadata definition is multi-layered since it depends on our standard of handling deleted items. In general, we could completely delete items from the database or we could mark them as deleted. In most cases, deletion of the item takes more resources, and in the case of e.g. Azure Search, deleted items are not removed from the index automatically. On the other side just marking items as deleted would require work in filter items to present only „non-deleted ones”. You could ask if this is still making sense in a case when we store metadata a bit independent of definition. Since composite validator is generated basing on stake definition it would be unable to update this kind of item (if it would appear) or some validations would include also filtering properties to get only valid metadata.</a:t>
            </a:r>
            <a:endParaRPr lang="pl-PL" dirty="0"/>
          </a:p>
          <a:p>
            <a:endParaRPr lang="pl-PL" dirty="0"/>
          </a:p>
        </p:txBody>
      </p:sp>
      <p:sp>
        <p:nvSpPr>
          <p:cNvPr id="4" name="Slide Number Placeholder 3"/>
          <p:cNvSpPr>
            <a:spLocks noGrp="1"/>
          </p:cNvSpPr>
          <p:nvPr>
            <p:ph type="sldNum" sz="quarter" idx="5"/>
          </p:nvPr>
        </p:nvSpPr>
        <p:spPr/>
        <p:txBody>
          <a:bodyPr/>
          <a:lstStyle/>
          <a:p>
            <a:fld id="{4AC2183C-A587-4954-A5BC-1D7F3A755653}" type="slidenum">
              <a:rPr lang="pl-PL" smtClean="0"/>
              <a:t>42</a:t>
            </a:fld>
            <a:endParaRPr lang="pl-PL"/>
          </a:p>
        </p:txBody>
      </p:sp>
    </p:spTree>
    <p:extLst>
      <p:ext uri="{BB962C8B-B14F-4D97-AF65-F5344CB8AC3E}">
        <p14:creationId xmlns:p14="http://schemas.microsoft.com/office/powerpoint/2010/main" val="166477353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l-PL" dirty="0"/>
              <a:t>Ponieważ system oferuje wiele typów danych musimy się przygotować (lub zablokować) na zmianę typów właściwości. Po takiej zmianie istniejące dane nie będą poprawne. Podobnie do poprzedniego slajdu, możemy spróbować zablokować taki typ zmian, oznaczyć istniejące dane jako nieaktualne albo próbować </a:t>
            </a:r>
            <a:r>
              <a:rPr lang="pl-PL" dirty="0" err="1"/>
              <a:t>zkonwertować</a:t>
            </a:r>
            <a:r>
              <a:rPr lang="pl-PL" dirty="0"/>
              <a:t> wartości do nowego typu – z czego to ostatnie rozwiązanie jest najbardziej „eleganckie” ale wymaga większej ilości czasu pracy zespołu deweloperskiego. W przypadku jedynie zmiany domyślnej wartości – nasza praca może się ograniczyć do aktualizacji wpisów w których zapisana wartość jest domyślna – ale nie musimy tego robić gdyż ktoś kiedyś mógł zobaczyć tą wartość i intencjonalnie pozostawić – ponownie – obsługa zależy od wymagań biznesowych.</a:t>
            </a:r>
          </a:p>
          <a:p>
            <a:pPr marL="0" marR="0" lvl="0" indent="0" algn="l" defTabSz="914400" rtl="0" eaLnBrk="1" fontAlgn="auto" latinLnBrk="0" hangingPunct="1">
              <a:lnSpc>
                <a:spcPct val="100000"/>
              </a:lnSpc>
              <a:spcBef>
                <a:spcPts val="0"/>
              </a:spcBef>
              <a:spcAft>
                <a:spcPts val="0"/>
              </a:spcAft>
              <a:buClrTx/>
              <a:buSzTx/>
              <a:buFontTx/>
              <a:buNone/>
              <a:tabLst/>
              <a:defRPr/>
            </a:pPr>
            <a:endParaRPr lang="pl-PL"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pl-PL" dirty="0"/>
          </a:p>
          <a:p>
            <a:pPr marL="0" marR="0" lvl="0" indent="0" algn="l" defTabSz="914400" rtl="0" eaLnBrk="1" fontAlgn="auto" latinLnBrk="0" hangingPunct="1">
              <a:lnSpc>
                <a:spcPct val="100000"/>
              </a:lnSpc>
              <a:spcBef>
                <a:spcPts val="0"/>
              </a:spcBef>
              <a:spcAft>
                <a:spcPts val="0"/>
              </a:spcAft>
              <a:buClrTx/>
              <a:buSzTx/>
              <a:buFontTx/>
              <a:buNone/>
              <a:tabLst/>
              <a:defRPr/>
            </a:pPr>
            <a:r>
              <a:rPr lang="pl-PL" dirty="0" err="1"/>
              <a:t>Since</a:t>
            </a:r>
            <a:r>
              <a:rPr lang="pl-PL" dirty="0"/>
              <a:t> </a:t>
            </a:r>
            <a:r>
              <a:rPr lang="pl-PL" dirty="0" err="1"/>
              <a:t>our</a:t>
            </a:r>
            <a:r>
              <a:rPr lang="pl-PL" dirty="0"/>
              <a:t> system </a:t>
            </a:r>
            <a:r>
              <a:rPr lang="pl-PL" dirty="0" err="1"/>
              <a:t>will</a:t>
            </a:r>
            <a:r>
              <a:rPr lang="pl-PL" dirty="0"/>
              <a:t> </a:t>
            </a:r>
            <a:r>
              <a:rPr lang="pl-PL" dirty="0" err="1"/>
              <a:t>offer</a:t>
            </a:r>
            <a:r>
              <a:rPr lang="pl-PL" dirty="0"/>
              <a:t> </a:t>
            </a:r>
            <a:r>
              <a:rPr lang="pl-PL" dirty="0" err="1"/>
              <a:t>multiple</a:t>
            </a:r>
            <a:r>
              <a:rPr lang="pl-PL" dirty="0"/>
              <a:t> data </a:t>
            </a:r>
            <a:r>
              <a:rPr lang="pl-PL" dirty="0" err="1"/>
              <a:t>types</a:t>
            </a:r>
            <a:r>
              <a:rPr lang="pl-PL" dirty="0"/>
              <a:t> and </a:t>
            </a:r>
            <a:r>
              <a:rPr lang="pl-PL" dirty="0" err="1"/>
              <a:t>users</a:t>
            </a:r>
            <a:r>
              <a:rPr lang="pl-PL" dirty="0"/>
              <a:t> </a:t>
            </a:r>
            <a:r>
              <a:rPr lang="pl-PL" dirty="0" err="1"/>
              <a:t>would</a:t>
            </a:r>
            <a:r>
              <a:rPr lang="pl-PL" dirty="0"/>
              <a:t> be </a:t>
            </a:r>
            <a:r>
              <a:rPr lang="pl-PL" dirty="0" err="1"/>
              <a:t>able</a:t>
            </a:r>
            <a:r>
              <a:rPr lang="pl-PL" dirty="0"/>
              <a:t> to </a:t>
            </a:r>
            <a:r>
              <a:rPr lang="pl-PL" dirty="0" err="1"/>
              <a:t>change</a:t>
            </a:r>
            <a:r>
              <a:rPr lang="pl-PL" dirty="0"/>
              <a:t> </a:t>
            </a:r>
            <a:r>
              <a:rPr lang="pl-PL" dirty="0" err="1"/>
              <a:t>type</a:t>
            </a:r>
            <a:r>
              <a:rPr lang="pl-PL" dirty="0"/>
              <a:t> of </a:t>
            </a:r>
            <a:r>
              <a:rPr lang="pl-PL" dirty="0" err="1"/>
              <a:t>each</a:t>
            </a:r>
            <a:r>
              <a:rPr lang="pl-PL" dirty="0"/>
              <a:t> </a:t>
            </a:r>
            <a:r>
              <a:rPr lang="pl-PL" dirty="0" err="1"/>
              <a:t>property</a:t>
            </a:r>
            <a:r>
              <a:rPr lang="pl-PL" dirty="0"/>
              <a:t> </a:t>
            </a:r>
            <a:r>
              <a:rPr lang="pl-PL" dirty="0" err="1"/>
              <a:t>there</a:t>
            </a:r>
            <a:r>
              <a:rPr lang="pl-PL" dirty="0"/>
              <a:t> </a:t>
            </a:r>
            <a:r>
              <a:rPr lang="pl-PL" dirty="0" err="1"/>
              <a:t>could</a:t>
            </a:r>
            <a:r>
              <a:rPr lang="pl-PL" dirty="0"/>
              <a:t> be a </a:t>
            </a:r>
            <a:r>
              <a:rPr lang="pl-PL" dirty="0" err="1"/>
              <a:t>case</a:t>
            </a:r>
            <a:r>
              <a:rPr lang="pl-PL" dirty="0"/>
              <a:t> </a:t>
            </a:r>
            <a:r>
              <a:rPr lang="pl-PL" dirty="0" err="1"/>
              <a:t>when</a:t>
            </a:r>
            <a:r>
              <a:rPr lang="pl-PL" dirty="0"/>
              <a:t> </a:t>
            </a:r>
            <a:r>
              <a:rPr lang="pl-PL" dirty="0" err="1"/>
              <a:t>types</a:t>
            </a:r>
            <a:r>
              <a:rPr lang="pl-PL" dirty="0"/>
              <a:t> </a:t>
            </a:r>
            <a:r>
              <a:rPr lang="pl-PL" dirty="0" err="1"/>
              <a:t>won’t</a:t>
            </a:r>
            <a:r>
              <a:rPr lang="pl-PL" dirty="0"/>
              <a:t> be </a:t>
            </a:r>
            <a:r>
              <a:rPr lang="pl-PL" dirty="0" err="1"/>
              <a:t>valid</a:t>
            </a:r>
            <a:r>
              <a:rPr lang="pl-PL" dirty="0"/>
              <a:t> </a:t>
            </a:r>
            <a:r>
              <a:rPr lang="pl-PL" dirty="0" err="1"/>
              <a:t>anymore</a:t>
            </a:r>
            <a:r>
              <a:rPr lang="pl-PL" dirty="0"/>
              <a:t>. </a:t>
            </a:r>
            <a:r>
              <a:rPr lang="en-GB" sz="1200" b="0" i="0" u="none" strike="noStrike" baseline="0" dirty="0">
                <a:latin typeface="CMSS10"/>
              </a:rPr>
              <a:t>Similarly, to content of previous</a:t>
            </a:r>
            <a:r>
              <a:rPr lang="pl-PL" sz="1200" b="0" i="0" u="none" strike="noStrike" baseline="0" dirty="0">
                <a:latin typeface="CMSS10"/>
              </a:rPr>
              <a:t> </a:t>
            </a:r>
            <a:r>
              <a:rPr lang="en-GB" sz="1200" b="0" i="0" u="none" strike="noStrike" baseline="0" dirty="0">
                <a:latin typeface="CMSS10"/>
              </a:rPr>
              <a:t>slide we could block these kind of changes</a:t>
            </a:r>
            <a:r>
              <a:rPr lang="pl-PL" sz="1200" b="0" i="0" u="none" strike="noStrike" baseline="0" dirty="0">
                <a:latin typeface="CMSS10"/>
              </a:rPr>
              <a:t>, </a:t>
            </a:r>
            <a:r>
              <a:rPr lang="en-GB" sz="1200" b="0" i="0" u="none" strike="noStrike" baseline="0" dirty="0">
                <a:latin typeface="CMSS10"/>
              </a:rPr>
              <a:t>invalidate existing validator</a:t>
            </a:r>
            <a:r>
              <a:rPr lang="pl-PL" sz="1200" b="0" i="0" u="none" strike="noStrike" baseline="0" dirty="0">
                <a:latin typeface="CMSS10"/>
              </a:rPr>
              <a:t> </a:t>
            </a:r>
            <a:r>
              <a:rPr lang="pl-PL" sz="1200" b="0" i="0" u="none" strike="noStrike" baseline="0" dirty="0" err="1">
                <a:latin typeface="CMSS10"/>
              </a:rPr>
              <a:t>or</a:t>
            </a:r>
            <a:r>
              <a:rPr lang="pl-PL" sz="1200" b="0" i="0" u="none" strike="noStrike" baseline="0" dirty="0">
                <a:latin typeface="CMSS10"/>
              </a:rPr>
              <a:t> </a:t>
            </a:r>
            <a:r>
              <a:rPr lang="pl-PL" sz="1200" b="0" i="0" u="none" strike="noStrike" baseline="0" dirty="0" err="1">
                <a:latin typeface="CMSS10"/>
              </a:rPr>
              <a:t>convert</a:t>
            </a:r>
            <a:r>
              <a:rPr lang="pl-PL" sz="1200" b="0" i="0" u="none" strike="noStrike" baseline="0" dirty="0">
                <a:latin typeface="CMSS10"/>
              </a:rPr>
              <a:t> </a:t>
            </a:r>
            <a:r>
              <a:rPr lang="pl-PL" sz="1200" b="0" i="0" u="none" strike="noStrike" baseline="0" dirty="0" err="1">
                <a:latin typeface="CMSS10"/>
              </a:rPr>
              <a:t>old</a:t>
            </a:r>
            <a:r>
              <a:rPr lang="pl-PL" sz="1200" b="0" i="0" u="none" strike="noStrike" baseline="0" dirty="0">
                <a:latin typeface="CMSS10"/>
              </a:rPr>
              <a:t> </a:t>
            </a:r>
            <a:r>
              <a:rPr lang="pl-PL" sz="1200" b="0" i="0" u="none" strike="noStrike" baseline="0" dirty="0" err="1">
                <a:latin typeface="CMSS10"/>
              </a:rPr>
              <a:t>values</a:t>
            </a:r>
            <a:r>
              <a:rPr lang="pl-PL" sz="1200" b="0" i="0" u="none" strike="noStrike" baseline="0" dirty="0">
                <a:latin typeface="CMSS10"/>
              </a:rPr>
              <a:t> </a:t>
            </a:r>
            <a:r>
              <a:rPr lang="pl-PL" sz="1200" b="0" i="0" u="none" strike="noStrike" baseline="0" dirty="0" err="1">
                <a:latin typeface="CMSS10"/>
              </a:rPr>
              <a:t>into</a:t>
            </a:r>
            <a:r>
              <a:rPr lang="pl-PL" sz="1200" b="0" i="0" u="none" strike="noStrike" baseline="0" dirty="0">
                <a:latin typeface="CMSS10"/>
              </a:rPr>
              <a:t> </a:t>
            </a:r>
            <a:r>
              <a:rPr lang="pl-PL" sz="1200" b="0" i="0" u="none" strike="noStrike" baseline="0" dirty="0" err="1">
                <a:latin typeface="CMSS10"/>
              </a:rPr>
              <a:t>new</a:t>
            </a:r>
            <a:r>
              <a:rPr lang="pl-PL" sz="1200" b="0" i="0" u="none" strike="noStrike" baseline="0" dirty="0">
                <a:latin typeface="CMSS10"/>
              </a:rPr>
              <a:t> </a:t>
            </a:r>
            <a:r>
              <a:rPr lang="pl-PL" sz="1200" b="0" i="0" u="none" strike="noStrike" baseline="0" dirty="0" err="1">
                <a:latin typeface="CMSS10"/>
              </a:rPr>
              <a:t>type</a:t>
            </a:r>
            <a:r>
              <a:rPr lang="pl-PL" sz="1200" b="0" i="0" u="none" strike="noStrike" baseline="0" dirty="0">
                <a:latin typeface="CMSS10"/>
              </a:rPr>
              <a:t>, </a:t>
            </a:r>
            <a:r>
              <a:rPr lang="pl-PL" sz="1200" b="0" i="0" u="none" strike="noStrike" baseline="0" dirty="0" err="1">
                <a:latin typeface="CMSS10"/>
              </a:rPr>
              <a:t>however</a:t>
            </a:r>
            <a:r>
              <a:rPr lang="pl-PL" sz="1200" b="0" i="0" u="none" strike="noStrike" baseline="0" dirty="0">
                <a:latin typeface="CMSS10"/>
              </a:rPr>
              <a:t> </a:t>
            </a:r>
            <a:r>
              <a:rPr lang="pl-PL" sz="1200" b="0" i="0" u="none" strike="noStrike" baseline="0" dirty="0" err="1">
                <a:latin typeface="CMSS10"/>
              </a:rPr>
              <a:t>this</a:t>
            </a:r>
            <a:r>
              <a:rPr lang="pl-PL" sz="1200" b="0" i="0" u="none" strike="noStrike" baseline="0" dirty="0">
                <a:latin typeface="CMSS10"/>
              </a:rPr>
              <a:t> </a:t>
            </a:r>
            <a:r>
              <a:rPr lang="pl-PL" sz="1200" b="0" i="0" u="none" strike="noStrike" baseline="0" dirty="0" err="1">
                <a:latin typeface="CMSS10"/>
              </a:rPr>
              <a:t>kind</a:t>
            </a:r>
            <a:r>
              <a:rPr lang="pl-PL" sz="1200" b="0" i="0" u="none" strike="noStrike" baseline="0" dirty="0">
                <a:latin typeface="CMSS10"/>
              </a:rPr>
              <a:t> of </a:t>
            </a:r>
            <a:r>
              <a:rPr lang="pl-PL" sz="1200" b="0" i="0" u="none" strike="noStrike" baseline="0" dirty="0" err="1">
                <a:latin typeface="CMSS10"/>
              </a:rPr>
              <a:t>change</a:t>
            </a:r>
            <a:r>
              <a:rPr lang="pl-PL" sz="1200" b="0" i="0" u="none" strike="noStrike" baseline="0" dirty="0">
                <a:latin typeface="CMSS10"/>
              </a:rPr>
              <a:t> </a:t>
            </a:r>
            <a:r>
              <a:rPr lang="pl-PL" sz="1200" b="0" i="0" u="none" strike="noStrike" baseline="0" dirty="0" err="1">
                <a:latin typeface="CMSS10"/>
              </a:rPr>
              <a:t>have</a:t>
            </a:r>
            <a:r>
              <a:rPr lang="pl-PL" sz="1200" b="0" i="0" u="none" strike="noStrike" baseline="0" dirty="0">
                <a:latin typeface="CMSS10"/>
              </a:rPr>
              <a:t> to </a:t>
            </a:r>
            <a:r>
              <a:rPr lang="pl-PL" sz="1200" b="0" i="0" u="none" strike="noStrike" baseline="0" dirty="0" err="1">
                <a:latin typeface="CMSS10"/>
              </a:rPr>
              <a:t>implemented</a:t>
            </a:r>
            <a:r>
              <a:rPr lang="pl-PL" sz="1200" b="0" i="0" u="none" strike="noStrike" baseline="0" dirty="0">
                <a:latin typeface="CMSS10"/>
              </a:rPr>
              <a:t> by </a:t>
            </a:r>
            <a:r>
              <a:rPr lang="pl-PL" sz="1200" b="0" i="0" u="none" strike="noStrike" baseline="0" dirty="0" err="1">
                <a:latin typeface="CMSS10"/>
              </a:rPr>
              <a:t>dev</a:t>
            </a:r>
            <a:r>
              <a:rPr lang="pl-PL" sz="1200" b="0" i="0" u="none" strike="noStrike" baseline="0" dirty="0">
                <a:latin typeface="CMSS10"/>
              </a:rPr>
              <a:t> team and </a:t>
            </a:r>
            <a:r>
              <a:rPr lang="pl-PL" sz="1200" b="0" i="0" u="none" strike="noStrike" baseline="0" dirty="0" err="1">
                <a:latin typeface="CMSS10"/>
              </a:rPr>
              <a:t>this</a:t>
            </a:r>
            <a:r>
              <a:rPr lang="pl-PL" sz="1200" b="0" i="0" u="none" strike="noStrike" baseline="0" dirty="0">
                <a:latin typeface="CMSS10"/>
              </a:rPr>
              <a:t> </a:t>
            </a:r>
            <a:r>
              <a:rPr lang="pl-PL" sz="1200" b="0" i="0" u="none" strike="noStrike" baseline="0" dirty="0" err="1">
                <a:latin typeface="CMSS10"/>
              </a:rPr>
              <a:t>is</a:t>
            </a:r>
            <a:r>
              <a:rPr lang="pl-PL" sz="1200" b="0" i="0" u="none" strike="noStrike" baseline="0" dirty="0">
                <a:latin typeface="CMSS10"/>
              </a:rPr>
              <a:t> most </a:t>
            </a:r>
            <a:r>
              <a:rPr lang="pl-PL" sz="1200" b="0" i="0" u="none" strike="noStrike" baseline="0" dirty="0" err="1">
                <a:latin typeface="CMSS10"/>
              </a:rPr>
              <a:t>sofisticated</a:t>
            </a:r>
            <a:r>
              <a:rPr lang="pl-PL" sz="1200" b="0" i="0" u="none" strike="noStrike" baseline="0" dirty="0">
                <a:latin typeface="CMSS10"/>
              </a:rPr>
              <a:t> </a:t>
            </a:r>
            <a:r>
              <a:rPr lang="pl-PL" sz="1200" b="0" i="0" u="none" strike="noStrike" baseline="0" dirty="0" err="1">
                <a:latin typeface="CMSS10"/>
              </a:rPr>
              <a:t>solution</a:t>
            </a:r>
            <a:r>
              <a:rPr lang="pl-PL" sz="1200" b="0" i="0" u="none" strike="noStrike" baseline="0" dirty="0">
                <a:latin typeface="CMSS10"/>
              </a:rPr>
              <a:t>.</a:t>
            </a:r>
            <a:endParaRPr lang="en-GB" sz="1200" b="0" i="0" u="none" strike="noStrike" baseline="0" dirty="0">
              <a:latin typeface="CMSS10"/>
            </a:endParaRPr>
          </a:p>
          <a:p>
            <a:endParaRPr lang="pl-PL" dirty="0"/>
          </a:p>
          <a:p>
            <a:r>
              <a:rPr lang="pl-PL" dirty="0"/>
              <a:t>In </a:t>
            </a:r>
            <a:r>
              <a:rPr lang="pl-PL" dirty="0" err="1"/>
              <a:t>case</a:t>
            </a:r>
            <a:r>
              <a:rPr lang="pl-PL" dirty="0"/>
              <a:t> of </a:t>
            </a:r>
            <a:r>
              <a:rPr lang="pl-PL" dirty="0" err="1"/>
              <a:t>just</a:t>
            </a:r>
            <a:r>
              <a:rPr lang="pl-PL" dirty="0"/>
              <a:t> </a:t>
            </a:r>
            <a:r>
              <a:rPr lang="pl-PL" dirty="0" err="1"/>
              <a:t>change</a:t>
            </a:r>
            <a:r>
              <a:rPr lang="pl-PL" dirty="0"/>
              <a:t> of </a:t>
            </a:r>
            <a:r>
              <a:rPr lang="pl-PL" dirty="0" err="1"/>
              <a:t>default</a:t>
            </a:r>
            <a:r>
              <a:rPr lang="pl-PL" dirty="0"/>
              <a:t> </a:t>
            </a:r>
            <a:r>
              <a:rPr lang="pl-PL" dirty="0" err="1"/>
              <a:t>value</a:t>
            </a:r>
            <a:r>
              <a:rPr lang="pl-PL" dirty="0"/>
              <a:t> – we </a:t>
            </a:r>
            <a:r>
              <a:rPr lang="pl-PL" dirty="0" err="1"/>
              <a:t>could</a:t>
            </a:r>
            <a:r>
              <a:rPr lang="pl-PL" dirty="0"/>
              <a:t> </a:t>
            </a:r>
            <a:r>
              <a:rPr lang="pl-PL" dirty="0" err="1"/>
              <a:t>add</a:t>
            </a:r>
            <a:r>
              <a:rPr lang="pl-PL" dirty="0"/>
              <a:t> to </a:t>
            </a:r>
            <a:r>
              <a:rPr lang="pl-PL" dirty="0" err="1"/>
              <a:t>property</a:t>
            </a:r>
            <a:r>
              <a:rPr lang="pl-PL" dirty="0"/>
              <a:t> </a:t>
            </a:r>
            <a:r>
              <a:rPr lang="pl-PL" dirty="0" err="1"/>
              <a:t>new</a:t>
            </a:r>
            <a:r>
              <a:rPr lang="pl-PL" dirty="0"/>
              <a:t> field </a:t>
            </a:r>
            <a:r>
              <a:rPr lang="pl-PL" dirty="0" err="1"/>
              <a:t>saying</a:t>
            </a:r>
            <a:r>
              <a:rPr lang="pl-PL" dirty="0"/>
              <a:t> </a:t>
            </a:r>
            <a:r>
              <a:rPr lang="pl-PL" dirty="0" err="1"/>
              <a:t>is</a:t>
            </a:r>
            <a:r>
              <a:rPr lang="pl-PL" dirty="0"/>
              <a:t> </a:t>
            </a:r>
            <a:r>
              <a:rPr lang="pl-PL" dirty="0" err="1"/>
              <a:t>value</a:t>
            </a:r>
            <a:r>
              <a:rPr lang="pl-PL" dirty="0"/>
              <a:t> </a:t>
            </a:r>
            <a:r>
              <a:rPr lang="pl-PL" dirty="0" err="1"/>
              <a:t>is</a:t>
            </a:r>
            <a:r>
              <a:rPr lang="pl-PL" dirty="0"/>
              <a:t> </a:t>
            </a:r>
            <a:r>
              <a:rPr lang="pl-PL" dirty="0" err="1"/>
              <a:t>default</a:t>
            </a:r>
            <a:r>
              <a:rPr lang="pl-PL" dirty="0"/>
              <a:t>, and update </a:t>
            </a:r>
            <a:r>
              <a:rPr lang="pl-PL" dirty="0" err="1"/>
              <a:t>all</a:t>
            </a:r>
            <a:r>
              <a:rPr lang="pl-PL" dirty="0"/>
              <a:t> </a:t>
            </a:r>
            <a:r>
              <a:rPr lang="pl-PL" dirty="0" err="1"/>
              <a:t>properties</a:t>
            </a:r>
            <a:r>
              <a:rPr lang="pl-PL" dirty="0"/>
              <a:t> with </a:t>
            </a:r>
            <a:r>
              <a:rPr lang="pl-PL" dirty="0" err="1"/>
              <a:t>this</a:t>
            </a:r>
            <a:r>
              <a:rPr lang="pl-PL" dirty="0"/>
              <a:t> </a:t>
            </a:r>
            <a:r>
              <a:rPr lang="pl-PL" dirty="0" err="1"/>
              <a:t>statement</a:t>
            </a:r>
            <a:r>
              <a:rPr lang="pl-PL" dirty="0"/>
              <a:t> </a:t>
            </a:r>
            <a:r>
              <a:rPr lang="pl-PL" dirty="0" err="1"/>
              <a:t>result</a:t>
            </a:r>
            <a:r>
              <a:rPr lang="pl-PL" dirty="0"/>
              <a:t> as </a:t>
            </a:r>
            <a:r>
              <a:rPr lang="pl-PL" dirty="0" err="1"/>
              <a:t>true</a:t>
            </a:r>
            <a:endParaRPr lang="pl-PL" dirty="0"/>
          </a:p>
          <a:p>
            <a:endParaRPr lang="pl-PL" dirty="0"/>
          </a:p>
        </p:txBody>
      </p:sp>
      <p:sp>
        <p:nvSpPr>
          <p:cNvPr id="4" name="Slide Number Placeholder 3"/>
          <p:cNvSpPr>
            <a:spLocks noGrp="1"/>
          </p:cNvSpPr>
          <p:nvPr>
            <p:ph type="sldNum" sz="quarter" idx="5"/>
          </p:nvPr>
        </p:nvSpPr>
        <p:spPr/>
        <p:txBody>
          <a:bodyPr/>
          <a:lstStyle/>
          <a:p>
            <a:fld id="{4AC2183C-A587-4954-A5BC-1D7F3A755653}" type="slidenum">
              <a:rPr lang="pl-PL" smtClean="0"/>
              <a:t>43</a:t>
            </a:fld>
            <a:endParaRPr lang="pl-PL"/>
          </a:p>
        </p:txBody>
      </p:sp>
    </p:spTree>
    <p:extLst>
      <p:ext uri="{BB962C8B-B14F-4D97-AF65-F5344CB8AC3E}">
        <p14:creationId xmlns:p14="http://schemas.microsoft.com/office/powerpoint/2010/main" val="15765784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dirty="0"/>
              <a:t>W przypadku jakiejkolwiek zmiany w konfiguracji </a:t>
            </a:r>
            <a:r>
              <a:rPr lang="pl-PL" dirty="0" err="1"/>
              <a:t>walidatorów</a:t>
            </a:r>
            <a:r>
              <a:rPr lang="pl-PL" dirty="0"/>
              <a:t> powinniśmy zrewalidować wszystkie obiekty, które korzystały z tego </a:t>
            </a:r>
            <a:r>
              <a:rPr lang="pl-PL" dirty="0" err="1"/>
              <a:t>walidatora</a:t>
            </a:r>
            <a:r>
              <a:rPr lang="pl-PL" dirty="0"/>
              <a:t> i w zależności od tego czy nadal są poprawne oznaczać je odpowiednim statusem.</a:t>
            </a:r>
            <a:endParaRPr lang="en-US" dirty="0"/>
          </a:p>
          <a:p>
            <a:endParaRPr lang="pl-PL" dirty="0"/>
          </a:p>
          <a:p>
            <a:r>
              <a:rPr lang="pl-PL" dirty="0"/>
              <a:t>For </a:t>
            </a:r>
            <a:r>
              <a:rPr lang="pl-PL" dirty="0" err="1"/>
              <a:t>any</a:t>
            </a:r>
            <a:r>
              <a:rPr lang="pl-PL" dirty="0"/>
              <a:t> </a:t>
            </a:r>
            <a:r>
              <a:rPr lang="pl-PL" dirty="0" err="1"/>
              <a:t>change</a:t>
            </a:r>
            <a:r>
              <a:rPr lang="pl-PL" dirty="0"/>
              <a:t> in </a:t>
            </a:r>
            <a:r>
              <a:rPr lang="pl-PL" dirty="0" err="1"/>
              <a:t>validation</a:t>
            </a:r>
            <a:r>
              <a:rPr lang="pl-PL" dirty="0"/>
              <a:t> </a:t>
            </a:r>
            <a:r>
              <a:rPr lang="pl-PL" dirty="0" err="1"/>
              <a:t>configuration</a:t>
            </a:r>
            <a:r>
              <a:rPr lang="pl-PL" dirty="0"/>
              <a:t> we </a:t>
            </a:r>
            <a:r>
              <a:rPr lang="pl-PL" dirty="0" err="1"/>
              <a:t>should</a:t>
            </a:r>
            <a:r>
              <a:rPr lang="pl-PL" dirty="0"/>
              <a:t> </a:t>
            </a:r>
            <a:r>
              <a:rPr lang="pl-PL" dirty="0" err="1"/>
              <a:t>rerun</a:t>
            </a:r>
            <a:r>
              <a:rPr lang="pl-PL" dirty="0"/>
              <a:t> </a:t>
            </a:r>
            <a:r>
              <a:rPr lang="pl-PL" dirty="0" err="1"/>
              <a:t>all</a:t>
            </a:r>
            <a:r>
              <a:rPr lang="pl-PL" dirty="0"/>
              <a:t> </a:t>
            </a:r>
            <a:r>
              <a:rPr lang="pl-PL" dirty="0" err="1"/>
              <a:t>validations</a:t>
            </a:r>
            <a:r>
              <a:rPr lang="pl-PL" dirty="0"/>
              <a:t> and  </a:t>
            </a:r>
            <a:r>
              <a:rPr lang="pl-PL" dirty="0" err="1"/>
              <a:t>when</a:t>
            </a:r>
            <a:r>
              <a:rPr lang="pl-PL" dirty="0"/>
              <a:t> data </a:t>
            </a:r>
            <a:r>
              <a:rPr lang="pl-PL" dirty="0" err="1"/>
              <a:t>would</a:t>
            </a:r>
            <a:r>
              <a:rPr lang="pl-PL" dirty="0"/>
              <a:t> </a:t>
            </a:r>
            <a:r>
              <a:rPr lang="pl-PL" dirty="0" err="1"/>
              <a:t>fail</a:t>
            </a:r>
            <a:r>
              <a:rPr lang="pl-PL" dirty="0"/>
              <a:t> </a:t>
            </a:r>
            <a:r>
              <a:rPr lang="pl-PL" dirty="0" err="1"/>
              <a:t>validation</a:t>
            </a:r>
            <a:r>
              <a:rPr lang="pl-PL" dirty="0"/>
              <a:t> proces, </a:t>
            </a:r>
            <a:r>
              <a:rPr lang="pl-PL" dirty="0" err="1"/>
              <a:t>mark</a:t>
            </a:r>
            <a:r>
              <a:rPr lang="pl-PL" dirty="0"/>
              <a:t> </a:t>
            </a:r>
            <a:r>
              <a:rPr lang="pl-PL" dirty="0" err="1"/>
              <a:t>is</a:t>
            </a:r>
            <a:r>
              <a:rPr lang="pl-PL" dirty="0"/>
              <a:t> as out of </a:t>
            </a:r>
            <a:r>
              <a:rPr lang="pl-PL" dirty="0" err="1"/>
              <a:t>date</a:t>
            </a:r>
            <a:r>
              <a:rPr lang="pl-PL" dirty="0"/>
              <a:t> and </a:t>
            </a:r>
            <a:r>
              <a:rPr lang="pl-PL" dirty="0" err="1"/>
              <a:t>notify</a:t>
            </a:r>
            <a:r>
              <a:rPr lang="pl-PL" dirty="0"/>
              <a:t> </a:t>
            </a:r>
            <a:r>
              <a:rPr lang="pl-PL" dirty="0" err="1"/>
              <a:t>user</a:t>
            </a:r>
            <a:r>
              <a:rPr lang="pl-PL" dirty="0"/>
              <a:t> </a:t>
            </a:r>
            <a:r>
              <a:rPr lang="pl-PL" dirty="0" err="1"/>
              <a:t>that</a:t>
            </a:r>
            <a:r>
              <a:rPr lang="pl-PL" dirty="0"/>
              <a:t> </a:t>
            </a:r>
            <a:r>
              <a:rPr lang="pl-PL" dirty="0" err="1"/>
              <a:t>somebody</a:t>
            </a:r>
            <a:r>
              <a:rPr lang="pl-PL" dirty="0"/>
              <a:t> </a:t>
            </a:r>
            <a:r>
              <a:rPr lang="pl-PL" dirty="0" err="1"/>
              <a:t>goes</a:t>
            </a:r>
            <a:r>
              <a:rPr lang="pl-PL" dirty="0"/>
              <a:t> </a:t>
            </a:r>
            <a:r>
              <a:rPr lang="pl-PL" dirty="0" err="1"/>
              <a:t>wrong</a:t>
            </a:r>
            <a:r>
              <a:rPr lang="pl-PL" dirty="0"/>
              <a:t>.</a:t>
            </a:r>
          </a:p>
        </p:txBody>
      </p:sp>
      <p:sp>
        <p:nvSpPr>
          <p:cNvPr id="4" name="Slide Number Placeholder 3"/>
          <p:cNvSpPr>
            <a:spLocks noGrp="1"/>
          </p:cNvSpPr>
          <p:nvPr>
            <p:ph type="sldNum" sz="quarter" idx="5"/>
          </p:nvPr>
        </p:nvSpPr>
        <p:spPr/>
        <p:txBody>
          <a:bodyPr/>
          <a:lstStyle/>
          <a:p>
            <a:fld id="{4AC2183C-A587-4954-A5BC-1D7F3A755653}" type="slidenum">
              <a:rPr lang="pl-PL" smtClean="0"/>
              <a:t>44</a:t>
            </a:fld>
            <a:endParaRPr lang="pl-PL"/>
          </a:p>
        </p:txBody>
      </p:sp>
    </p:spTree>
    <p:extLst>
      <p:ext uri="{BB962C8B-B14F-4D97-AF65-F5344CB8AC3E}">
        <p14:creationId xmlns:p14="http://schemas.microsoft.com/office/powerpoint/2010/main" val="375630145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dirty="0"/>
              <a:t>User </a:t>
            </a:r>
            <a:r>
              <a:rPr lang="pl-PL" dirty="0" err="1"/>
              <a:t>should</a:t>
            </a:r>
            <a:r>
              <a:rPr lang="pl-PL" dirty="0"/>
              <a:t> </a:t>
            </a:r>
            <a:r>
              <a:rPr lang="pl-PL" dirty="0" err="1"/>
              <a:t>know</a:t>
            </a:r>
            <a:r>
              <a:rPr lang="pl-PL" dirty="0"/>
              <a:t> </a:t>
            </a:r>
            <a:r>
              <a:rPr lang="pl-PL" dirty="0" err="1"/>
              <a:t>what</a:t>
            </a:r>
            <a:r>
              <a:rPr lang="pl-PL" dirty="0"/>
              <a:t> </a:t>
            </a:r>
            <a:r>
              <a:rPr lang="pl-PL" dirty="0" err="1"/>
              <a:t>happens</a:t>
            </a:r>
            <a:r>
              <a:rPr lang="pl-PL" dirty="0"/>
              <a:t> in software (in </a:t>
            </a:r>
            <a:r>
              <a:rPr lang="pl-PL" dirty="0" err="1"/>
              <a:t>general</a:t>
            </a:r>
            <a:r>
              <a:rPr lang="pl-PL" dirty="0"/>
              <a:t>) – </a:t>
            </a:r>
            <a:r>
              <a:rPr lang="pl-PL" dirty="0" err="1"/>
              <a:t>why</a:t>
            </a:r>
            <a:r>
              <a:rPr lang="pl-PL" dirty="0"/>
              <a:t> data </a:t>
            </a:r>
            <a:r>
              <a:rPr lang="pl-PL" dirty="0" err="1"/>
              <a:t>has</a:t>
            </a:r>
            <a:r>
              <a:rPr lang="pl-PL" dirty="0"/>
              <a:t> </a:t>
            </a:r>
            <a:r>
              <a:rPr lang="pl-PL" dirty="0" err="1"/>
              <a:t>been</a:t>
            </a:r>
            <a:r>
              <a:rPr lang="pl-PL" dirty="0"/>
              <a:t> </a:t>
            </a:r>
            <a:r>
              <a:rPr lang="pl-PL" dirty="0" err="1"/>
              <a:t>changed</a:t>
            </a:r>
            <a:r>
              <a:rPr lang="pl-PL" dirty="0"/>
              <a:t> </a:t>
            </a:r>
            <a:r>
              <a:rPr lang="pl-PL" dirty="0" err="1"/>
              <a:t>since</a:t>
            </a:r>
            <a:r>
              <a:rPr lang="pl-PL" dirty="0"/>
              <a:t> </a:t>
            </a:r>
            <a:r>
              <a:rPr lang="pl-PL" dirty="0" err="1"/>
              <a:t>their</a:t>
            </a:r>
            <a:r>
              <a:rPr lang="pl-PL" dirty="0"/>
              <a:t> </a:t>
            </a:r>
            <a:r>
              <a:rPr lang="pl-PL" dirty="0" err="1"/>
              <a:t>last</a:t>
            </a:r>
            <a:r>
              <a:rPr lang="pl-PL" dirty="0"/>
              <a:t> </a:t>
            </a:r>
            <a:r>
              <a:rPr lang="pl-PL" dirty="0" err="1"/>
              <a:t>visit</a:t>
            </a:r>
            <a:r>
              <a:rPr lang="pl-PL" dirty="0"/>
              <a:t> on </a:t>
            </a:r>
            <a:r>
              <a:rPr lang="pl-PL" dirty="0" err="1"/>
              <a:t>page</a:t>
            </a:r>
            <a:r>
              <a:rPr lang="pl-PL" dirty="0"/>
              <a:t> – </a:t>
            </a:r>
            <a:r>
              <a:rPr lang="pl-PL" dirty="0" err="1"/>
              <a:t>also</a:t>
            </a:r>
            <a:r>
              <a:rPr lang="pl-PL" dirty="0"/>
              <a:t> </a:t>
            </a:r>
            <a:r>
              <a:rPr lang="pl-PL" dirty="0" err="1"/>
              <a:t>due</a:t>
            </a:r>
            <a:r>
              <a:rPr lang="pl-PL" dirty="0"/>
              <a:t> to system </a:t>
            </a:r>
            <a:r>
              <a:rPr lang="pl-PL" dirty="0" err="1"/>
              <a:t>changes</a:t>
            </a:r>
            <a:r>
              <a:rPr lang="pl-PL" dirty="0"/>
              <a:t>. </a:t>
            </a:r>
            <a:r>
              <a:rPr lang="pl-PL" dirty="0" err="1"/>
              <a:t>Another</a:t>
            </a:r>
            <a:r>
              <a:rPr lang="pl-PL" dirty="0"/>
              <a:t> point with </a:t>
            </a:r>
            <a:r>
              <a:rPr lang="pl-PL" dirty="0" err="1"/>
              <a:t>storing</a:t>
            </a:r>
            <a:r>
              <a:rPr lang="pl-PL" dirty="0"/>
              <a:t> </a:t>
            </a:r>
            <a:r>
              <a:rPr lang="pl-PL" dirty="0" err="1"/>
              <a:t>also</a:t>
            </a:r>
            <a:r>
              <a:rPr lang="pl-PL" dirty="0"/>
              <a:t> </a:t>
            </a:r>
            <a:r>
              <a:rPr lang="pl-PL" dirty="0" err="1"/>
              <a:t>definition</a:t>
            </a:r>
            <a:r>
              <a:rPr lang="pl-PL" dirty="0"/>
              <a:t> </a:t>
            </a:r>
            <a:r>
              <a:rPr lang="pl-PL" dirty="0" err="1"/>
              <a:t>or</a:t>
            </a:r>
            <a:r>
              <a:rPr lang="pl-PL" dirty="0"/>
              <a:t> </a:t>
            </a:r>
            <a:r>
              <a:rPr lang="pl-PL" dirty="0" err="1"/>
              <a:t>movie</a:t>
            </a:r>
            <a:r>
              <a:rPr lang="pl-PL" dirty="0"/>
              <a:t> </a:t>
            </a:r>
            <a:r>
              <a:rPr lang="pl-PL" dirty="0" err="1"/>
              <a:t>history</a:t>
            </a:r>
            <a:r>
              <a:rPr lang="pl-PL" dirty="0"/>
              <a:t> </a:t>
            </a:r>
            <a:r>
              <a:rPr lang="pl-PL" dirty="0" err="1"/>
              <a:t>is</a:t>
            </a:r>
            <a:r>
              <a:rPr lang="pl-PL" dirty="0"/>
              <a:t> to </a:t>
            </a:r>
            <a:r>
              <a:rPr lang="pl-PL" dirty="0" err="1"/>
              <a:t>make</a:t>
            </a:r>
            <a:r>
              <a:rPr lang="pl-PL" dirty="0"/>
              <a:t> </a:t>
            </a:r>
            <a:r>
              <a:rPr lang="pl-PL" dirty="0" err="1"/>
              <a:t>possible</a:t>
            </a:r>
            <a:r>
              <a:rPr lang="pl-PL" dirty="0"/>
              <a:t> to </a:t>
            </a:r>
            <a:r>
              <a:rPr lang="pl-PL" dirty="0" err="1"/>
              <a:t>aggregate</a:t>
            </a:r>
            <a:r>
              <a:rPr lang="pl-PL" dirty="0"/>
              <a:t> </a:t>
            </a:r>
            <a:r>
              <a:rPr lang="pl-PL" dirty="0" err="1"/>
              <a:t>multiple</a:t>
            </a:r>
            <a:r>
              <a:rPr lang="pl-PL" dirty="0"/>
              <a:t> </a:t>
            </a:r>
            <a:r>
              <a:rPr lang="pl-PL" dirty="0" err="1"/>
              <a:t>changes</a:t>
            </a:r>
            <a:r>
              <a:rPr lang="pl-PL" dirty="0"/>
              <a:t> as one version of </a:t>
            </a:r>
            <a:r>
              <a:rPr lang="pl-PL" dirty="0" err="1"/>
              <a:t>application</a:t>
            </a:r>
            <a:r>
              <a:rPr lang="pl-PL" dirty="0"/>
              <a:t>. </a:t>
            </a:r>
          </a:p>
          <a:p>
            <a:endParaRPr lang="pl-PL" dirty="0"/>
          </a:p>
          <a:p>
            <a:r>
              <a:rPr lang="pl-PL" dirty="0"/>
              <a:t>To </a:t>
            </a:r>
            <a:r>
              <a:rPr lang="pl-PL" dirty="0" err="1"/>
              <a:t>store</a:t>
            </a:r>
            <a:r>
              <a:rPr lang="pl-PL" dirty="0"/>
              <a:t> </a:t>
            </a:r>
            <a:r>
              <a:rPr lang="pl-PL" dirty="0" err="1"/>
              <a:t>history</a:t>
            </a:r>
            <a:r>
              <a:rPr lang="pl-PL" dirty="0"/>
              <a:t> </a:t>
            </a:r>
            <a:r>
              <a:rPr lang="pl-PL" dirty="0" err="1"/>
              <a:t>code</a:t>
            </a:r>
            <a:r>
              <a:rPr lang="pl-PL" dirty="0"/>
              <a:t> </a:t>
            </a:r>
            <a:r>
              <a:rPr lang="pl-PL" dirty="0" err="1"/>
              <a:t>require</a:t>
            </a:r>
            <a:r>
              <a:rPr lang="pl-PL" dirty="0"/>
              <a:t> </a:t>
            </a:r>
            <a:r>
              <a:rPr lang="pl-PL" dirty="0" err="1"/>
              <a:t>some</a:t>
            </a:r>
            <a:r>
              <a:rPr lang="pl-PL" dirty="0"/>
              <a:t> </a:t>
            </a:r>
            <a:r>
              <a:rPr lang="pl-PL" dirty="0" err="1"/>
              <a:t>changes</a:t>
            </a:r>
            <a:r>
              <a:rPr lang="pl-PL" dirty="0"/>
              <a:t> – </a:t>
            </a:r>
            <a:r>
              <a:rPr lang="pl-PL" dirty="0" err="1"/>
              <a:t>there</a:t>
            </a:r>
            <a:r>
              <a:rPr lang="pl-PL" dirty="0"/>
              <a:t> </a:t>
            </a:r>
            <a:r>
              <a:rPr lang="pl-PL" dirty="0" err="1"/>
              <a:t>should</a:t>
            </a:r>
            <a:r>
              <a:rPr lang="pl-PL" dirty="0"/>
              <a:t> be </a:t>
            </a:r>
            <a:r>
              <a:rPr lang="pl-PL" dirty="0" err="1"/>
              <a:t>completely</a:t>
            </a:r>
            <a:r>
              <a:rPr lang="pl-PL" dirty="0"/>
              <a:t> </a:t>
            </a:r>
            <a:r>
              <a:rPr lang="pl-PL" dirty="0" err="1"/>
              <a:t>new</a:t>
            </a:r>
            <a:r>
              <a:rPr lang="pl-PL" dirty="0"/>
              <a:t> </a:t>
            </a:r>
            <a:r>
              <a:rPr lang="pl-PL" dirty="0" err="1"/>
              <a:t>DefinitionVersion</a:t>
            </a:r>
            <a:r>
              <a:rPr lang="pl-PL" dirty="0"/>
              <a:t> </a:t>
            </a:r>
            <a:r>
              <a:rPr lang="pl-PL" dirty="0" err="1"/>
              <a:t>class</a:t>
            </a:r>
            <a:r>
              <a:rPr lang="pl-PL" dirty="0"/>
              <a:t> </a:t>
            </a:r>
            <a:r>
              <a:rPr lang="pl-PL" dirty="0" err="1"/>
              <a:t>what</a:t>
            </a:r>
            <a:r>
              <a:rPr lang="pl-PL" dirty="0"/>
              <a:t> </a:t>
            </a:r>
            <a:r>
              <a:rPr lang="pl-PL" dirty="0" err="1"/>
              <a:t>will</a:t>
            </a:r>
            <a:r>
              <a:rPr lang="pl-PL" dirty="0"/>
              <a:t> </a:t>
            </a:r>
            <a:r>
              <a:rPr lang="pl-PL" dirty="0" err="1"/>
              <a:t>reference</a:t>
            </a:r>
            <a:r>
              <a:rPr lang="pl-PL" dirty="0"/>
              <a:t> </a:t>
            </a:r>
            <a:r>
              <a:rPr lang="pl-PL" dirty="0" err="1"/>
              <a:t>MetadataDefinition</a:t>
            </a:r>
            <a:r>
              <a:rPr lang="pl-PL" dirty="0"/>
              <a:t> and in </a:t>
            </a:r>
            <a:r>
              <a:rPr lang="pl-PL" dirty="0" err="1"/>
              <a:t>reverse</a:t>
            </a:r>
            <a:r>
              <a:rPr lang="pl-PL" dirty="0"/>
              <a:t>, </a:t>
            </a:r>
            <a:r>
              <a:rPr lang="pl-PL" dirty="0" err="1"/>
              <a:t>metadata</a:t>
            </a:r>
            <a:r>
              <a:rPr lang="pl-PL" dirty="0"/>
              <a:t> </a:t>
            </a:r>
            <a:r>
              <a:rPr lang="pl-PL" dirty="0" err="1"/>
              <a:t>definition</a:t>
            </a:r>
            <a:r>
              <a:rPr lang="pl-PL" dirty="0"/>
              <a:t> </a:t>
            </a:r>
            <a:r>
              <a:rPr lang="pl-PL" dirty="0" err="1"/>
              <a:t>would</a:t>
            </a:r>
            <a:r>
              <a:rPr lang="pl-PL" dirty="0"/>
              <a:t> </a:t>
            </a:r>
            <a:r>
              <a:rPr lang="pl-PL" dirty="0" err="1"/>
              <a:t>reference</a:t>
            </a:r>
            <a:r>
              <a:rPr lang="pl-PL" dirty="0"/>
              <a:t> </a:t>
            </a:r>
            <a:r>
              <a:rPr lang="pl-PL" dirty="0" err="1"/>
              <a:t>actual</a:t>
            </a:r>
            <a:r>
              <a:rPr lang="pl-PL" dirty="0"/>
              <a:t> </a:t>
            </a:r>
            <a:r>
              <a:rPr lang="pl-PL" dirty="0" err="1"/>
              <a:t>metadata</a:t>
            </a:r>
            <a:r>
              <a:rPr lang="pl-PL" dirty="0"/>
              <a:t> version. </a:t>
            </a:r>
            <a:r>
              <a:rPr lang="pl-PL" dirty="0" err="1"/>
              <a:t>Upgraded</a:t>
            </a:r>
            <a:r>
              <a:rPr lang="pl-PL" dirty="0"/>
              <a:t> </a:t>
            </a:r>
            <a:r>
              <a:rPr lang="pl-PL" dirty="0" err="1"/>
              <a:t>endpoints</a:t>
            </a:r>
            <a:r>
              <a:rPr lang="pl-PL" dirty="0"/>
              <a:t> </a:t>
            </a:r>
            <a:r>
              <a:rPr lang="pl-PL" dirty="0" err="1"/>
              <a:t>would</a:t>
            </a:r>
            <a:r>
              <a:rPr lang="pl-PL" dirty="0"/>
              <a:t> </a:t>
            </a:r>
            <a:r>
              <a:rPr lang="pl-PL" dirty="0" err="1"/>
              <a:t>have</a:t>
            </a:r>
            <a:r>
              <a:rPr lang="pl-PL" dirty="0"/>
              <a:t> </a:t>
            </a:r>
            <a:r>
              <a:rPr lang="pl-PL" dirty="0" err="1"/>
              <a:t>additional</a:t>
            </a:r>
            <a:r>
              <a:rPr lang="pl-PL" dirty="0"/>
              <a:t> </a:t>
            </a:r>
            <a:r>
              <a:rPr lang="pl-PL" dirty="0" err="1"/>
              <a:t>route</a:t>
            </a:r>
            <a:r>
              <a:rPr lang="pl-PL" dirty="0"/>
              <a:t> </a:t>
            </a:r>
            <a:r>
              <a:rPr lang="pl-PL" dirty="0" err="1"/>
              <a:t>parameter</a:t>
            </a:r>
            <a:r>
              <a:rPr lang="pl-PL" dirty="0"/>
              <a:t> with version </a:t>
            </a:r>
            <a:r>
              <a:rPr lang="pl-PL" dirty="0" err="1"/>
              <a:t>identifier</a:t>
            </a:r>
            <a:r>
              <a:rPr lang="pl-PL" dirty="0"/>
              <a:t>, and </a:t>
            </a:r>
            <a:r>
              <a:rPr lang="pl-PL" dirty="0" err="1"/>
              <a:t>there</a:t>
            </a:r>
            <a:r>
              <a:rPr lang="pl-PL" dirty="0"/>
              <a:t> </a:t>
            </a:r>
            <a:r>
              <a:rPr lang="pl-PL" dirty="0" err="1"/>
              <a:t>would</a:t>
            </a:r>
            <a:r>
              <a:rPr lang="pl-PL" dirty="0"/>
              <a:t> be </a:t>
            </a:r>
            <a:r>
              <a:rPr lang="pl-PL" dirty="0" err="1"/>
              <a:t>endpoint</a:t>
            </a:r>
            <a:r>
              <a:rPr lang="pl-PL" dirty="0"/>
              <a:t> to </a:t>
            </a:r>
            <a:r>
              <a:rPr lang="pl-PL" dirty="0" err="1"/>
              <a:t>publish</a:t>
            </a:r>
            <a:r>
              <a:rPr lang="pl-PL" dirty="0"/>
              <a:t> (</a:t>
            </a:r>
            <a:r>
              <a:rPr lang="pl-PL" dirty="0" err="1"/>
              <a:t>or</a:t>
            </a:r>
            <a:r>
              <a:rPr lang="pl-PL" dirty="0"/>
              <a:t> </a:t>
            </a:r>
            <a:r>
              <a:rPr lang="pl-PL" dirty="0" err="1"/>
              <a:t>revert</a:t>
            </a:r>
            <a:r>
              <a:rPr lang="pl-PL" dirty="0"/>
              <a:t>) </a:t>
            </a:r>
            <a:r>
              <a:rPr lang="pl-PL" dirty="0" err="1"/>
              <a:t>changes</a:t>
            </a:r>
            <a:r>
              <a:rPr lang="pl-PL" dirty="0"/>
              <a:t>, and </a:t>
            </a:r>
            <a:r>
              <a:rPr lang="pl-PL" dirty="0" err="1"/>
              <a:t>only</a:t>
            </a:r>
            <a:r>
              <a:rPr lang="pl-PL" dirty="0"/>
              <a:t> </a:t>
            </a:r>
            <a:r>
              <a:rPr lang="pl-PL" dirty="0" err="1"/>
              <a:t>handlers</a:t>
            </a:r>
            <a:r>
              <a:rPr lang="pl-PL" dirty="0"/>
              <a:t> for </a:t>
            </a:r>
            <a:r>
              <a:rPr lang="pl-PL" dirty="0" err="1"/>
              <a:t>publish</a:t>
            </a:r>
            <a:r>
              <a:rPr lang="pl-PL" dirty="0"/>
              <a:t> event </a:t>
            </a:r>
            <a:r>
              <a:rPr lang="pl-PL" dirty="0" err="1"/>
              <a:t>would</a:t>
            </a:r>
            <a:r>
              <a:rPr lang="pl-PL" dirty="0"/>
              <a:t> </a:t>
            </a:r>
            <a:r>
              <a:rPr lang="pl-PL" dirty="0" err="1"/>
              <a:t>raise</a:t>
            </a:r>
            <a:r>
              <a:rPr lang="pl-PL" dirty="0"/>
              <a:t> </a:t>
            </a:r>
            <a:r>
              <a:rPr lang="pl-PL" dirty="0" err="1"/>
              <a:t>commands</a:t>
            </a:r>
            <a:r>
              <a:rPr lang="pl-PL" dirty="0"/>
              <a:t> to update </a:t>
            </a:r>
            <a:r>
              <a:rPr lang="pl-PL" dirty="0" err="1"/>
              <a:t>definitions</a:t>
            </a:r>
            <a:r>
              <a:rPr lang="pl-PL" dirty="0"/>
              <a:t>.</a:t>
            </a:r>
          </a:p>
          <a:p>
            <a:endParaRPr lang="pl-PL" dirty="0"/>
          </a:p>
          <a:p>
            <a:endParaRPr lang="pl-PL" dirty="0"/>
          </a:p>
          <a:p>
            <a:r>
              <a:rPr lang="pl-PL" dirty="0"/>
              <a:t>Użytkownicy powinni wiedzieć co się dzieje w oprogramowaniu – dlaczego dane zmieniły się od ich ostatniej wizyty – również z powodu jakiś zmian w systemie. Inną kwestią jest przechowywanie historycznych wersji „filmu” lub definicji metadanych w takiej formie by umożliwić wprowadzenia kilku zmian w jednej wersji „wpisu”. </a:t>
            </a:r>
          </a:p>
          <a:p>
            <a:r>
              <a:rPr lang="pl-PL" dirty="0"/>
              <a:t>W tym celu powinniśmy dodać całkowicie nową klasę </a:t>
            </a:r>
            <a:r>
              <a:rPr lang="pl-PL" dirty="0" err="1"/>
              <a:t>DefinitionVersion</a:t>
            </a:r>
            <a:r>
              <a:rPr lang="pl-PL" dirty="0"/>
              <a:t> referującą źródłowy obiekt metadanych, nowy zestaw </a:t>
            </a:r>
            <a:r>
              <a:rPr lang="pl-PL" dirty="0" err="1"/>
              <a:t>endpointów</a:t>
            </a:r>
            <a:r>
              <a:rPr lang="pl-PL" dirty="0"/>
              <a:t> do wprowadzania / publikowania zmian, a większość operacji na definicji metadanych powinna uwzględniać numer wersji. Dodatkowo, wprowadzone zmiany powinny być aplikowane do danych dopiero po opublikowaniu zmian.</a:t>
            </a:r>
          </a:p>
        </p:txBody>
      </p:sp>
      <p:sp>
        <p:nvSpPr>
          <p:cNvPr id="4" name="Slide Number Placeholder 3"/>
          <p:cNvSpPr>
            <a:spLocks noGrp="1"/>
          </p:cNvSpPr>
          <p:nvPr>
            <p:ph type="sldNum" sz="quarter" idx="5"/>
          </p:nvPr>
        </p:nvSpPr>
        <p:spPr/>
        <p:txBody>
          <a:bodyPr/>
          <a:lstStyle/>
          <a:p>
            <a:fld id="{4AC2183C-A587-4954-A5BC-1D7F3A755653}" type="slidenum">
              <a:rPr lang="pl-PL" smtClean="0"/>
              <a:t>45</a:t>
            </a:fld>
            <a:endParaRPr lang="pl-PL"/>
          </a:p>
        </p:txBody>
      </p:sp>
    </p:spTree>
    <p:extLst>
      <p:ext uri="{BB962C8B-B14F-4D97-AF65-F5344CB8AC3E}">
        <p14:creationId xmlns:p14="http://schemas.microsoft.com/office/powerpoint/2010/main" val="343327033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u="none" strike="noStrike" baseline="0" dirty="0">
                <a:latin typeface="CMSS10"/>
              </a:rPr>
              <a:t>Sometimes it would be nice to keep history of changes of Movie object. </a:t>
            </a:r>
            <a:r>
              <a:rPr lang="pl-PL" sz="1200" b="0" i="0" u="none" strike="noStrike" baseline="0" dirty="0" err="1">
                <a:latin typeface="CMSS10"/>
              </a:rPr>
              <a:t>Keeping</a:t>
            </a:r>
            <a:r>
              <a:rPr lang="pl-PL" sz="1200" b="0" i="0" u="none" strike="noStrike" baseline="0" dirty="0">
                <a:latin typeface="CMSS10"/>
              </a:rPr>
              <a:t> </a:t>
            </a:r>
            <a:r>
              <a:rPr lang="pl-PL" sz="1200" b="0" i="0" u="none" strike="noStrike" baseline="0" dirty="0" err="1">
                <a:latin typeface="CMSS10"/>
              </a:rPr>
              <a:t>complete</a:t>
            </a:r>
            <a:r>
              <a:rPr lang="pl-PL" sz="1200" b="0" i="0" u="none" strike="noStrike" baseline="0" dirty="0">
                <a:latin typeface="CMSS10"/>
              </a:rPr>
              <a:t> </a:t>
            </a:r>
            <a:r>
              <a:rPr lang="pl-PL" sz="1200" b="0" i="0" u="none" strike="noStrike" baseline="0" dirty="0" err="1">
                <a:latin typeface="CMSS10"/>
              </a:rPr>
              <a:t>iterations</a:t>
            </a:r>
            <a:r>
              <a:rPr lang="pl-PL" sz="1200" b="0" i="0" u="none" strike="noStrike" baseline="0" dirty="0">
                <a:latin typeface="CMSS10"/>
              </a:rPr>
              <a:t> of </a:t>
            </a:r>
            <a:r>
              <a:rPr lang="pl-PL" sz="1200" b="0" i="0" u="none" strike="noStrike" baseline="0" dirty="0" err="1">
                <a:latin typeface="CMSS10"/>
              </a:rPr>
              <a:t>object</a:t>
            </a:r>
            <a:r>
              <a:rPr lang="pl-PL" sz="1200" b="0" i="0" u="none" strike="noStrike" baseline="0" dirty="0">
                <a:latin typeface="CMSS10"/>
              </a:rPr>
              <a:t> </a:t>
            </a:r>
            <a:r>
              <a:rPr lang="pl-PL" sz="1200" b="0" i="0" u="none" strike="noStrike" baseline="0" dirty="0" err="1">
                <a:latin typeface="CMSS10"/>
              </a:rPr>
              <a:t>could</a:t>
            </a:r>
            <a:r>
              <a:rPr lang="pl-PL" sz="1200" b="0" i="0" u="none" strike="noStrike" baseline="0" dirty="0">
                <a:latin typeface="CMSS10"/>
              </a:rPr>
              <a:t> </a:t>
            </a:r>
            <a:r>
              <a:rPr lang="pl-PL" sz="1200" b="0" i="0" u="none" strike="noStrike" baseline="0" dirty="0" err="1">
                <a:latin typeface="CMSS10"/>
              </a:rPr>
              <a:t>looks</a:t>
            </a:r>
            <a:r>
              <a:rPr lang="pl-PL" sz="1200" b="0" i="0" u="none" strike="noStrike" baseline="0" dirty="0">
                <a:latin typeface="CMSS10"/>
              </a:rPr>
              <a:t> </a:t>
            </a:r>
            <a:r>
              <a:rPr lang="pl-PL" sz="1200" b="0" i="0" u="none" strike="noStrike" baseline="0" dirty="0" err="1">
                <a:latin typeface="CMSS10"/>
              </a:rPr>
              <a:t>like</a:t>
            </a:r>
            <a:r>
              <a:rPr lang="pl-PL" sz="1200" b="0" i="0" u="none" strike="noStrike" baseline="0" dirty="0">
                <a:latin typeface="CMSS10"/>
              </a:rPr>
              <a:t> as nice </a:t>
            </a:r>
            <a:r>
              <a:rPr lang="pl-PL" sz="1200" b="0" i="0" u="none" strike="noStrike" baseline="0" dirty="0" err="1">
                <a:latin typeface="CMSS10"/>
              </a:rPr>
              <a:t>solution</a:t>
            </a:r>
            <a:r>
              <a:rPr lang="pl-PL" sz="1200" b="0" i="0" u="none" strike="noStrike" baseline="0" dirty="0">
                <a:latin typeface="CMSS10"/>
              </a:rPr>
              <a:t>, </a:t>
            </a:r>
            <a:r>
              <a:rPr lang="pl-PL" sz="1200" b="0" i="0" u="none" strike="noStrike" baseline="0" dirty="0" err="1">
                <a:latin typeface="CMSS10"/>
              </a:rPr>
              <a:t>it</a:t>
            </a:r>
            <a:r>
              <a:rPr lang="pl-PL" sz="1200" b="0" i="0" u="none" strike="noStrike" baseline="0" dirty="0">
                <a:latin typeface="CMSS10"/>
              </a:rPr>
              <a:t> </a:t>
            </a:r>
            <a:r>
              <a:rPr lang="pl-PL" sz="1200" b="0" i="0" u="none" strike="noStrike" baseline="0" dirty="0" err="1">
                <a:latin typeface="CMSS10"/>
              </a:rPr>
              <a:t>would</a:t>
            </a:r>
            <a:r>
              <a:rPr lang="pl-PL" sz="1200" b="0" i="0" u="none" strike="noStrike" baseline="0" dirty="0">
                <a:latin typeface="CMSS10"/>
              </a:rPr>
              <a:t> </a:t>
            </a:r>
            <a:r>
              <a:rPr lang="pl-PL" sz="1200" b="0" i="0" u="none" strike="noStrike" baseline="0" dirty="0" err="1">
                <a:latin typeface="CMSS10"/>
              </a:rPr>
              <a:t>have</a:t>
            </a:r>
            <a:r>
              <a:rPr lang="pl-PL" sz="1200" b="0" i="0" u="none" strike="noStrike" baseline="0" dirty="0">
                <a:latin typeface="CMSS10"/>
              </a:rPr>
              <a:t> </a:t>
            </a:r>
            <a:r>
              <a:rPr lang="pl-PL" sz="1200" b="0" i="0" u="none" strike="noStrike" baseline="0" dirty="0" err="1">
                <a:latin typeface="CMSS10"/>
              </a:rPr>
              <a:t>unified</a:t>
            </a:r>
            <a:r>
              <a:rPr lang="pl-PL" sz="1200" b="0" i="0" u="none" strike="noStrike" baseline="0" dirty="0">
                <a:latin typeface="CMSS10"/>
              </a:rPr>
              <a:t> format, </a:t>
            </a:r>
            <a:r>
              <a:rPr lang="pl-PL" sz="1200" b="0" i="0" u="none" strike="noStrike" baseline="0" dirty="0" err="1">
                <a:latin typeface="CMSS10"/>
              </a:rPr>
              <a:t>you</a:t>
            </a:r>
            <a:r>
              <a:rPr lang="pl-PL" sz="1200" b="0" i="0" u="none" strike="noStrike" baseline="0" dirty="0">
                <a:latin typeface="CMSS10"/>
              </a:rPr>
              <a:t> </a:t>
            </a:r>
            <a:r>
              <a:rPr lang="pl-PL" sz="1200" b="0" i="0" u="none" strike="noStrike" baseline="0" dirty="0" err="1">
                <a:latin typeface="CMSS10"/>
              </a:rPr>
              <a:t>will</a:t>
            </a:r>
            <a:r>
              <a:rPr lang="pl-PL" sz="1200" b="0" i="0" u="none" strike="noStrike" baseline="0" dirty="0">
                <a:latin typeface="CMSS10"/>
              </a:rPr>
              <a:t> </a:t>
            </a:r>
            <a:r>
              <a:rPr lang="pl-PL" sz="1200" b="0" i="0" u="none" strike="noStrike" baseline="0" dirty="0" err="1">
                <a:latin typeface="CMSS10"/>
              </a:rPr>
              <a:t>easily</a:t>
            </a:r>
            <a:r>
              <a:rPr lang="pl-PL" sz="1200" b="0" i="0" u="none" strike="noStrike" baseline="0" dirty="0">
                <a:latin typeface="CMSS10"/>
              </a:rPr>
              <a:t> </a:t>
            </a:r>
            <a:r>
              <a:rPr lang="pl-PL" sz="1200" b="0" i="0" u="none" strike="noStrike" baseline="0" dirty="0" err="1">
                <a:latin typeface="CMSS10"/>
              </a:rPr>
              <a:t>see</a:t>
            </a:r>
            <a:r>
              <a:rPr lang="pl-PL" sz="1200" b="0" i="0" u="none" strike="noStrike" baseline="0" dirty="0">
                <a:latin typeface="CMSS10"/>
              </a:rPr>
              <a:t> </a:t>
            </a:r>
            <a:r>
              <a:rPr lang="pl-PL" sz="1200" b="0" i="0" u="none" strike="noStrike" baseline="0" dirty="0" err="1">
                <a:latin typeface="CMSS10"/>
              </a:rPr>
              <a:t>what</a:t>
            </a:r>
            <a:r>
              <a:rPr lang="pl-PL" sz="1200" b="0" i="0" u="none" strike="noStrike" baseline="0" dirty="0">
                <a:latin typeface="CMSS10"/>
              </a:rPr>
              <a:t> was </a:t>
            </a:r>
            <a:r>
              <a:rPr lang="pl-PL" sz="1200" b="0" i="0" u="none" strike="noStrike" baseline="0" dirty="0" err="1">
                <a:latin typeface="CMSS10"/>
              </a:rPr>
              <a:t>modified</a:t>
            </a:r>
            <a:r>
              <a:rPr lang="pl-PL" sz="1200" b="0" i="0" u="none" strike="noStrike" baseline="0" dirty="0">
                <a:latin typeface="CMSS10"/>
              </a:rPr>
              <a:t> in </a:t>
            </a:r>
            <a:r>
              <a:rPr lang="pl-PL" sz="1200" b="0" i="0" u="none" strike="noStrike" baseline="0" dirty="0" err="1">
                <a:latin typeface="CMSS10"/>
              </a:rPr>
              <a:t>each</a:t>
            </a:r>
            <a:r>
              <a:rPr lang="pl-PL" sz="1200" b="0" i="0" u="none" strike="noStrike" baseline="0" dirty="0">
                <a:latin typeface="CMSS10"/>
              </a:rPr>
              <a:t> version. </a:t>
            </a:r>
            <a:r>
              <a:rPr lang="en-GB" sz="1200" b="0" i="0" u="none" strike="noStrike" baseline="0" dirty="0">
                <a:latin typeface="CMSS10"/>
              </a:rPr>
              <a:t>We could simply</a:t>
            </a:r>
            <a:r>
              <a:rPr lang="pl-PL" sz="1200" b="0" i="0" u="none" strike="noStrike" baseline="0" dirty="0">
                <a:latin typeface="CMSS10"/>
              </a:rPr>
              <a:t> </a:t>
            </a:r>
            <a:r>
              <a:rPr lang="en-GB" sz="1200" b="0" i="0" u="none" strike="noStrike" baseline="0" dirty="0">
                <a:latin typeface="CMSS10"/>
              </a:rPr>
              <a:t>create new object version for each time we change object - </a:t>
            </a:r>
            <a:r>
              <a:rPr lang="en-GB" sz="1200" b="0" i="0" u="none" strike="noStrike" baseline="0" dirty="0" err="1">
                <a:latin typeface="CMSS10"/>
              </a:rPr>
              <a:t>eg.</a:t>
            </a:r>
            <a:r>
              <a:rPr lang="en-GB" sz="1200" b="0" i="0" u="none" strike="noStrike" baseline="0" dirty="0">
                <a:latin typeface="CMSS10"/>
              </a:rPr>
              <a:t> add new</a:t>
            </a:r>
            <a:r>
              <a:rPr lang="pl-PL" sz="1200" b="0" i="0" u="none" strike="noStrike" baseline="0" dirty="0">
                <a:latin typeface="CMSS10"/>
              </a:rPr>
              <a:t> </a:t>
            </a:r>
            <a:r>
              <a:rPr lang="en-GB" sz="1200" b="0" i="0" u="none" strike="noStrike" baseline="0" dirty="0">
                <a:latin typeface="CMSS10"/>
              </a:rPr>
              <a:t>metadata or we update metadata de</a:t>
            </a:r>
            <a:r>
              <a:rPr lang="pl-PL" sz="1200" b="0" i="0" u="none" strike="noStrike" baseline="0" dirty="0">
                <a:latin typeface="CMSS10"/>
              </a:rPr>
              <a:t>fi</a:t>
            </a:r>
            <a:r>
              <a:rPr lang="en-GB" sz="1200" b="0" i="0" u="none" strike="noStrike" baseline="0" dirty="0" err="1">
                <a:latin typeface="CMSS10"/>
              </a:rPr>
              <a:t>nition</a:t>
            </a:r>
            <a:r>
              <a:rPr lang="en-GB" sz="1200" b="0" i="0" u="none" strike="noStrike" baseline="0" dirty="0">
                <a:latin typeface="CMSS10"/>
              </a:rPr>
              <a:t>. But after little amount </a:t>
            </a:r>
            <a:r>
              <a:rPr lang="en-GB" sz="1200" b="0" i="0" u="none" strike="noStrike" baseline="0" dirty="0" err="1">
                <a:latin typeface="CMSS10"/>
              </a:rPr>
              <a:t>oftime</a:t>
            </a:r>
            <a:r>
              <a:rPr lang="en-GB" sz="1200" b="0" i="0" u="none" strike="noStrike" baseline="0" dirty="0">
                <a:latin typeface="CMSS10"/>
              </a:rPr>
              <a:t> we could learn that we have one huge object (if we store information</a:t>
            </a:r>
            <a:r>
              <a:rPr lang="pl-PL" sz="1200" b="0" i="0" u="none" strike="noStrike" baseline="0" dirty="0">
                <a:latin typeface="CMSS10"/>
              </a:rPr>
              <a:t> </a:t>
            </a:r>
            <a:r>
              <a:rPr lang="en-GB" sz="1200" b="0" i="0" u="none" strike="noStrike" baseline="0" dirty="0">
                <a:latin typeface="CMSS10"/>
              </a:rPr>
              <a:t>in one object) or have a lot of big objects (in case we store each</a:t>
            </a:r>
            <a:r>
              <a:rPr lang="pl-PL" sz="1200" b="0" i="0" u="none" strike="noStrike" baseline="0" dirty="0">
                <a:latin typeface="CMSS10"/>
              </a:rPr>
              <a:t> </a:t>
            </a:r>
            <a:r>
              <a:rPr lang="en-US" sz="1200" b="0" i="0" u="none" strike="noStrike" baseline="0" dirty="0">
                <a:latin typeface="CMSS10"/>
              </a:rPr>
              <a:t>version separately).</a:t>
            </a:r>
            <a:endParaRPr lang="pl-PL" sz="1200" b="0" i="0" u="none" strike="noStrike" baseline="0" dirty="0">
              <a:latin typeface="CMSS1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pl-PL" sz="1200" b="0" i="0" u="none" strike="noStrike" baseline="0" dirty="0">
              <a:latin typeface="CMSS1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u="none" strike="noStrike" baseline="0" dirty="0">
                <a:latin typeface="CMSS10"/>
              </a:rPr>
              <a:t>There is design that would allows us to store many of changes with only</a:t>
            </a:r>
            <a:r>
              <a:rPr lang="pl-PL" sz="1200" b="0" i="0" u="none" strike="noStrike" baseline="0" dirty="0">
                <a:latin typeface="CMSS10"/>
              </a:rPr>
              <a:t> </a:t>
            </a:r>
            <a:r>
              <a:rPr lang="en-GB" sz="1200" b="0" i="0" u="none" strike="noStrike" baseline="0" dirty="0">
                <a:latin typeface="CMSS10"/>
              </a:rPr>
              <a:t>one stored </a:t>
            </a:r>
            <a:r>
              <a:rPr lang="pl-PL" sz="1200" b="0" i="0" u="none" strike="noStrike" baseline="0" dirty="0">
                <a:latin typeface="CMSS10"/>
              </a:rPr>
              <a:t>fi</a:t>
            </a:r>
            <a:r>
              <a:rPr lang="en-GB" sz="1200" b="0" i="0" u="none" strike="noStrike" baseline="0" dirty="0" err="1">
                <a:latin typeface="CMSS10"/>
              </a:rPr>
              <a:t>nal</a:t>
            </a:r>
            <a:r>
              <a:rPr lang="en-GB" sz="1200" b="0" i="0" u="none" strike="noStrike" baseline="0" dirty="0">
                <a:latin typeface="CMSS10"/>
              </a:rPr>
              <a:t> object</a:t>
            </a:r>
            <a:r>
              <a:rPr lang="pl-PL" sz="1200" b="0" i="0" u="none" strike="noStrike" baseline="0" dirty="0">
                <a:latin typeface="CMSS10"/>
              </a:rPr>
              <a:t> but </a:t>
            </a:r>
            <a:r>
              <a:rPr lang="pl-PL" sz="1200" b="0" i="0" u="none" strike="noStrike" baseline="0" dirty="0" err="1">
                <a:latin typeface="CMSS10"/>
              </a:rPr>
              <a:t>it</a:t>
            </a:r>
            <a:r>
              <a:rPr lang="pl-PL" sz="1200" b="0" i="0" u="none" strike="noStrike" baseline="0" dirty="0">
                <a:latin typeface="CMSS10"/>
              </a:rPr>
              <a:t> </a:t>
            </a:r>
            <a:r>
              <a:rPr lang="pl-PL" sz="1200" b="0" i="0" u="none" strike="noStrike" baseline="0" dirty="0" err="1">
                <a:latin typeface="CMSS10"/>
              </a:rPr>
              <a:t>would</a:t>
            </a:r>
            <a:r>
              <a:rPr lang="pl-PL" sz="1200" b="0" i="0" u="none" strike="noStrike" baseline="0" dirty="0">
                <a:latin typeface="CMSS10"/>
              </a:rPr>
              <a:t> </a:t>
            </a:r>
            <a:r>
              <a:rPr lang="pl-PL" sz="1200" b="0" i="0" u="none" strike="noStrike" baseline="0" dirty="0" err="1">
                <a:latin typeface="CMSS10"/>
              </a:rPr>
              <a:t>cost</a:t>
            </a:r>
            <a:r>
              <a:rPr lang="pl-PL" sz="1200" b="0" i="0" u="none" strike="noStrike" baseline="0" dirty="0">
                <a:latin typeface="CMSS10"/>
              </a:rPr>
              <a:t> </a:t>
            </a:r>
            <a:r>
              <a:rPr lang="pl-PL" sz="1200" b="0" i="0" u="none" strike="noStrike" baseline="0" dirty="0" err="1">
                <a:latin typeface="CMSS10"/>
              </a:rPr>
              <a:t>us</a:t>
            </a:r>
            <a:r>
              <a:rPr lang="pl-PL" sz="1200" b="0" i="0" u="none" strike="noStrike" baseline="0" dirty="0">
                <a:latin typeface="CMSS10"/>
              </a:rPr>
              <a:t> </a:t>
            </a:r>
            <a:r>
              <a:rPr lang="pl-PL" sz="1200" b="0" i="0" u="none" strike="noStrike" baseline="0" dirty="0" err="1">
                <a:latin typeface="CMSS10"/>
              </a:rPr>
              <a:t>some</a:t>
            </a:r>
            <a:r>
              <a:rPr lang="pl-PL" sz="1200" b="0" i="0" u="none" strike="noStrike" baseline="0" dirty="0">
                <a:latin typeface="CMSS10"/>
              </a:rPr>
              <a:t> </a:t>
            </a:r>
            <a:r>
              <a:rPr lang="pl-PL" sz="1200" b="0" i="0" u="none" strike="noStrike" baseline="0" dirty="0" err="1">
                <a:latin typeface="CMSS10"/>
              </a:rPr>
              <a:t>computation</a:t>
            </a:r>
            <a:r>
              <a:rPr lang="pl-PL" sz="1200" b="0" i="0" u="none" strike="noStrike" baseline="0" dirty="0">
                <a:latin typeface="CMSS10"/>
              </a:rPr>
              <a:t> </a:t>
            </a:r>
            <a:r>
              <a:rPr lang="pl-PL" sz="1200" b="0" i="0" u="none" strike="noStrike" baseline="0" dirty="0" err="1">
                <a:latin typeface="CMSS10"/>
              </a:rPr>
              <a:t>time</a:t>
            </a:r>
            <a:r>
              <a:rPr lang="pl-PL" sz="1200" b="0" i="0" u="none" strike="noStrike" baseline="0" dirty="0">
                <a:latin typeface="CMSS10"/>
              </a:rPr>
              <a:t>.</a:t>
            </a:r>
            <a:endParaRPr lang="en-GB" sz="1200" b="0" i="0" u="none" strike="noStrike" baseline="0" dirty="0">
              <a:latin typeface="CMSS10"/>
            </a:endParaRPr>
          </a:p>
          <a:p>
            <a:endParaRPr lang="pl-PL" dirty="0"/>
          </a:p>
          <a:p>
            <a:r>
              <a:rPr lang="pl-PL" dirty="0"/>
              <a:t>Trzymanie wszystkich zmian obiektów może wyglądać jako przyjemne rozwiązanie, będzie jeden format i łatwo dostrzeżemy co się  zmieniało z każdą wersją. Tworząc nowy obiekt każdym razem gdy zmieniamy obiekt – np.,. Dodamy metadane lub zmienimy definicję – </a:t>
            </a:r>
            <a:r>
              <a:rPr lang="pl-PL" dirty="0" err="1"/>
              <a:t>bardoz</a:t>
            </a:r>
            <a:r>
              <a:rPr lang="pl-PL" dirty="0"/>
              <a:t> szybko albo stworzymy gigantyczny obiekt – przechowując wszystko w jednym dokumencie – albo dużo dużych obiektów – kiedy każda wersja będzie niezależnym dokumentem. Optymalnym rozwiązaniem będzie trzymanie jedynie „zmian” / przyrostów w bazie i generowanie ostatecznego wyniku w locie. Oszczędzimy pamięć kosztem obliczeń.</a:t>
            </a:r>
            <a:endParaRPr lang="en-US" dirty="0"/>
          </a:p>
        </p:txBody>
      </p:sp>
      <p:sp>
        <p:nvSpPr>
          <p:cNvPr id="4" name="Slide Number Placeholder 3"/>
          <p:cNvSpPr>
            <a:spLocks noGrp="1"/>
          </p:cNvSpPr>
          <p:nvPr>
            <p:ph type="sldNum" sz="quarter" idx="5"/>
          </p:nvPr>
        </p:nvSpPr>
        <p:spPr/>
        <p:txBody>
          <a:bodyPr/>
          <a:lstStyle/>
          <a:p>
            <a:fld id="{4AC2183C-A587-4954-A5BC-1D7F3A755653}" type="slidenum">
              <a:rPr lang="pl-PL" smtClean="0"/>
              <a:t>46</a:t>
            </a:fld>
            <a:endParaRPr lang="pl-PL"/>
          </a:p>
        </p:txBody>
      </p:sp>
    </p:spTree>
    <p:extLst>
      <p:ext uri="{BB962C8B-B14F-4D97-AF65-F5344CB8AC3E}">
        <p14:creationId xmlns:p14="http://schemas.microsoft.com/office/powerpoint/2010/main" val="277260152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dirty="0" err="1"/>
              <a:t>Like</a:t>
            </a:r>
            <a:r>
              <a:rPr lang="pl-PL" dirty="0"/>
              <a:t> GIT </a:t>
            </a:r>
            <a:r>
              <a:rPr lang="pl-PL" dirty="0" err="1"/>
              <a:t>is</a:t>
            </a:r>
            <a:r>
              <a:rPr lang="pl-PL" dirty="0"/>
              <a:t> </a:t>
            </a:r>
            <a:r>
              <a:rPr lang="pl-PL" dirty="0" err="1"/>
              <a:t>storing</a:t>
            </a:r>
            <a:r>
              <a:rPr lang="pl-PL" dirty="0"/>
              <a:t> </a:t>
            </a:r>
            <a:r>
              <a:rPr lang="pl-PL" dirty="0" err="1"/>
              <a:t>information</a:t>
            </a:r>
            <a:r>
              <a:rPr lang="pl-PL" dirty="0"/>
              <a:t> </a:t>
            </a:r>
            <a:r>
              <a:rPr lang="pl-PL" dirty="0" err="1"/>
              <a:t>about</a:t>
            </a:r>
            <a:r>
              <a:rPr lang="pl-PL" dirty="0"/>
              <a:t> </a:t>
            </a:r>
            <a:r>
              <a:rPr lang="pl-PL" dirty="0" err="1"/>
              <a:t>changes</a:t>
            </a:r>
            <a:r>
              <a:rPr lang="pl-PL" dirty="0"/>
              <a:t> in </a:t>
            </a:r>
            <a:r>
              <a:rPr lang="pl-PL" dirty="0" err="1"/>
              <a:t>code</a:t>
            </a:r>
            <a:r>
              <a:rPr lang="pl-PL" dirty="0"/>
              <a:t>, </a:t>
            </a:r>
            <a:r>
              <a:rPr lang="pl-PL" dirty="0" err="1"/>
              <a:t>our</a:t>
            </a:r>
            <a:r>
              <a:rPr lang="pl-PL" dirty="0"/>
              <a:t> system </a:t>
            </a:r>
            <a:r>
              <a:rPr lang="pl-PL" dirty="0" err="1"/>
              <a:t>would</a:t>
            </a:r>
            <a:r>
              <a:rPr lang="pl-PL" dirty="0"/>
              <a:t> </a:t>
            </a:r>
            <a:r>
              <a:rPr lang="pl-PL" dirty="0" err="1"/>
              <a:t>store</a:t>
            </a:r>
            <a:r>
              <a:rPr lang="pl-PL" dirty="0"/>
              <a:t> </a:t>
            </a:r>
            <a:r>
              <a:rPr lang="pl-PL" dirty="0" err="1"/>
              <a:t>information</a:t>
            </a:r>
            <a:r>
              <a:rPr lang="pl-PL" dirty="0"/>
              <a:t> in </a:t>
            </a:r>
            <a:r>
              <a:rPr lang="pl-PL" dirty="0" err="1"/>
              <a:t>commits</a:t>
            </a:r>
            <a:r>
              <a:rPr lang="pl-PL" dirty="0"/>
              <a:t>. </a:t>
            </a:r>
            <a:r>
              <a:rPr lang="pl-PL" dirty="0" err="1"/>
              <a:t>Each</a:t>
            </a:r>
            <a:r>
              <a:rPr lang="pl-PL" dirty="0"/>
              <a:t> </a:t>
            </a:r>
            <a:r>
              <a:rPr lang="pl-PL" dirty="0" err="1"/>
              <a:t>available</a:t>
            </a:r>
            <a:r>
              <a:rPr lang="pl-PL" dirty="0"/>
              <a:t> </a:t>
            </a:r>
            <a:r>
              <a:rPr lang="pl-PL" dirty="0" err="1"/>
              <a:t>operation</a:t>
            </a:r>
            <a:r>
              <a:rPr lang="pl-PL" dirty="0"/>
              <a:t> </a:t>
            </a:r>
            <a:r>
              <a:rPr lang="pl-PL" dirty="0" err="1"/>
              <a:t>would</a:t>
            </a:r>
            <a:r>
              <a:rPr lang="pl-PL" dirty="0"/>
              <a:t> </a:t>
            </a:r>
            <a:r>
              <a:rPr lang="pl-PL" dirty="0" err="1"/>
              <a:t>affects</a:t>
            </a:r>
            <a:r>
              <a:rPr lang="pl-PL" dirty="0"/>
              <a:t> in </a:t>
            </a:r>
            <a:r>
              <a:rPr lang="pl-PL" dirty="0" err="1"/>
              <a:t>some</a:t>
            </a:r>
            <a:r>
              <a:rPr lang="pl-PL" dirty="0"/>
              <a:t> </a:t>
            </a:r>
            <a:r>
              <a:rPr lang="pl-PL" dirty="0" err="1"/>
              <a:t>way</a:t>
            </a:r>
            <a:r>
              <a:rPr lang="pl-PL" dirty="0"/>
              <a:t> </a:t>
            </a:r>
            <a:r>
              <a:rPr lang="pl-PL" dirty="0" err="1"/>
              <a:t>our</a:t>
            </a:r>
            <a:r>
              <a:rPr lang="pl-PL" dirty="0"/>
              <a:t> </a:t>
            </a:r>
            <a:r>
              <a:rPr lang="pl-PL" dirty="0" err="1"/>
              <a:t>movie</a:t>
            </a:r>
            <a:r>
              <a:rPr lang="pl-PL" dirty="0"/>
              <a:t> (</a:t>
            </a:r>
            <a:r>
              <a:rPr lang="pl-PL" dirty="0" err="1"/>
              <a:t>metadata</a:t>
            </a:r>
            <a:r>
              <a:rPr lang="pl-PL" dirty="0"/>
              <a:t>) and </a:t>
            </a:r>
            <a:r>
              <a:rPr lang="pl-PL" dirty="0" err="1"/>
              <a:t>would</a:t>
            </a:r>
            <a:r>
              <a:rPr lang="pl-PL" dirty="0"/>
              <a:t> be a part of </a:t>
            </a:r>
            <a:r>
              <a:rPr lang="pl-PL" dirty="0" err="1"/>
              <a:t>kind</a:t>
            </a:r>
            <a:r>
              <a:rPr lang="pl-PL" dirty="0"/>
              <a:t> of </a:t>
            </a:r>
            <a:r>
              <a:rPr lang="pl-PL" dirty="0" err="1"/>
              <a:t>commit</a:t>
            </a:r>
            <a:r>
              <a:rPr lang="pl-PL" dirty="0"/>
              <a:t>. </a:t>
            </a:r>
            <a:r>
              <a:rPr lang="pl-PL" dirty="0" err="1"/>
              <a:t>Clicking</a:t>
            </a:r>
            <a:r>
              <a:rPr lang="pl-PL" dirty="0"/>
              <a:t> </a:t>
            </a:r>
            <a:r>
              <a:rPr lang="pl-PL" dirty="0" err="1"/>
              <a:t>Save</a:t>
            </a:r>
            <a:r>
              <a:rPr lang="pl-PL" dirty="0"/>
              <a:t> </a:t>
            </a:r>
            <a:r>
              <a:rPr lang="pl-PL" dirty="0" err="1"/>
              <a:t>would</a:t>
            </a:r>
            <a:r>
              <a:rPr lang="pl-PL" dirty="0"/>
              <a:t> </a:t>
            </a:r>
            <a:r>
              <a:rPr lang="pl-PL" dirty="0" err="1"/>
              <a:t>invoke</a:t>
            </a:r>
            <a:r>
              <a:rPr lang="pl-PL" dirty="0"/>
              <a:t> </a:t>
            </a:r>
            <a:r>
              <a:rPr lang="pl-PL" dirty="0" err="1"/>
              <a:t>series</a:t>
            </a:r>
            <a:r>
              <a:rPr lang="pl-PL" dirty="0"/>
              <a:t> of </a:t>
            </a:r>
            <a:r>
              <a:rPr lang="pl-PL" dirty="0" err="1"/>
              <a:t>atomic</a:t>
            </a:r>
            <a:r>
              <a:rPr lang="pl-PL" dirty="0"/>
              <a:t> </a:t>
            </a:r>
            <a:r>
              <a:rPr lang="pl-PL" dirty="0" err="1"/>
              <a:t>operations</a:t>
            </a:r>
            <a:r>
              <a:rPr lang="pl-PL" dirty="0"/>
              <a:t>. </a:t>
            </a:r>
            <a:r>
              <a:rPr lang="pl-PL" dirty="0" err="1"/>
              <a:t>This</a:t>
            </a:r>
            <a:r>
              <a:rPr lang="pl-PL" dirty="0"/>
              <a:t> </a:t>
            </a:r>
            <a:r>
              <a:rPr lang="pl-PL" dirty="0" err="1"/>
              <a:t>solution</a:t>
            </a:r>
            <a:r>
              <a:rPr lang="pl-PL" dirty="0"/>
              <a:t> </a:t>
            </a:r>
            <a:r>
              <a:rPr lang="pl-PL" dirty="0" err="1"/>
              <a:t>could</a:t>
            </a:r>
            <a:r>
              <a:rPr lang="pl-PL" dirty="0"/>
              <a:t> </a:t>
            </a:r>
            <a:r>
              <a:rPr lang="pl-PL" dirty="0" err="1"/>
              <a:t>seems</a:t>
            </a:r>
            <a:r>
              <a:rPr lang="pl-PL" dirty="0"/>
              <a:t> to be hard, but </a:t>
            </a:r>
            <a:r>
              <a:rPr lang="pl-PL" dirty="0" err="1"/>
              <a:t>it</a:t>
            </a:r>
            <a:r>
              <a:rPr lang="pl-PL" dirty="0"/>
              <a:t> </a:t>
            </a:r>
            <a:r>
              <a:rPr lang="pl-PL" dirty="0" err="1"/>
              <a:t>is</a:t>
            </a:r>
            <a:r>
              <a:rPr lang="pl-PL" dirty="0"/>
              <a:t> </a:t>
            </a:r>
            <a:r>
              <a:rPr lang="pl-PL" dirty="0" err="1"/>
              <a:t>easy</a:t>
            </a:r>
            <a:r>
              <a:rPr lang="pl-PL" dirty="0"/>
              <a:t>.</a:t>
            </a:r>
          </a:p>
          <a:p>
            <a:endParaRPr lang="pl-PL" dirty="0"/>
          </a:p>
          <a:p>
            <a:r>
              <a:rPr lang="pl-PL" dirty="0"/>
              <a:t>Tak jak GIT przechowuje informacja o zmianach w wielu plikach, nasz system będzie trzymał informacje o wielu zmianach w film. Każda </a:t>
            </a:r>
            <a:r>
              <a:rPr lang="pl-PL" dirty="0" err="1"/>
              <a:t>zmianna</a:t>
            </a:r>
            <a:r>
              <a:rPr lang="pl-PL" dirty="0"/>
              <a:t> </a:t>
            </a:r>
            <a:r>
              <a:rPr lang="pl-PL" dirty="0" err="1"/>
              <a:t>będze</a:t>
            </a:r>
            <a:r>
              <a:rPr lang="pl-PL" dirty="0"/>
              <a:t> wpływać w </a:t>
            </a:r>
            <a:r>
              <a:rPr lang="pl-PL" dirty="0" err="1"/>
              <a:t>jjakiś</a:t>
            </a:r>
            <a:r>
              <a:rPr lang="pl-PL" dirty="0"/>
              <a:t> sposób na film i będzie </a:t>
            </a:r>
            <a:r>
              <a:rPr lang="pl-PL" dirty="0" err="1"/>
              <a:t>częscią</a:t>
            </a:r>
            <a:r>
              <a:rPr lang="pl-PL" dirty="0"/>
              <a:t> swego rodzaju </a:t>
            </a:r>
            <a:r>
              <a:rPr lang="pl-PL" dirty="0" err="1"/>
              <a:t>commitu</a:t>
            </a:r>
            <a:r>
              <a:rPr lang="pl-PL" dirty="0"/>
              <a:t>. Operacja zapisu czy publikacji wywoła kilka operacji wpływających na obiekt filmu. Rozwiązanie to może wyglądać na trudne, ale u podstaw jest proste.</a:t>
            </a:r>
            <a:endParaRPr lang="en-US" dirty="0"/>
          </a:p>
        </p:txBody>
      </p:sp>
      <p:sp>
        <p:nvSpPr>
          <p:cNvPr id="4" name="Slide Number Placeholder 3"/>
          <p:cNvSpPr>
            <a:spLocks noGrp="1"/>
          </p:cNvSpPr>
          <p:nvPr>
            <p:ph type="sldNum" sz="quarter" idx="5"/>
          </p:nvPr>
        </p:nvSpPr>
        <p:spPr/>
        <p:txBody>
          <a:bodyPr/>
          <a:lstStyle/>
          <a:p>
            <a:fld id="{4AC2183C-A587-4954-A5BC-1D7F3A755653}" type="slidenum">
              <a:rPr lang="pl-PL" smtClean="0"/>
              <a:t>47</a:t>
            </a:fld>
            <a:endParaRPr lang="pl-PL"/>
          </a:p>
        </p:txBody>
      </p:sp>
    </p:spTree>
    <p:extLst>
      <p:ext uri="{BB962C8B-B14F-4D97-AF65-F5344CB8AC3E}">
        <p14:creationId xmlns:p14="http://schemas.microsoft.com/office/powerpoint/2010/main" val="248047459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dirty="0" err="1"/>
              <a:t>This</a:t>
            </a:r>
            <a:r>
              <a:rPr lang="pl-PL" dirty="0"/>
              <a:t> </a:t>
            </a:r>
            <a:r>
              <a:rPr lang="pl-PL" dirty="0" err="1"/>
              <a:t>solution</a:t>
            </a:r>
            <a:r>
              <a:rPr lang="pl-PL" dirty="0"/>
              <a:t> </a:t>
            </a:r>
            <a:r>
              <a:rPr lang="pl-PL" dirty="0" err="1"/>
              <a:t>is</a:t>
            </a:r>
            <a:r>
              <a:rPr lang="pl-PL" dirty="0"/>
              <a:t> </a:t>
            </a:r>
            <a:r>
              <a:rPr lang="pl-PL" dirty="0" err="1"/>
              <a:t>nothing</a:t>
            </a:r>
            <a:r>
              <a:rPr lang="pl-PL" dirty="0"/>
              <a:t> </a:t>
            </a:r>
            <a:r>
              <a:rPr lang="pl-PL" dirty="0" err="1"/>
              <a:t>new</a:t>
            </a:r>
            <a:r>
              <a:rPr lang="pl-PL" dirty="0"/>
              <a:t>, and </a:t>
            </a:r>
            <a:r>
              <a:rPr lang="pl-PL" dirty="0" err="1"/>
              <a:t>it</a:t>
            </a:r>
            <a:r>
              <a:rPr lang="pl-PL" dirty="0"/>
              <a:t> </a:t>
            </a:r>
            <a:r>
              <a:rPr lang="pl-PL" dirty="0" err="1"/>
              <a:t>is</a:t>
            </a:r>
            <a:r>
              <a:rPr lang="pl-PL" dirty="0"/>
              <a:t> </a:t>
            </a:r>
            <a:r>
              <a:rPr lang="pl-PL" dirty="0" err="1"/>
              <a:t>know</a:t>
            </a:r>
            <a:r>
              <a:rPr lang="pl-PL" dirty="0"/>
              <a:t> </a:t>
            </a:r>
            <a:r>
              <a:rPr lang="pl-PL" dirty="0" err="1"/>
              <a:t>broadly</a:t>
            </a:r>
            <a:r>
              <a:rPr lang="pl-PL" dirty="0"/>
              <a:t> as „Event </a:t>
            </a:r>
            <a:r>
              <a:rPr lang="pl-PL" dirty="0" err="1"/>
              <a:t>sourcing</a:t>
            </a:r>
            <a:r>
              <a:rPr lang="pl-PL" dirty="0"/>
              <a:t>” </a:t>
            </a:r>
            <a:r>
              <a:rPr lang="pl-PL" dirty="0" err="1"/>
              <a:t>pattern</a:t>
            </a:r>
            <a:r>
              <a:rPr lang="pl-PL" dirty="0"/>
              <a:t>, </a:t>
            </a:r>
            <a:r>
              <a:rPr lang="pl-PL" dirty="0" err="1"/>
              <a:t>You</a:t>
            </a:r>
            <a:r>
              <a:rPr lang="pl-PL" dirty="0"/>
              <a:t> </a:t>
            </a:r>
            <a:r>
              <a:rPr lang="pl-PL" dirty="0" err="1"/>
              <a:t>keeps</a:t>
            </a:r>
            <a:r>
              <a:rPr lang="pl-PL" dirty="0"/>
              <a:t> in </a:t>
            </a:r>
            <a:r>
              <a:rPr lang="pl-PL" dirty="0" err="1"/>
              <a:t>database</a:t>
            </a:r>
            <a:r>
              <a:rPr lang="pl-PL" dirty="0"/>
              <a:t> </a:t>
            </a:r>
            <a:r>
              <a:rPr lang="pl-PL" dirty="0" err="1"/>
              <a:t>events</a:t>
            </a:r>
            <a:r>
              <a:rPr lang="pl-PL" dirty="0"/>
              <a:t>, and </a:t>
            </a:r>
            <a:r>
              <a:rPr lang="pl-PL" dirty="0" err="1"/>
              <a:t>rebuild</a:t>
            </a:r>
            <a:r>
              <a:rPr lang="pl-PL" dirty="0"/>
              <a:t> </a:t>
            </a:r>
            <a:r>
              <a:rPr lang="pl-PL" dirty="0" err="1"/>
              <a:t>object</a:t>
            </a:r>
            <a:r>
              <a:rPr lang="pl-PL" dirty="0"/>
              <a:t> </a:t>
            </a:r>
            <a:r>
              <a:rPr lang="pl-PL" dirty="0" err="1"/>
              <a:t>when</a:t>
            </a:r>
            <a:r>
              <a:rPr lang="pl-PL" dirty="0"/>
              <a:t> </a:t>
            </a:r>
            <a:r>
              <a:rPr lang="pl-PL" dirty="0" err="1"/>
              <a:t>necessary</a:t>
            </a:r>
            <a:r>
              <a:rPr lang="pl-PL" dirty="0"/>
              <a:t> – </a:t>
            </a:r>
            <a:r>
              <a:rPr lang="pl-PL" dirty="0" err="1"/>
              <a:t>depending</a:t>
            </a:r>
            <a:r>
              <a:rPr lang="pl-PL" dirty="0"/>
              <a:t> on </a:t>
            </a:r>
            <a:r>
              <a:rPr lang="pl-PL" dirty="0" err="1"/>
              <a:t>requirements</a:t>
            </a:r>
            <a:r>
              <a:rPr lang="pl-PL" dirty="0"/>
              <a:t> </a:t>
            </a:r>
            <a:r>
              <a:rPr lang="pl-PL" dirty="0" err="1"/>
              <a:t>each</a:t>
            </a:r>
            <a:r>
              <a:rPr lang="pl-PL" dirty="0"/>
              <a:t> </a:t>
            </a:r>
            <a:r>
              <a:rPr lang="pl-PL" dirty="0" err="1"/>
              <a:t>time</a:t>
            </a:r>
            <a:r>
              <a:rPr lang="pl-PL" dirty="0"/>
              <a:t> </a:t>
            </a:r>
            <a:r>
              <a:rPr lang="pl-PL" dirty="0" err="1"/>
              <a:t>when</a:t>
            </a:r>
            <a:r>
              <a:rPr lang="pl-PL" dirty="0"/>
              <a:t> </a:t>
            </a:r>
            <a:r>
              <a:rPr lang="pl-PL" dirty="0" err="1"/>
              <a:t>new</a:t>
            </a:r>
            <a:r>
              <a:rPr lang="pl-PL" dirty="0"/>
              <a:t> event </a:t>
            </a:r>
            <a:r>
              <a:rPr lang="pl-PL" dirty="0" err="1"/>
              <a:t>appears</a:t>
            </a:r>
            <a:r>
              <a:rPr lang="pl-PL" dirty="0"/>
              <a:t> </a:t>
            </a:r>
            <a:r>
              <a:rPr lang="pl-PL" dirty="0" err="1"/>
              <a:t>or</a:t>
            </a:r>
            <a:r>
              <a:rPr lang="pl-PL" dirty="0"/>
              <a:t> </a:t>
            </a:r>
            <a:r>
              <a:rPr lang="pl-PL" dirty="0" err="1"/>
              <a:t>when</a:t>
            </a:r>
            <a:r>
              <a:rPr lang="pl-PL" dirty="0"/>
              <a:t> </a:t>
            </a:r>
            <a:r>
              <a:rPr lang="pl-PL" dirty="0" err="1"/>
              <a:t>user</a:t>
            </a:r>
            <a:r>
              <a:rPr lang="pl-PL" dirty="0"/>
              <a:t> </a:t>
            </a:r>
            <a:r>
              <a:rPr lang="pl-PL" dirty="0" err="1"/>
              <a:t>requests</a:t>
            </a:r>
            <a:r>
              <a:rPr lang="pl-PL" dirty="0"/>
              <a:t> data.</a:t>
            </a:r>
          </a:p>
          <a:p>
            <a:r>
              <a:rPr lang="pl-PL" dirty="0" err="1"/>
              <a:t>However</a:t>
            </a:r>
            <a:r>
              <a:rPr lang="pl-PL" dirty="0"/>
              <a:t> we </a:t>
            </a:r>
            <a:r>
              <a:rPr lang="pl-PL" dirty="0" err="1"/>
              <a:t>have</a:t>
            </a:r>
            <a:r>
              <a:rPr lang="pl-PL" dirty="0"/>
              <a:t> </a:t>
            </a:r>
            <a:r>
              <a:rPr lang="pl-PL" dirty="0" err="1"/>
              <a:t>vast</a:t>
            </a:r>
            <a:r>
              <a:rPr lang="pl-PL" dirty="0"/>
              <a:t> </a:t>
            </a:r>
            <a:r>
              <a:rPr lang="pl-PL" dirty="0" err="1"/>
              <a:t>number</a:t>
            </a:r>
            <a:r>
              <a:rPr lang="pl-PL" dirty="0"/>
              <a:t> of </a:t>
            </a:r>
            <a:r>
              <a:rPr lang="pl-PL" dirty="0" err="1"/>
              <a:t>events</a:t>
            </a:r>
            <a:r>
              <a:rPr lang="pl-PL" dirty="0"/>
              <a:t> and </a:t>
            </a:r>
            <a:r>
              <a:rPr lang="pl-PL" dirty="0" err="1"/>
              <a:t>it</a:t>
            </a:r>
            <a:r>
              <a:rPr lang="pl-PL" dirty="0"/>
              <a:t> </a:t>
            </a:r>
            <a:r>
              <a:rPr lang="pl-PL" dirty="0" err="1"/>
              <a:t>would</a:t>
            </a:r>
            <a:r>
              <a:rPr lang="pl-PL" dirty="0"/>
              <a:t> </a:t>
            </a:r>
            <a:r>
              <a:rPr lang="pl-PL" dirty="0" err="1"/>
              <a:t>take</a:t>
            </a:r>
            <a:r>
              <a:rPr lang="pl-PL" dirty="0"/>
              <a:t> </a:t>
            </a:r>
            <a:r>
              <a:rPr lang="pl-PL" dirty="0" err="1"/>
              <a:t>ages</a:t>
            </a:r>
            <a:r>
              <a:rPr lang="pl-PL" dirty="0"/>
              <a:t> to proces </a:t>
            </a:r>
            <a:r>
              <a:rPr lang="pl-PL" dirty="0" err="1"/>
              <a:t>all</a:t>
            </a:r>
            <a:r>
              <a:rPr lang="pl-PL" dirty="0"/>
              <a:t> </a:t>
            </a:r>
            <a:r>
              <a:rPr lang="pl-PL" dirty="0" err="1"/>
              <a:t>events</a:t>
            </a:r>
            <a:r>
              <a:rPr lang="pl-PL" dirty="0"/>
              <a:t>. In </a:t>
            </a:r>
            <a:r>
              <a:rPr lang="pl-PL" dirty="0" err="1"/>
              <a:t>this</a:t>
            </a:r>
            <a:r>
              <a:rPr lang="pl-PL" dirty="0"/>
              <a:t> </a:t>
            </a:r>
            <a:r>
              <a:rPr lang="pl-PL" dirty="0" err="1"/>
              <a:t>pattern</a:t>
            </a:r>
            <a:r>
              <a:rPr lang="pl-PL" dirty="0"/>
              <a:t> </a:t>
            </a:r>
            <a:r>
              <a:rPr lang="pl-PL" dirty="0" err="1"/>
              <a:t>you</a:t>
            </a:r>
            <a:r>
              <a:rPr lang="pl-PL" dirty="0"/>
              <a:t> </a:t>
            </a:r>
            <a:r>
              <a:rPr lang="pl-PL" dirty="0" err="1"/>
              <a:t>could</a:t>
            </a:r>
            <a:r>
              <a:rPr lang="pl-PL" dirty="0"/>
              <a:t> </a:t>
            </a:r>
            <a:r>
              <a:rPr lang="pl-PL" dirty="0" err="1"/>
              <a:t>prepare</a:t>
            </a:r>
            <a:r>
              <a:rPr lang="pl-PL" dirty="0"/>
              <a:t> </a:t>
            </a:r>
            <a:r>
              <a:rPr lang="pl-PL" dirty="0" err="1"/>
              <a:t>snapshot</a:t>
            </a:r>
            <a:r>
              <a:rPr lang="pl-PL" dirty="0"/>
              <a:t> </a:t>
            </a:r>
            <a:r>
              <a:rPr lang="pl-PL" dirty="0" err="1"/>
              <a:t>every</a:t>
            </a:r>
            <a:r>
              <a:rPr lang="pl-PL" dirty="0"/>
              <a:t> x </a:t>
            </a:r>
            <a:r>
              <a:rPr lang="pl-PL" dirty="0" err="1"/>
              <a:t>events</a:t>
            </a:r>
            <a:r>
              <a:rPr lang="pl-PL" dirty="0"/>
              <a:t>, and </a:t>
            </a:r>
            <a:r>
              <a:rPr lang="pl-PL" dirty="0" err="1"/>
              <a:t>next</a:t>
            </a:r>
            <a:r>
              <a:rPr lang="pl-PL" dirty="0"/>
              <a:t> </a:t>
            </a:r>
            <a:r>
              <a:rPr lang="pl-PL" dirty="0" err="1"/>
              <a:t>time</a:t>
            </a:r>
            <a:r>
              <a:rPr lang="pl-PL" dirty="0"/>
              <a:t> </a:t>
            </a:r>
            <a:r>
              <a:rPr lang="pl-PL" dirty="0" err="1"/>
              <a:t>when</a:t>
            </a:r>
            <a:r>
              <a:rPr lang="pl-PL" dirty="0"/>
              <a:t> we </a:t>
            </a:r>
            <a:r>
              <a:rPr lang="pl-PL" dirty="0" err="1"/>
              <a:t>will</a:t>
            </a:r>
            <a:r>
              <a:rPr lang="pl-PL" dirty="0"/>
              <a:t> </a:t>
            </a:r>
            <a:r>
              <a:rPr lang="pl-PL" dirty="0" err="1"/>
              <a:t>regenerate</a:t>
            </a:r>
            <a:r>
              <a:rPr lang="pl-PL" dirty="0"/>
              <a:t> </a:t>
            </a:r>
            <a:r>
              <a:rPr lang="pl-PL" dirty="0" err="1"/>
              <a:t>object</a:t>
            </a:r>
            <a:r>
              <a:rPr lang="pl-PL" dirty="0"/>
              <a:t> we </a:t>
            </a:r>
            <a:r>
              <a:rPr lang="pl-PL" dirty="0" err="1"/>
              <a:t>will</a:t>
            </a:r>
            <a:r>
              <a:rPr lang="pl-PL" dirty="0"/>
              <a:t> start by from </a:t>
            </a:r>
            <a:r>
              <a:rPr lang="pl-PL" dirty="0" err="1"/>
              <a:t>last</a:t>
            </a:r>
            <a:r>
              <a:rPr lang="pl-PL" dirty="0"/>
              <a:t> </a:t>
            </a:r>
            <a:r>
              <a:rPr lang="pl-PL" dirty="0" err="1"/>
              <a:t>snapshot</a:t>
            </a:r>
            <a:r>
              <a:rPr lang="pl-PL" dirty="0"/>
              <a:t> – </a:t>
            </a:r>
            <a:r>
              <a:rPr lang="pl-PL" dirty="0" err="1"/>
              <a:t>it</a:t>
            </a:r>
            <a:r>
              <a:rPr lang="pl-PL" dirty="0"/>
              <a:t> </a:t>
            </a:r>
            <a:r>
              <a:rPr lang="pl-PL" dirty="0" err="1"/>
              <a:t>would</a:t>
            </a:r>
            <a:r>
              <a:rPr lang="pl-PL" dirty="0"/>
              <a:t> </a:t>
            </a:r>
            <a:r>
              <a:rPr lang="pl-PL" dirty="0" err="1"/>
              <a:t>decrease</a:t>
            </a:r>
            <a:r>
              <a:rPr lang="pl-PL" dirty="0"/>
              <a:t> </a:t>
            </a:r>
            <a:r>
              <a:rPr lang="pl-PL" dirty="0" err="1"/>
              <a:t>number</a:t>
            </a:r>
            <a:r>
              <a:rPr lang="pl-PL" dirty="0"/>
              <a:t> of </a:t>
            </a:r>
            <a:r>
              <a:rPr lang="pl-PL" dirty="0" err="1"/>
              <a:t>sample</a:t>
            </a:r>
            <a:r>
              <a:rPr lang="pl-PL" dirty="0"/>
              <a:t> </a:t>
            </a:r>
            <a:r>
              <a:rPr lang="pl-PL" dirty="0" err="1"/>
              <a:t>operations</a:t>
            </a:r>
            <a:r>
              <a:rPr lang="pl-PL" dirty="0"/>
              <a:t> a lot.</a:t>
            </a:r>
          </a:p>
          <a:p>
            <a:endParaRPr lang="pl-PL" dirty="0"/>
          </a:p>
          <a:p>
            <a:r>
              <a:rPr lang="pl-PL" dirty="0"/>
              <a:t>Przede wszystkim nie jest niczym nowy, gdyż jest powszechnie znane jako wzorzec „Event </a:t>
            </a:r>
            <a:r>
              <a:rPr lang="pl-PL" dirty="0" err="1"/>
              <a:t>sourcing”u</a:t>
            </a:r>
            <a:r>
              <a:rPr lang="pl-PL" dirty="0"/>
              <a:t>. W bazie danych trzymamy zdarzenia i budujemy finalny obiekt kiedy potrzeba – w zależności od wymagań kiedy będzie to bardziej wygodne. Ponieważ zdarzeń może być bardzo dużo co jakiś czas stworzymy „zrzut” obiektu w danej iteracji obiektu i nie będziemy przetwarzać zdarzeń od indeksu 0, tylko od 750.</a:t>
            </a:r>
            <a:endParaRPr lang="en-US" dirty="0"/>
          </a:p>
        </p:txBody>
      </p:sp>
      <p:sp>
        <p:nvSpPr>
          <p:cNvPr id="4" name="Slide Number Placeholder 3"/>
          <p:cNvSpPr>
            <a:spLocks noGrp="1"/>
          </p:cNvSpPr>
          <p:nvPr>
            <p:ph type="sldNum" sz="quarter" idx="5"/>
          </p:nvPr>
        </p:nvSpPr>
        <p:spPr/>
        <p:txBody>
          <a:bodyPr/>
          <a:lstStyle/>
          <a:p>
            <a:fld id="{4AC2183C-A587-4954-A5BC-1D7F3A755653}" type="slidenum">
              <a:rPr lang="pl-PL" smtClean="0"/>
              <a:t>48</a:t>
            </a:fld>
            <a:endParaRPr lang="pl-PL"/>
          </a:p>
        </p:txBody>
      </p:sp>
    </p:spTree>
    <p:extLst>
      <p:ext uri="{BB962C8B-B14F-4D97-AF65-F5344CB8AC3E}">
        <p14:creationId xmlns:p14="http://schemas.microsoft.com/office/powerpoint/2010/main" val="115405947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dirty="0" err="1"/>
              <a:t>These</a:t>
            </a:r>
            <a:r>
              <a:rPr lang="pl-PL" dirty="0"/>
              <a:t> </a:t>
            </a:r>
            <a:r>
              <a:rPr lang="pl-PL" dirty="0" err="1"/>
              <a:t>two</a:t>
            </a:r>
            <a:r>
              <a:rPr lang="pl-PL" dirty="0"/>
              <a:t> </a:t>
            </a:r>
            <a:r>
              <a:rPr lang="pl-PL" dirty="0" err="1"/>
              <a:t>mechanisms</a:t>
            </a:r>
            <a:r>
              <a:rPr lang="pl-PL" dirty="0"/>
              <a:t> </a:t>
            </a:r>
            <a:r>
              <a:rPr lang="pl-PL" dirty="0" err="1"/>
              <a:t>so</a:t>
            </a:r>
            <a:r>
              <a:rPr lang="pl-PL" dirty="0"/>
              <a:t> </a:t>
            </a:r>
            <a:r>
              <a:rPr lang="pl-PL" dirty="0" err="1"/>
              <a:t>treating</a:t>
            </a:r>
            <a:r>
              <a:rPr lang="pl-PL" dirty="0"/>
              <a:t> </a:t>
            </a:r>
            <a:r>
              <a:rPr lang="pl-PL" dirty="0" err="1"/>
              <a:t>changes</a:t>
            </a:r>
            <a:r>
              <a:rPr lang="pl-PL" dirty="0"/>
              <a:t> as </a:t>
            </a:r>
            <a:r>
              <a:rPr lang="pl-PL" dirty="0" err="1"/>
              <a:t>operations</a:t>
            </a:r>
            <a:r>
              <a:rPr lang="pl-PL" dirty="0"/>
              <a:t> and </a:t>
            </a:r>
            <a:r>
              <a:rPr lang="pl-PL" dirty="0" err="1"/>
              <a:t>aggregating</a:t>
            </a:r>
            <a:r>
              <a:rPr lang="pl-PL" dirty="0"/>
              <a:t> tchem in </a:t>
            </a:r>
            <a:r>
              <a:rPr lang="pl-PL" dirty="0" err="1"/>
              <a:t>commits</a:t>
            </a:r>
            <a:r>
              <a:rPr lang="pl-PL" dirty="0"/>
              <a:t> </a:t>
            </a:r>
            <a:r>
              <a:rPr lang="pl-PL" dirty="0" err="1"/>
              <a:t>are</a:t>
            </a:r>
            <a:r>
              <a:rPr lang="pl-PL" dirty="0"/>
              <a:t> </a:t>
            </a:r>
            <a:r>
              <a:rPr lang="pl-PL" dirty="0" err="1"/>
              <a:t>solution</a:t>
            </a:r>
            <a:r>
              <a:rPr lang="pl-PL" dirty="0"/>
              <a:t> to </a:t>
            </a:r>
            <a:r>
              <a:rPr lang="pl-PL" dirty="0" err="1"/>
              <a:t>problems</a:t>
            </a:r>
            <a:r>
              <a:rPr lang="pl-PL" dirty="0"/>
              <a:t> </a:t>
            </a:r>
            <a:r>
              <a:rPr lang="pl-PL" dirty="0" err="1"/>
              <a:t>which</a:t>
            </a:r>
            <a:r>
              <a:rPr lang="pl-PL" dirty="0"/>
              <a:t> </a:t>
            </a:r>
            <a:r>
              <a:rPr lang="pl-PL" dirty="0" err="1"/>
              <a:t>our</a:t>
            </a:r>
            <a:r>
              <a:rPr lang="pl-PL" dirty="0"/>
              <a:t> </a:t>
            </a:r>
            <a:r>
              <a:rPr lang="pl-PL" dirty="0" err="1"/>
              <a:t>application</a:t>
            </a:r>
            <a:r>
              <a:rPr lang="pl-PL" dirty="0"/>
              <a:t> </a:t>
            </a:r>
            <a:r>
              <a:rPr lang="pl-PL" dirty="0" err="1"/>
              <a:t>will</a:t>
            </a:r>
            <a:r>
              <a:rPr lang="pl-PL" dirty="0"/>
              <a:t> face </a:t>
            </a:r>
            <a:r>
              <a:rPr lang="pl-PL" dirty="0" err="1"/>
              <a:t>during</a:t>
            </a:r>
            <a:r>
              <a:rPr lang="pl-PL" dirty="0"/>
              <a:t> </a:t>
            </a:r>
            <a:r>
              <a:rPr lang="pl-PL" dirty="0" err="1"/>
              <a:t>usage</a:t>
            </a:r>
            <a:r>
              <a:rPr lang="pl-PL" dirty="0"/>
              <a:t>. </a:t>
            </a:r>
          </a:p>
          <a:p>
            <a:endParaRPr lang="pl-PL" dirty="0"/>
          </a:p>
          <a:p>
            <a:r>
              <a:rPr lang="pl-PL" dirty="0"/>
              <a:t>Łącząc powyższe mechanizmy – traktując zmiany jako operacje i agregując je w </a:t>
            </a:r>
            <a:r>
              <a:rPr lang="pl-PL" dirty="0" err="1"/>
              <a:t>commitach</a:t>
            </a:r>
            <a:r>
              <a:rPr lang="pl-PL" dirty="0"/>
              <a:t> możemy rozwiązać problemy związane z wersjonowaniem zarówno definicji jak i danych. </a:t>
            </a:r>
            <a:endParaRPr lang="en-US" dirty="0"/>
          </a:p>
        </p:txBody>
      </p:sp>
      <p:sp>
        <p:nvSpPr>
          <p:cNvPr id="4" name="Slide Number Placeholder 3"/>
          <p:cNvSpPr>
            <a:spLocks noGrp="1"/>
          </p:cNvSpPr>
          <p:nvPr>
            <p:ph type="sldNum" sz="quarter" idx="5"/>
          </p:nvPr>
        </p:nvSpPr>
        <p:spPr/>
        <p:txBody>
          <a:bodyPr/>
          <a:lstStyle/>
          <a:p>
            <a:fld id="{4AC2183C-A587-4954-A5BC-1D7F3A755653}" type="slidenum">
              <a:rPr lang="pl-PL" smtClean="0"/>
              <a:t>49</a:t>
            </a:fld>
            <a:endParaRPr lang="pl-PL"/>
          </a:p>
        </p:txBody>
      </p:sp>
    </p:spTree>
    <p:extLst>
      <p:ext uri="{BB962C8B-B14F-4D97-AF65-F5344CB8AC3E}">
        <p14:creationId xmlns:p14="http://schemas.microsoft.com/office/powerpoint/2010/main" val="9238489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l-PL" dirty="0"/>
              <a:t>Pierwszym pytaniem jakie powinniśmy zadać jest „czym są metadane” oraz „jak zwykle są one klasycznie implementowane”?</a:t>
            </a:r>
            <a:endParaRPr lang="en-US" dirty="0"/>
          </a:p>
          <a:p>
            <a:endParaRPr lang="pl-PL" dirty="0"/>
          </a:p>
          <a:p>
            <a:r>
              <a:rPr lang="pl-PL" dirty="0"/>
              <a:t>The </a:t>
            </a:r>
            <a:r>
              <a:rPr lang="pl-PL" dirty="0" err="1"/>
              <a:t>first</a:t>
            </a:r>
            <a:r>
              <a:rPr lang="pl-PL" dirty="0"/>
              <a:t> </a:t>
            </a:r>
            <a:r>
              <a:rPr lang="pl-PL" dirty="0" err="1"/>
              <a:t>question</a:t>
            </a:r>
            <a:r>
              <a:rPr lang="pl-PL" dirty="0"/>
              <a:t> </a:t>
            </a:r>
            <a:r>
              <a:rPr lang="pl-PL" dirty="0" err="1"/>
              <a:t>is</a:t>
            </a:r>
            <a:r>
              <a:rPr lang="pl-PL" dirty="0"/>
              <a:t> „</a:t>
            </a:r>
            <a:r>
              <a:rPr lang="pl-PL" dirty="0" err="1"/>
              <a:t>what</a:t>
            </a:r>
            <a:r>
              <a:rPr lang="pl-PL" dirty="0"/>
              <a:t> </a:t>
            </a:r>
            <a:r>
              <a:rPr lang="pl-PL" dirty="0" err="1"/>
              <a:t>is</a:t>
            </a:r>
            <a:r>
              <a:rPr lang="pl-PL" dirty="0"/>
              <a:t> </a:t>
            </a:r>
            <a:r>
              <a:rPr lang="pl-PL" dirty="0" err="1"/>
              <a:t>metadata</a:t>
            </a:r>
            <a:r>
              <a:rPr lang="pl-PL" dirty="0"/>
              <a:t>”? And </a:t>
            </a:r>
            <a:r>
              <a:rPr lang="pl-PL" dirty="0" err="1"/>
              <a:t>how</a:t>
            </a:r>
            <a:r>
              <a:rPr lang="pl-PL" dirty="0"/>
              <a:t> </a:t>
            </a:r>
            <a:r>
              <a:rPr lang="pl-PL" dirty="0" err="1"/>
              <a:t>it</a:t>
            </a:r>
            <a:r>
              <a:rPr lang="pl-PL" dirty="0"/>
              <a:t> </a:t>
            </a:r>
            <a:r>
              <a:rPr lang="pl-PL" dirty="0" err="1"/>
              <a:t>usually</a:t>
            </a:r>
            <a:r>
              <a:rPr lang="pl-PL" dirty="0"/>
              <a:t> </a:t>
            </a:r>
            <a:r>
              <a:rPr lang="pl-PL" dirty="0" err="1"/>
              <a:t>looks</a:t>
            </a:r>
            <a:r>
              <a:rPr lang="pl-PL" dirty="0"/>
              <a:t> </a:t>
            </a:r>
            <a:r>
              <a:rPr lang="pl-PL" dirty="0" err="1"/>
              <a:t>like</a:t>
            </a:r>
            <a:r>
              <a:rPr lang="pl-PL" dirty="0"/>
              <a:t> in software?</a:t>
            </a:r>
          </a:p>
          <a:p>
            <a:endParaRPr lang="pl-PL" dirty="0"/>
          </a:p>
        </p:txBody>
      </p:sp>
      <p:sp>
        <p:nvSpPr>
          <p:cNvPr id="4" name="Slide Number Placeholder 3"/>
          <p:cNvSpPr>
            <a:spLocks noGrp="1"/>
          </p:cNvSpPr>
          <p:nvPr>
            <p:ph type="sldNum" sz="quarter" idx="5"/>
          </p:nvPr>
        </p:nvSpPr>
        <p:spPr/>
        <p:txBody>
          <a:bodyPr/>
          <a:lstStyle/>
          <a:p>
            <a:fld id="{4AC2183C-A587-4954-A5BC-1D7F3A755653}" type="slidenum">
              <a:rPr lang="pl-PL" smtClean="0"/>
              <a:t>5</a:t>
            </a:fld>
            <a:endParaRPr lang="pl-PL"/>
          </a:p>
        </p:txBody>
      </p:sp>
    </p:spTree>
    <p:extLst>
      <p:ext uri="{BB962C8B-B14F-4D97-AF65-F5344CB8AC3E}">
        <p14:creationId xmlns:p14="http://schemas.microsoft.com/office/powerpoint/2010/main" val="216173550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l-PL" dirty="0"/>
              <a:t>To były wszystkie kwestie dotyczące walidacji i spójności danych w systemie, możemy przejść do ostatniego punktu jaki dzisiaj omówimy, którym jest sposób w jaki dodamy początkowe dane do bazy danych.</a:t>
            </a:r>
            <a:endParaRPr lang="en-US" dirty="0"/>
          </a:p>
          <a:p>
            <a:endParaRPr lang="pl-PL" dirty="0"/>
          </a:p>
          <a:p>
            <a:r>
              <a:rPr lang="pl-PL" dirty="0" err="1"/>
              <a:t>Last</a:t>
            </a:r>
            <a:r>
              <a:rPr lang="pl-PL" dirty="0"/>
              <a:t> </a:t>
            </a:r>
            <a:r>
              <a:rPr lang="pl-PL" dirty="0" err="1"/>
              <a:t>topic</a:t>
            </a:r>
            <a:r>
              <a:rPr lang="pl-PL" dirty="0"/>
              <a:t> </a:t>
            </a:r>
            <a:r>
              <a:rPr lang="pl-PL" dirty="0" err="1"/>
              <a:t>discussed</a:t>
            </a:r>
            <a:r>
              <a:rPr lang="pl-PL" dirty="0"/>
              <a:t> </a:t>
            </a:r>
            <a:r>
              <a:rPr lang="pl-PL" dirty="0" err="1"/>
              <a:t>during</a:t>
            </a:r>
            <a:r>
              <a:rPr lang="pl-PL" dirty="0"/>
              <a:t> </a:t>
            </a:r>
            <a:r>
              <a:rPr lang="pl-PL" dirty="0" err="1"/>
              <a:t>this</a:t>
            </a:r>
            <a:r>
              <a:rPr lang="pl-PL" dirty="0"/>
              <a:t> </a:t>
            </a:r>
            <a:r>
              <a:rPr lang="pl-PL" dirty="0" err="1"/>
              <a:t>session</a:t>
            </a:r>
            <a:r>
              <a:rPr lang="pl-PL" dirty="0"/>
              <a:t> </a:t>
            </a:r>
            <a:r>
              <a:rPr lang="pl-PL" dirty="0" err="1"/>
              <a:t>is</a:t>
            </a:r>
            <a:r>
              <a:rPr lang="pl-PL" dirty="0"/>
              <a:t> </a:t>
            </a:r>
            <a:r>
              <a:rPr lang="pl-PL" dirty="0" err="1"/>
              <a:t>how</a:t>
            </a:r>
            <a:r>
              <a:rPr lang="pl-PL" dirty="0"/>
              <a:t> to </a:t>
            </a:r>
            <a:r>
              <a:rPr lang="pl-PL" dirty="0" err="1"/>
              <a:t>populate</a:t>
            </a:r>
            <a:r>
              <a:rPr lang="pl-PL" dirty="0"/>
              <a:t> </a:t>
            </a:r>
            <a:r>
              <a:rPr lang="pl-PL" dirty="0" err="1"/>
              <a:t>database</a:t>
            </a:r>
            <a:r>
              <a:rPr lang="pl-PL" dirty="0"/>
              <a:t> with </a:t>
            </a:r>
            <a:r>
              <a:rPr lang="pl-PL" dirty="0" err="1"/>
              <a:t>initial</a:t>
            </a:r>
            <a:r>
              <a:rPr lang="pl-PL" dirty="0"/>
              <a:t> </a:t>
            </a:r>
            <a:r>
              <a:rPr lang="pl-PL" dirty="0" err="1"/>
              <a:t>metadata</a:t>
            </a:r>
            <a:r>
              <a:rPr lang="pl-PL" dirty="0"/>
              <a:t> </a:t>
            </a:r>
            <a:r>
              <a:rPr lang="pl-PL" dirty="0" err="1"/>
              <a:t>definitions</a:t>
            </a:r>
            <a:r>
              <a:rPr lang="pl-PL" dirty="0"/>
              <a:t> to </a:t>
            </a:r>
            <a:r>
              <a:rPr lang="pl-PL" dirty="0" err="1"/>
              <a:t>allow</a:t>
            </a:r>
            <a:r>
              <a:rPr lang="pl-PL" dirty="0"/>
              <a:t> </a:t>
            </a:r>
            <a:r>
              <a:rPr lang="pl-PL" dirty="0" err="1"/>
              <a:t>users</a:t>
            </a:r>
            <a:r>
              <a:rPr lang="pl-PL" dirty="0"/>
              <a:t> to </a:t>
            </a:r>
            <a:r>
              <a:rPr lang="pl-PL" dirty="0" err="1"/>
              <a:t>work</a:t>
            </a:r>
            <a:r>
              <a:rPr lang="pl-PL" dirty="0"/>
              <a:t> form </a:t>
            </a:r>
            <a:r>
              <a:rPr lang="pl-PL" dirty="0" err="1"/>
              <a:t>day</a:t>
            </a:r>
            <a:r>
              <a:rPr lang="pl-PL" dirty="0"/>
              <a:t> 0.</a:t>
            </a:r>
          </a:p>
          <a:p>
            <a:endParaRPr lang="pl-PL" dirty="0"/>
          </a:p>
        </p:txBody>
      </p:sp>
      <p:sp>
        <p:nvSpPr>
          <p:cNvPr id="4" name="Slide Number Placeholder 3"/>
          <p:cNvSpPr>
            <a:spLocks noGrp="1"/>
          </p:cNvSpPr>
          <p:nvPr>
            <p:ph type="sldNum" sz="quarter" idx="5"/>
          </p:nvPr>
        </p:nvSpPr>
        <p:spPr/>
        <p:txBody>
          <a:bodyPr/>
          <a:lstStyle/>
          <a:p>
            <a:fld id="{4AC2183C-A587-4954-A5BC-1D7F3A755653}" type="slidenum">
              <a:rPr lang="pl-PL" smtClean="0"/>
              <a:t>50</a:t>
            </a:fld>
            <a:endParaRPr lang="pl-PL"/>
          </a:p>
        </p:txBody>
      </p:sp>
    </p:spTree>
    <p:extLst>
      <p:ext uri="{BB962C8B-B14F-4D97-AF65-F5344CB8AC3E}">
        <p14:creationId xmlns:p14="http://schemas.microsoft.com/office/powerpoint/2010/main" val="160783339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l-PL" dirty="0"/>
              <a:t>W firmie w której pracuje, przez pewien okres czasu, za przygotowanie odpowiedników definicji metadanych odpowiedzialność wziął zespół biznesowy i z „pomocą zespołu deweloperskiego” przygotowali ręcznie konfiguracje. Lecz bardzo szybko okazywało się, że coś jest nie tak (nazewnictwo, złe obiekty czy niedziałająca konfiguracja). Aby zaradzić temu problemowi stworzyliśmy mechanizm klas, które tworzyły strukturę zrozumiałą również dla osób nietechnicznych. Pomogło nam to zredukować czas potrzebny do utrzymania czy też stworzenia nowych definicji danych do ok. 25% czasu początkowego czasu. </a:t>
            </a:r>
            <a:endParaRPr lang="en-US" dirty="0"/>
          </a:p>
          <a:p>
            <a:endParaRPr lang="pl-PL" dirty="0"/>
          </a:p>
          <a:p>
            <a:r>
              <a:rPr lang="pl-PL" dirty="0"/>
              <a:t>In </a:t>
            </a:r>
            <a:r>
              <a:rPr lang="pl-PL" dirty="0" err="1"/>
              <a:t>company</a:t>
            </a:r>
            <a:r>
              <a:rPr lang="pl-PL" dirty="0"/>
              <a:t> for </a:t>
            </a:r>
            <a:r>
              <a:rPr lang="pl-PL" dirty="0" err="1"/>
              <a:t>which</a:t>
            </a:r>
            <a:r>
              <a:rPr lang="pl-PL" dirty="0"/>
              <a:t> </a:t>
            </a:r>
            <a:r>
              <a:rPr lang="pl-PL" dirty="0" err="1"/>
              <a:t>I’m</a:t>
            </a:r>
            <a:r>
              <a:rPr lang="pl-PL" dirty="0"/>
              <a:t> </a:t>
            </a:r>
            <a:r>
              <a:rPr lang="pl-PL" dirty="0" err="1"/>
              <a:t>working</a:t>
            </a:r>
            <a:r>
              <a:rPr lang="pl-PL" dirty="0"/>
              <a:t>, for </a:t>
            </a:r>
            <a:r>
              <a:rPr lang="pl-PL" dirty="0" err="1"/>
              <a:t>some</a:t>
            </a:r>
            <a:r>
              <a:rPr lang="pl-PL" dirty="0"/>
              <a:t> </a:t>
            </a:r>
            <a:r>
              <a:rPr lang="pl-PL" dirty="0" err="1"/>
              <a:t>amount</a:t>
            </a:r>
            <a:r>
              <a:rPr lang="pl-PL" dirty="0"/>
              <a:t> of </a:t>
            </a:r>
            <a:r>
              <a:rPr lang="pl-PL" dirty="0" err="1"/>
              <a:t>time</a:t>
            </a:r>
            <a:r>
              <a:rPr lang="pl-PL" dirty="0"/>
              <a:t>, for </a:t>
            </a:r>
            <a:r>
              <a:rPr lang="pl-PL" dirty="0" err="1"/>
              <a:t>preparing</a:t>
            </a:r>
            <a:r>
              <a:rPr lang="pl-PL" dirty="0"/>
              <a:t> </a:t>
            </a:r>
            <a:r>
              <a:rPr lang="pl-PL" dirty="0" err="1"/>
              <a:t>similar</a:t>
            </a:r>
            <a:r>
              <a:rPr lang="pl-PL" dirty="0"/>
              <a:t> </a:t>
            </a:r>
            <a:r>
              <a:rPr lang="pl-PL" dirty="0" err="1"/>
              <a:t>kind</a:t>
            </a:r>
            <a:r>
              <a:rPr lang="pl-PL" dirty="0"/>
              <a:t> of data </a:t>
            </a:r>
            <a:r>
              <a:rPr lang="pl-PL" dirty="0" err="1"/>
              <a:t>responsibility</a:t>
            </a:r>
            <a:r>
              <a:rPr lang="pl-PL" dirty="0"/>
              <a:t> </a:t>
            </a:r>
            <a:r>
              <a:rPr lang="pl-PL" dirty="0" err="1"/>
              <a:t>took</a:t>
            </a:r>
            <a:r>
              <a:rPr lang="pl-PL" dirty="0"/>
              <a:t> business </a:t>
            </a:r>
            <a:r>
              <a:rPr lang="pl-PL" dirty="0" err="1"/>
              <a:t>division</a:t>
            </a:r>
            <a:r>
              <a:rPr lang="pl-PL" dirty="0"/>
              <a:t> and </a:t>
            </a:r>
            <a:r>
              <a:rPr lang="pl-PL" dirty="0" err="1"/>
              <a:t>they</a:t>
            </a:r>
            <a:r>
              <a:rPr lang="pl-PL" dirty="0"/>
              <a:t> </a:t>
            </a:r>
            <a:r>
              <a:rPr lang="pl-PL" dirty="0" err="1"/>
              <a:t>tried</a:t>
            </a:r>
            <a:r>
              <a:rPr lang="pl-PL" dirty="0"/>
              <a:t> to </a:t>
            </a:r>
            <a:r>
              <a:rPr lang="pl-PL" dirty="0" err="1"/>
              <a:t>prepare</a:t>
            </a:r>
            <a:r>
              <a:rPr lang="pl-PL" dirty="0"/>
              <a:t> </a:t>
            </a:r>
            <a:r>
              <a:rPr lang="pl-PL" dirty="0" err="1"/>
              <a:t>Json</a:t>
            </a:r>
            <a:r>
              <a:rPr lang="pl-PL" dirty="0"/>
              <a:t> </a:t>
            </a:r>
            <a:r>
              <a:rPr lang="pl-PL" dirty="0" err="1"/>
              <a:t>documents</a:t>
            </a:r>
            <a:r>
              <a:rPr lang="pl-PL" dirty="0"/>
              <a:t> </a:t>
            </a:r>
            <a:r>
              <a:rPr lang="pl-PL" dirty="0" err="1"/>
              <a:t>manually</a:t>
            </a:r>
            <a:r>
              <a:rPr lang="pl-PL" dirty="0"/>
              <a:t>, </a:t>
            </a:r>
            <a:r>
              <a:rPr lang="pl-PL" dirty="0" err="1"/>
              <a:t>however</a:t>
            </a:r>
            <a:r>
              <a:rPr lang="pl-PL" dirty="0"/>
              <a:t>, </a:t>
            </a:r>
            <a:r>
              <a:rPr lang="pl-PL" dirty="0" err="1"/>
              <a:t>after</a:t>
            </a:r>
            <a:r>
              <a:rPr lang="pl-PL" dirty="0"/>
              <a:t> </a:t>
            </a:r>
            <a:r>
              <a:rPr lang="pl-PL" dirty="0" err="1"/>
              <a:t>just</a:t>
            </a:r>
            <a:r>
              <a:rPr lang="pl-PL" dirty="0"/>
              <a:t> </a:t>
            </a:r>
            <a:r>
              <a:rPr lang="pl-PL" dirty="0" err="1"/>
              <a:t>few</a:t>
            </a:r>
            <a:r>
              <a:rPr lang="pl-PL" dirty="0"/>
              <a:t> </a:t>
            </a:r>
            <a:r>
              <a:rPr lang="pl-PL" dirty="0" err="1"/>
              <a:t>days</a:t>
            </a:r>
            <a:r>
              <a:rPr lang="pl-PL" dirty="0"/>
              <a:t> </a:t>
            </a:r>
            <a:r>
              <a:rPr lang="pl-PL" dirty="0" err="1"/>
              <a:t>there</a:t>
            </a:r>
            <a:r>
              <a:rPr lang="pl-PL" dirty="0"/>
              <a:t> </a:t>
            </a:r>
            <a:r>
              <a:rPr lang="pl-PL" dirty="0" err="1"/>
              <a:t>were</a:t>
            </a:r>
            <a:r>
              <a:rPr lang="pl-PL" dirty="0"/>
              <a:t> a </a:t>
            </a:r>
            <a:r>
              <a:rPr lang="pl-PL" dirty="0" err="1"/>
              <a:t>problems</a:t>
            </a:r>
            <a:r>
              <a:rPr lang="pl-PL" dirty="0"/>
              <a:t> </a:t>
            </a:r>
            <a:r>
              <a:rPr lang="pl-PL" dirty="0" err="1"/>
              <a:t>since</a:t>
            </a:r>
            <a:r>
              <a:rPr lang="pl-PL" dirty="0"/>
              <a:t> data was </a:t>
            </a:r>
            <a:r>
              <a:rPr lang="pl-PL" dirty="0" err="1"/>
              <a:t>inconsistent</a:t>
            </a:r>
            <a:r>
              <a:rPr lang="pl-PL" dirty="0"/>
              <a:t>. Then we </a:t>
            </a:r>
            <a:r>
              <a:rPr lang="pl-PL" dirty="0" err="1"/>
              <a:t>developed</a:t>
            </a:r>
            <a:r>
              <a:rPr lang="pl-PL" dirty="0"/>
              <a:t> </a:t>
            </a:r>
            <a:r>
              <a:rPr lang="pl-PL" dirty="0" err="1"/>
              <a:t>mechanism</a:t>
            </a:r>
            <a:r>
              <a:rPr lang="pl-PL" dirty="0"/>
              <a:t> to from one </a:t>
            </a:r>
            <a:r>
              <a:rPr lang="pl-PL" dirty="0" err="1"/>
              <a:t>perspective</a:t>
            </a:r>
            <a:r>
              <a:rPr lang="pl-PL" dirty="0"/>
              <a:t> </a:t>
            </a:r>
            <a:r>
              <a:rPr lang="pl-PL" dirty="0" err="1"/>
              <a:t>make</a:t>
            </a:r>
            <a:r>
              <a:rPr lang="pl-PL" dirty="0"/>
              <a:t> „</a:t>
            </a:r>
            <a:r>
              <a:rPr lang="pl-PL" dirty="0" err="1"/>
              <a:t>language</a:t>
            </a:r>
            <a:r>
              <a:rPr lang="pl-PL" dirty="0"/>
              <a:t>” </a:t>
            </a:r>
            <a:r>
              <a:rPr lang="pl-PL" dirty="0" err="1"/>
              <a:t>understable</a:t>
            </a:r>
            <a:r>
              <a:rPr lang="pl-PL" dirty="0"/>
              <a:t> to non-</a:t>
            </a:r>
            <a:r>
              <a:rPr lang="pl-PL" dirty="0" err="1"/>
              <a:t>tech</a:t>
            </a:r>
            <a:r>
              <a:rPr lang="pl-PL" dirty="0"/>
              <a:t> Staff and on the </a:t>
            </a:r>
            <a:r>
              <a:rPr lang="pl-PL" dirty="0" err="1"/>
              <a:t>other</a:t>
            </a:r>
            <a:r>
              <a:rPr lang="pl-PL" dirty="0"/>
              <a:t> </a:t>
            </a:r>
            <a:r>
              <a:rPr lang="pl-PL" dirty="0" err="1"/>
              <a:t>side</a:t>
            </a:r>
            <a:r>
              <a:rPr lang="pl-PL" dirty="0"/>
              <a:t> </a:t>
            </a:r>
            <a:r>
              <a:rPr lang="pl-PL" dirty="0" err="1"/>
              <a:t>it</a:t>
            </a:r>
            <a:r>
              <a:rPr lang="pl-PL" dirty="0"/>
              <a:t> </a:t>
            </a:r>
            <a:r>
              <a:rPr lang="pl-PL" dirty="0" err="1"/>
              <a:t>would</a:t>
            </a:r>
            <a:r>
              <a:rPr lang="pl-PL" dirty="0"/>
              <a:t> </a:t>
            </a:r>
            <a:r>
              <a:rPr lang="pl-PL" dirty="0" err="1"/>
              <a:t>allow</a:t>
            </a:r>
            <a:r>
              <a:rPr lang="pl-PL" dirty="0"/>
              <a:t> </a:t>
            </a:r>
            <a:r>
              <a:rPr lang="pl-PL" dirty="0" err="1"/>
              <a:t>us</a:t>
            </a:r>
            <a:r>
              <a:rPr lang="pl-PL" dirty="0"/>
              <a:t> to </a:t>
            </a:r>
            <a:r>
              <a:rPr lang="pl-PL" dirty="0" err="1"/>
              <a:t>quickly</a:t>
            </a:r>
            <a:r>
              <a:rPr lang="pl-PL" dirty="0"/>
              <a:t> </a:t>
            </a:r>
            <a:r>
              <a:rPr lang="pl-PL" dirty="0" err="1"/>
              <a:t>reduce</a:t>
            </a:r>
            <a:r>
              <a:rPr lang="pl-PL" dirty="0"/>
              <a:t> </a:t>
            </a:r>
            <a:r>
              <a:rPr lang="pl-PL" dirty="0" err="1"/>
              <a:t>time</a:t>
            </a:r>
            <a:r>
              <a:rPr lang="pl-PL" dirty="0"/>
              <a:t> </a:t>
            </a:r>
            <a:r>
              <a:rPr lang="pl-PL" dirty="0" err="1"/>
              <a:t>required</a:t>
            </a:r>
            <a:r>
              <a:rPr lang="pl-PL" dirty="0"/>
              <a:t> to </a:t>
            </a:r>
            <a:r>
              <a:rPr lang="pl-PL" dirty="0" err="1"/>
              <a:t>keep</a:t>
            </a:r>
            <a:r>
              <a:rPr lang="pl-PL" dirty="0"/>
              <a:t> </a:t>
            </a:r>
            <a:r>
              <a:rPr lang="pl-PL" dirty="0" err="1"/>
              <a:t>up</a:t>
            </a:r>
            <a:r>
              <a:rPr lang="pl-PL" dirty="0"/>
              <a:t> to </a:t>
            </a:r>
            <a:r>
              <a:rPr lang="pl-PL" dirty="0" err="1"/>
              <a:t>date</a:t>
            </a:r>
            <a:r>
              <a:rPr lang="pl-PL" dirty="0"/>
              <a:t> </a:t>
            </a:r>
            <a:r>
              <a:rPr lang="pl-PL" dirty="0" err="1"/>
              <a:t>definitions</a:t>
            </a:r>
            <a:r>
              <a:rPr lang="pl-PL" dirty="0"/>
              <a:t> and </a:t>
            </a:r>
            <a:r>
              <a:rPr lang="pl-PL" dirty="0" err="1"/>
              <a:t>create</a:t>
            </a:r>
            <a:r>
              <a:rPr lang="pl-PL" dirty="0"/>
              <a:t> </a:t>
            </a:r>
            <a:r>
              <a:rPr lang="pl-PL" dirty="0" err="1"/>
              <a:t>new</a:t>
            </a:r>
            <a:r>
              <a:rPr lang="pl-PL" dirty="0"/>
              <a:t> </a:t>
            </a:r>
            <a:r>
              <a:rPr lang="pl-PL" dirty="0" err="1"/>
              <a:t>ones</a:t>
            </a:r>
            <a:r>
              <a:rPr lang="pl-PL" dirty="0"/>
              <a:t> to 25% of </a:t>
            </a:r>
            <a:r>
              <a:rPr lang="pl-PL" dirty="0" err="1"/>
              <a:t>initial</a:t>
            </a:r>
            <a:r>
              <a:rPr lang="pl-PL" dirty="0"/>
              <a:t> </a:t>
            </a:r>
            <a:r>
              <a:rPr lang="pl-PL" dirty="0" err="1"/>
              <a:t>time</a:t>
            </a:r>
            <a:r>
              <a:rPr lang="pl-PL" dirty="0"/>
              <a:t>. </a:t>
            </a:r>
          </a:p>
          <a:p>
            <a:endParaRPr lang="pl-PL" dirty="0"/>
          </a:p>
        </p:txBody>
      </p:sp>
      <p:sp>
        <p:nvSpPr>
          <p:cNvPr id="4" name="Slide Number Placeholder 3"/>
          <p:cNvSpPr>
            <a:spLocks noGrp="1"/>
          </p:cNvSpPr>
          <p:nvPr>
            <p:ph type="sldNum" sz="quarter" idx="5"/>
          </p:nvPr>
        </p:nvSpPr>
        <p:spPr/>
        <p:txBody>
          <a:bodyPr/>
          <a:lstStyle/>
          <a:p>
            <a:fld id="{4AC2183C-A587-4954-A5BC-1D7F3A755653}" type="slidenum">
              <a:rPr lang="pl-PL" smtClean="0"/>
              <a:t>51</a:t>
            </a:fld>
            <a:endParaRPr lang="pl-PL"/>
          </a:p>
        </p:txBody>
      </p:sp>
    </p:spTree>
    <p:extLst>
      <p:ext uri="{BB962C8B-B14F-4D97-AF65-F5344CB8AC3E}">
        <p14:creationId xmlns:p14="http://schemas.microsoft.com/office/powerpoint/2010/main" val="53413941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l-PL" dirty="0"/>
              <a:t>Wykorzystaliśmy podejście interfejsów </a:t>
            </a:r>
            <a:r>
              <a:rPr lang="pl-PL" dirty="0" err="1"/>
              <a:t>Fluent</a:t>
            </a:r>
            <a:r>
              <a:rPr lang="pl-PL" dirty="0"/>
              <a:t>, w których konfiguracja jest </a:t>
            </a:r>
            <a:r>
              <a:rPr lang="pl-PL" dirty="0" err="1"/>
              <a:t>zoorganizowana</a:t>
            </a:r>
            <a:r>
              <a:rPr lang="pl-PL" dirty="0"/>
              <a:t> w ciągi </a:t>
            </a:r>
            <a:r>
              <a:rPr lang="pl-PL" dirty="0" err="1"/>
              <a:t>wywołań</a:t>
            </a:r>
            <a:r>
              <a:rPr lang="pl-PL" dirty="0"/>
              <a:t> metod – dodajemy właściwość numeryczną, </a:t>
            </a:r>
            <a:r>
              <a:rPr lang="pl-PL" dirty="0" err="1"/>
              <a:t>póżniej</a:t>
            </a:r>
            <a:r>
              <a:rPr lang="pl-PL" dirty="0"/>
              <a:t> </a:t>
            </a:r>
            <a:r>
              <a:rPr lang="pl-PL" dirty="0" err="1"/>
              <a:t>boolean</a:t>
            </a:r>
            <a:r>
              <a:rPr lang="pl-PL" dirty="0"/>
              <a:t>. Rozszerzyliśmy część obiektów o dodatkowe metody by bardziej dopasować się do wymagań. Powstała jedna klasa </a:t>
            </a:r>
            <a:r>
              <a:rPr lang="pl-PL" dirty="0" err="1"/>
              <a:t>buildera</a:t>
            </a:r>
            <a:r>
              <a:rPr lang="pl-PL" dirty="0"/>
              <a:t>, której zadaniem było nadzorować zbieranie wymagać co do </a:t>
            </a:r>
            <a:r>
              <a:rPr lang="pl-PL" dirty="0" err="1"/>
              <a:t>właściowiści</a:t>
            </a:r>
            <a:r>
              <a:rPr lang="pl-PL" dirty="0"/>
              <a:t> a ostatecznie również i stworzyć finalny obiekt definicji.</a:t>
            </a:r>
            <a:endParaRPr lang="en-US" dirty="0"/>
          </a:p>
          <a:p>
            <a:endParaRPr lang="pl-PL" dirty="0"/>
          </a:p>
          <a:p>
            <a:endParaRPr lang="pl-PL" dirty="0"/>
          </a:p>
          <a:p>
            <a:r>
              <a:rPr lang="pl-PL" dirty="0"/>
              <a:t>We </a:t>
            </a:r>
            <a:r>
              <a:rPr lang="pl-PL" dirty="0" err="1"/>
              <a:t>used</a:t>
            </a:r>
            <a:r>
              <a:rPr lang="pl-PL" dirty="0"/>
              <a:t> </a:t>
            </a:r>
            <a:r>
              <a:rPr lang="pl-PL" dirty="0" err="1"/>
              <a:t>Fluent</a:t>
            </a:r>
            <a:r>
              <a:rPr lang="pl-PL" dirty="0"/>
              <a:t> </a:t>
            </a:r>
            <a:r>
              <a:rPr lang="pl-PL" dirty="0" err="1"/>
              <a:t>interface</a:t>
            </a:r>
            <a:r>
              <a:rPr lang="pl-PL" dirty="0"/>
              <a:t> </a:t>
            </a:r>
            <a:r>
              <a:rPr lang="pl-PL" dirty="0" err="1"/>
              <a:t>approach</a:t>
            </a:r>
            <a:r>
              <a:rPr lang="pl-PL" dirty="0"/>
              <a:t> to </a:t>
            </a:r>
            <a:r>
              <a:rPr lang="pl-PL" dirty="0" err="1"/>
              <a:t>organize</a:t>
            </a:r>
            <a:r>
              <a:rPr lang="pl-PL" dirty="0"/>
              <a:t> </a:t>
            </a:r>
            <a:r>
              <a:rPr lang="pl-PL" dirty="0" err="1"/>
              <a:t>configuration</a:t>
            </a:r>
            <a:r>
              <a:rPr lang="pl-PL" dirty="0"/>
              <a:t> </a:t>
            </a:r>
            <a:r>
              <a:rPr lang="pl-PL" dirty="0" err="1"/>
              <a:t>into</a:t>
            </a:r>
            <a:r>
              <a:rPr lang="pl-PL" dirty="0"/>
              <a:t> </a:t>
            </a:r>
            <a:r>
              <a:rPr lang="pl-PL" dirty="0" err="1"/>
              <a:t>pipelines</a:t>
            </a:r>
            <a:r>
              <a:rPr lang="pl-PL" dirty="0"/>
              <a:t> of </a:t>
            </a:r>
            <a:r>
              <a:rPr lang="pl-PL" dirty="0" err="1"/>
              <a:t>actions</a:t>
            </a:r>
            <a:r>
              <a:rPr lang="pl-PL" dirty="0"/>
              <a:t> – </a:t>
            </a:r>
            <a:r>
              <a:rPr lang="pl-PL" dirty="0" err="1"/>
              <a:t>e.g</a:t>
            </a:r>
            <a:r>
              <a:rPr lang="pl-PL" dirty="0"/>
              <a:t>. we </a:t>
            </a:r>
            <a:r>
              <a:rPr lang="pl-PL" dirty="0" err="1"/>
              <a:t>added</a:t>
            </a:r>
            <a:r>
              <a:rPr lang="pl-PL" dirty="0"/>
              <a:t> </a:t>
            </a:r>
            <a:r>
              <a:rPr lang="pl-PL" dirty="0" err="1"/>
              <a:t>numeric</a:t>
            </a:r>
            <a:r>
              <a:rPr lang="pl-PL" dirty="0"/>
              <a:t> </a:t>
            </a:r>
            <a:r>
              <a:rPr lang="pl-PL" dirty="0" err="1"/>
              <a:t>property</a:t>
            </a:r>
            <a:r>
              <a:rPr lang="pl-PL" dirty="0"/>
              <a:t> </a:t>
            </a:r>
            <a:r>
              <a:rPr lang="pl-PL" dirty="0" err="1"/>
              <a:t>then</a:t>
            </a:r>
            <a:r>
              <a:rPr lang="pl-PL" dirty="0"/>
              <a:t> </a:t>
            </a:r>
            <a:r>
              <a:rPr lang="pl-PL" dirty="0" err="1"/>
              <a:t>boolean</a:t>
            </a:r>
            <a:r>
              <a:rPr lang="pl-PL" dirty="0"/>
              <a:t> </a:t>
            </a:r>
            <a:r>
              <a:rPr lang="pl-PL" dirty="0" err="1"/>
              <a:t>property</a:t>
            </a:r>
            <a:r>
              <a:rPr lang="pl-PL" dirty="0"/>
              <a:t> and </a:t>
            </a:r>
            <a:r>
              <a:rPr lang="pl-PL" dirty="0" err="1"/>
              <a:t>add</a:t>
            </a:r>
            <a:r>
              <a:rPr lang="pl-PL" dirty="0"/>
              <a:t> </a:t>
            </a:r>
            <a:r>
              <a:rPr lang="pl-PL" dirty="0" err="1"/>
              <a:t>some</a:t>
            </a:r>
            <a:r>
              <a:rPr lang="pl-PL" dirty="0"/>
              <a:t> </a:t>
            </a:r>
            <a:r>
              <a:rPr lang="pl-PL" dirty="0" err="1"/>
              <a:t>more</a:t>
            </a:r>
            <a:r>
              <a:rPr lang="pl-PL" dirty="0"/>
              <a:t> </a:t>
            </a:r>
            <a:r>
              <a:rPr lang="pl-PL" dirty="0" err="1"/>
              <a:t>detailed</a:t>
            </a:r>
            <a:r>
              <a:rPr lang="pl-PL" dirty="0"/>
              <a:t> </a:t>
            </a:r>
            <a:r>
              <a:rPr lang="pl-PL" dirty="0" err="1"/>
              <a:t>operations</a:t>
            </a:r>
            <a:r>
              <a:rPr lang="pl-PL" dirty="0"/>
              <a:t> as </a:t>
            </a:r>
            <a:r>
              <a:rPr lang="pl-PL" dirty="0" err="1"/>
              <a:t>parameters</a:t>
            </a:r>
            <a:r>
              <a:rPr lang="pl-PL" dirty="0"/>
              <a:t>. </a:t>
            </a:r>
          </a:p>
          <a:p>
            <a:r>
              <a:rPr lang="pl-PL" dirty="0" err="1"/>
              <a:t>There</a:t>
            </a:r>
            <a:r>
              <a:rPr lang="pl-PL" dirty="0"/>
              <a:t> </a:t>
            </a:r>
            <a:r>
              <a:rPr lang="pl-PL" dirty="0" err="1"/>
              <a:t>should</a:t>
            </a:r>
            <a:r>
              <a:rPr lang="pl-PL" dirty="0"/>
              <a:t> be one </a:t>
            </a:r>
            <a:r>
              <a:rPr lang="pl-PL" dirty="0" err="1"/>
              <a:t>builder</a:t>
            </a:r>
            <a:r>
              <a:rPr lang="pl-PL" dirty="0"/>
              <a:t> </a:t>
            </a:r>
            <a:r>
              <a:rPr lang="pl-PL" dirty="0" err="1"/>
              <a:t>class</a:t>
            </a:r>
            <a:r>
              <a:rPr lang="pl-PL" dirty="0"/>
              <a:t> to handle </a:t>
            </a:r>
            <a:r>
              <a:rPr lang="pl-PL" dirty="0" err="1"/>
              <a:t>creation</a:t>
            </a:r>
            <a:r>
              <a:rPr lang="pl-PL" dirty="0"/>
              <a:t> of one </a:t>
            </a:r>
            <a:r>
              <a:rPr lang="pl-PL" dirty="0" err="1"/>
              <a:t>item</a:t>
            </a:r>
            <a:r>
              <a:rPr lang="pl-PL" dirty="0"/>
              <a:t>, </a:t>
            </a:r>
            <a:r>
              <a:rPr lang="pl-PL" dirty="0" err="1"/>
              <a:t>then</a:t>
            </a:r>
            <a:r>
              <a:rPr lang="pl-PL" dirty="0"/>
              <a:t> </a:t>
            </a:r>
            <a:r>
              <a:rPr lang="pl-PL" dirty="0" err="1"/>
              <a:t>iteration</a:t>
            </a:r>
            <a:r>
              <a:rPr lang="pl-PL" dirty="0"/>
              <a:t> </a:t>
            </a:r>
            <a:r>
              <a:rPr lang="pl-PL" dirty="0" err="1"/>
              <a:t>over</a:t>
            </a:r>
            <a:r>
              <a:rPr lang="pl-PL" dirty="0"/>
              <a:t> </a:t>
            </a:r>
            <a:r>
              <a:rPr lang="pl-PL" dirty="0" err="1"/>
              <a:t>all</a:t>
            </a:r>
            <a:r>
              <a:rPr lang="pl-PL" dirty="0"/>
              <a:t> </a:t>
            </a:r>
            <a:r>
              <a:rPr lang="pl-PL" dirty="0" err="1"/>
              <a:t>properties</a:t>
            </a:r>
            <a:r>
              <a:rPr lang="pl-PL" dirty="0"/>
              <a:t> and </a:t>
            </a:r>
            <a:r>
              <a:rPr lang="pl-PL" dirty="0" err="1"/>
              <a:t>create</a:t>
            </a:r>
            <a:r>
              <a:rPr lang="pl-PL" dirty="0"/>
              <a:t> </a:t>
            </a:r>
            <a:r>
              <a:rPr lang="pl-PL" dirty="0" err="1"/>
              <a:t>instance</a:t>
            </a:r>
            <a:r>
              <a:rPr lang="pl-PL" dirty="0"/>
              <a:t> of </a:t>
            </a:r>
            <a:r>
              <a:rPr lang="pl-PL" dirty="0" err="1"/>
              <a:t>proper</a:t>
            </a:r>
            <a:r>
              <a:rPr lang="pl-PL" dirty="0"/>
              <a:t> </a:t>
            </a:r>
            <a:r>
              <a:rPr lang="pl-PL" dirty="0" err="1"/>
              <a:t>type</a:t>
            </a:r>
            <a:r>
              <a:rPr lang="pl-PL" dirty="0"/>
              <a:t>.</a:t>
            </a:r>
          </a:p>
          <a:p>
            <a:endParaRPr lang="pl-PL" dirty="0"/>
          </a:p>
        </p:txBody>
      </p:sp>
      <p:sp>
        <p:nvSpPr>
          <p:cNvPr id="4" name="Slide Number Placeholder 3"/>
          <p:cNvSpPr>
            <a:spLocks noGrp="1"/>
          </p:cNvSpPr>
          <p:nvPr>
            <p:ph type="sldNum" sz="quarter" idx="5"/>
          </p:nvPr>
        </p:nvSpPr>
        <p:spPr/>
        <p:txBody>
          <a:bodyPr/>
          <a:lstStyle/>
          <a:p>
            <a:fld id="{4AC2183C-A587-4954-A5BC-1D7F3A755653}" type="slidenum">
              <a:rPr lang="pl-PL" smtClean="0"/>
              <a:t>52</a:t>
            </a:fld>
            <a:endParaRPr lang="pl-PL"/>
          </a:p>
        </p:txBody>
      </p:sp>
    </p:spTree>
    <p:extLst>
      <p:ext uri="{BB962C8B-B14F-4D97-AF65-F5344CB8AC3E}">
        <p14:creationId xmlns:p14="http://schemas.microsoft.com/office/powerpoint/2010/main" val="5903425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l-PL" dirty="0"/>
              <a:t>Każda z typów właściwości ma swój własny </a:t>
            </a:r>
            <a:r>
              <a:rPr lang="pl-PL" dirty="0" err="1"/>
              <a:t>builder</a:t>
            </a:r>
            <a:r>
              <a:rPr lang="pl-PL" dirty="0"/>
              <a:t>. Pomimo dodatkowej pracy jaką musieliśmy wykonać aby dodać nowy typ do systemu, usprawniło to naszą pracę.</a:t>
            </a:r>
            <a:endParaRPr lang="en-US" dirty="0"/>
          </a:p>
          <a:p>
            <a:endParaRPr lang="pl-PL" dirty="0"/>
          </a:p>
          <a:p>
            <a:r>
              <a:rPr lang="pl-PL" dirty="0" err="1"/>
              <a:t>Each</a:t>
            </a:r>
            <a:r>
              <a:rPr lang="pl-PL" dirty="0"/>
              <a:t> </a:t>
            </a:r>
            <a:r>
              <a:rPr lang="pl-PL" dirty="0" err="1"/>
              <a:t>property</a:t>
            </a:r>
            <a:r>
              <a:rPr lang="pl-PL" dirty="0"/>
              <a:t> </a:t>
            </a:r>
            <a:r>
              <a:rPr lang="pl-PL" dirty="0" err="1"/>
              <a:t>type</a:t>
            </a:r>
            <a:r>
              <a:rPr lang="pl-PL" dirty="0"/>
              <a:t> </a:t>
            </a:r>
            <a:r>
              <a:rPr lang="pl-PL" dirty="0" err="1"/>
              <a:t>has</a:t>
            </a:r>
            <a:r>
              <a:rPr lang="pl-PL" dirty="0"/>
              <a:t> </a:t>
            </a:r>
            <a:r>
              <a:rPr lang="pl-PL" dirty="0" err="1"/>
              <a:t>its</a:t>
            </a:r>
            <a:r>
              <a:rPr lang="pl-PL" dirty="0"/>
              <a:t> </a:t>
            </a:r>
            <a:r>
              <a:rPr lang="pl-PL" dirty="0" err="1"/>
              <a:t>own</a:t>
            </a:r>
            <a:r>
              <a:rPr lang="pl-PL" dirty="0"/>
              <a:t> </a:t>
            </a:r>
            <a:r>
              <a:rPr lang="pl-PL" dirty="0" err="1"/>
              <a:t>builder</a:t>
            </a:r>
            <a:r>
              <a:rPr lang="pl-PL" dirty="0"/>
              <a:t>, </a:t>
            </a:r>
            <a:r>
              <a:rPr lang="pl-PL" dirty="0" err="1"/>
              <a:t>despite</a:t>
            </a:r>
            <a:r>
              <a:rPr lang="pl-PL" dirty="0"/>
              <a:t> </a:t>
            </a:r>
            <a:r>
              <a:rPr lang="pl-PL" dirty="0" err="1"/>
              <a:t>additional</a:t>
            </a:r>
            <a:r>
              <a:rPr lang="pl-PL" dirty="0"/>
              <a:t> </a:t>
            </a:r>
            <a:r>
              <a:rPr lang="pl-PL" dirty="0" err="1"/>
              <a:t>work</a:t>
            </a:r>
            <a:r>
              <a:rPr lang="pl-PL" dirty="0"/>
              <a:t> </a:t>
            </a:r>
            <a:r>
              <a:rPr lang="pl-PL" dirty="0" err="1"/>
              <a:t>required</a:t>
            </a:r>
            <a:r>
              <a:rPr lang="pl-PL" dirty="0"/>
              <a:t> to </a:t>
            </a:r>
            <a:r>
              <a:rPr lang="pl-PL" dirty="0" err="1"/>
              <a:t>deliver</a:t>
            </a:r>
            <a:r>
              <a:rPr lang="pl-PL" dirty="0"/>
              <a:t> </a:t>
            </a:r>
            <a:r>
              <a:rPr lang="pl-PL" dirty="0" err="1"/>
              <a:t>new</a:t>
            </a:r>
            <a:r>
              <a:rPr lang="pl-PL" dirty="0"/>
              <a:t> </a:t>
            </a:r>
            <a:r>
              <a:rPr lang="pl-PL" dirty="0" err="1"/>
              <a:t>type</a:t>
            </a:r>
            <a:r>
              <a:rPr lang="pl-PL" dirty="0"/>
              <a:t> of </a:t>
            </a:r>
            <a:r>
              <a:rPr lang="pl-PL" dirty="0" err="1"/>
              <a:t>property</a:t>
            </a:r>
            <a:r>
              <a:rPr lang="pl-PL" dirty="0"/>
              <a:t>, </a:t>
            </a:r>
            <a:r>
              <a:rPr lang="pl-PL" dirty="0" err="1"/>
              <a:t>this</a:t>
            </a:r>
            <a:r>
              <a:rPr lang="pl-PL" dirty="0"/>
              <a:t> </a:t>
            </a:r>
            <a:r>
              <a:rPr lang="pl-PL" dirty="0" err="1"/>
              <a:t>solution</a:t>
            </a:r>
            <a:r>
              <a:rPr lang="pl-PL" dirty="0"/>
              <a:t> </a:t>
            </a:r>
            <a:r>
              <a:rPr lang="pl-PL" dirty="0" err="1"/>
              <a:t>would</a:t>
            </a:r>
            <a:r>
              <a:rPr lang="pl-PL" dirty="0"/>
              <a:t> </a:t>
            </a:r>
            <a:r>
              <a:rPr lang="pl-PL" dirty="0" err="1"/>
              <a:t>allow</a:t>
            </a:r>
            <a:r>
              <a:rPr lang="pl-PL" dirty="0"/>
              <a:t> to </a:t>
            </a:r>
            <a:r>
              <a:rPr lang="pl-PL" dirty="0" err="1"/>
              <a:t>better</a:t>
            </a:r>
            <a:r>
              <a:rPr lang="pl-PL" dirty="0"/>
              <a:t> </a:t>
            </a:r>
            <a:r>
              <a:rPr lang="pl-PL" dirty="0" err="1"/>
              <a:t>match</a:t>
            </a:r>
            <a:r>
              <a:rPr lang="pl-PL" dirty="0"/>
              <a:t> </a:t>
            </a:r>
            <a:r>
              <a:rPr lang="pl-PL" dirty="0" err="1"/>
              <a:t>configuration</a:t>
            </a:r>
            <a:r>
              <a:rPr lang="pl-PL" dirty="0"/>
              <a:t> to </a:t>
            </a:r>
            <a:r>
              <a:rPr lang="pl-PL" dirty="0" err="1"/>
              <a:t>specific</a:t>
            </a:r>
            <a:r>
              <a:rPr lang="pl-PL" dirty="0"/>
              <a:t> </a:t>
            </a:r>
            <a:r>
              <a:rPr lang="pl-PL" dirty="0" err="1"/>
              <a:t>type</a:t>
            </a:r>
            <a:r>
              <a:rPr lang="pl-PL" dirty="0"/>
              <a:t>. </a:t>
            </a:r>
          </a:p>
          <a:p>
            <a:endParaRPr lang="pl-PL" dirty="0"/>
          </a:p>
        </p:txBody>
      </p:sp>
      <p:sp>
        <p:nvSpPr>
          <p:cNvPr id="4" name="Slide Number Placeholder 3"/>
          <p:cNvSpPr>
            <a:spLocks noGrp="1"/>
          </p:cNvSpPr>
          <p:nvPr>
            <p:ph type="sldNum" sz="quarter" idx="5"/>
          </p:nvPr>
        </p:nvSpPr>
        <p:spPr/>
        <p:txBody>
          <a:bodyPr/>
          <a:lstStyle/>
          <a:p>
            <a:fld id="{4AC2183C-A587-4954-A5BC-1D7F3A755653}" type="slidenum">
              <a:rPr lang="pl-PL" smtClean="0"/>
              <a:t>53</a:t>
            </a:fld>
            <a:endParaRPr lang="pl-PL"/>
          </a:p>
        </p:txBody>
      </p:sp>
    </p:spTree>
    <p:extLst>
      <p:ext uri="{BB962C8B-B14F-4D97-AF65-F5344CB8AC3E}">
        <p14:creationId xmlns:p14="http://schemas.microsoft.com/office/powerpoint/2010/main" val="409869843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l-PL" dirty="0"/>
              <a:t>W podobnej formie do tej przedstawionej na slajdzie, ostatecznie zaczęliśmy dostarczać do bazy danych zestaw dozwolonych początkowych wartości – i rozwiązanie to stało się przyjazne zespołowi.</a:t>
            </a:r>
          </a:p>
        </p:txBody>
      </p:sp>
      <p:sp>
        <p:nvSpPr>
          <p:cNvPr id="4" name="Slide Number Placeholder 3"/>
          <p:cNvSpPr>
            <a:spLocks noGrp="1"/>
          </p:cNvSpPr>
          <p:nvPr>
            <p:ph type="sldNum" sz="quarter" idx="5"/>
          </p:nvPr>
        </p:nvSpPr>
        <p:spPr/>
        <p:txBody>
          <a:bodyPr/>
          <a:lstStyle/>
          <a:p>
            <a:fld id="{4AC2183C-A587-4954-A5BC-1D7F3A755653}" type="slidenum">
              <a:rPr lang="pl-PL" smtClean="0"/>
              <a:t>54</a:t>
            </a:fld>
            <a:endParaRPr lang="pl-PL"/>
          </a:p>
        </p:txBody>
      </p:sp>
    </p:spTree>
    <p:extLst>
      <p:ext uri="{BB962C8B-B14F-4D97-AF65-F5344CB8AC3E}">
        <p14:creationId xmlns:p14="http://schemas.microsoft.com/office/powerpoint/2010/main" val="379198968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dirty="0"/>
              <a:t>Na początku powiedziałem, że dużym problemem w klasycznym podejściu jest to, że za każdym razem, gdy chcemy wprowadzić jakąś zmianę – biznes zleca zmianę zespołowi deweloperskiemu (a to trafia do stażystów lub juniorów). Każdym razem gdy dodajemy nową klasę czy właściwość do klasy filmu – będzie zadanie, proces CI/CD czy testowanie. W każdym z tych etapów ktoś może popełnić błąd i wracamy do początku ścieżki. W rozwiązaniu które wspólnie opracowaliśmy, jedynie w przypadku wprowadzenia nowych typów danych będzie wymagana praca zespołu deweloperskiego – pięć bardzo </a:t>
            </a:r>
            <a:r>
              <a:rPr lang="pl-PL" dirty="0" err="1"/>
              <a:t>atomicznych</a:t>
            </a:r>
            <a:r>
              <a:rPr lang="pl-PL" dirty="0"/>
              <a:t> akcji widocznych na ekranie.  Naszym celem było stworzenie bardziej elastycznego i dynamicznego rozwiązania, które ograniczy „zadania biznesowe” do minimum i mogę ogłosić, że udało się nam to osiągnąć. </a:t>
            </a:r>
          </a:p>
          <a:p>
            <a:endParaRPr lang="pl-PL" dirty="0"/>
          </a:p>
          <a:p>
            <a:r>
              <a:rPr lang="pl-PL" dirty="0"/>
              <a:t>At the </a:t>
            </a:r>
            <a:r>
              <a:rPr lang="pl-PL" dirty="0" err="1"/>
              <a:t>begining</a:t>
            </a:r>
            <a:r>
              <a:rPr lang="pl-PL" dirty="0"/>
              <a:t> I </a:t>
            </a:r>
            <a:r>
              <a:rPr lang="pl-PL" dirty="0" err="1"/>
              <a:t>told</a:t>
            </a:r>
            <a:r>
              <a:rPr lang="pl-PL" dirty="0"/>
              <a:t> </a:t>
            </a:r>
            <a:r>
              <a:rPr lang="pl-PL" dirty="0" err="1"/>
              <a:t>that</a:t>
            </a:r>
            <a:r>
              <a:rPr lang="pl-PL" dirty="0"/>
              <a:t> big problem with „</a:t>
            </a:r>
            <a:r>
              <a:rPr lang="pl-PL" dirty="0" err="1"/>
              <a:t>static</a:t>
            </a:r>
            <a:r>
              <a:rPr lang="pl-PL" dirty="0"/>
              <a:t> </a:t>
            </a:r>
            <a:r>
              <a:rPr lang="pl-PL" dirty="0" err="1"/>
              <a:t>solution</a:t>
            </a:r>
            <a:r>
              <a:rPr lang="pl-PL" dirty="0"/>
              <a:t>” </a:t>
            </a:r>
            <a:r>
              <a:rPr lang="pl-PL" dirty="0" err="1"/>
              <a:t>is</a:t>
            </a:r>
            <a:r>
              <a:rPr lang="pl-PL" dirty="0"/>
              <a:t> </a:t>
            </a:r>
            <a:r>
              <a:rPr lang="pl-PL" dirty="0" err="1"/>
              <a:t>that</a:t>
            </a:r>
            <a:r>
              <a:rPr lang="pl-PL" dirty="0"/>
              <a:t> </a:t>
            </a:r>
            <a:r>
              <a:rPr lang="pl-PL" dirty="0" err="1"/>
              <a:t>every</a:t>
            </a:r>
            <a:r>
              <a:rPr lang="pl-PL" dirty="0"/>
              <a:t> </a:t>
            </a:r>
            <a:r>
              <a:rPr lang="pl-PL" dirty="0" err="1"/>
              <a:t>time</a:t>
            </a:r>
            <a:r>
              <a:rPr lang="pl-PL" dirty="0"/>
              <a:t> we want to </a:t>
            </a:r>
            <a:r>
              <a:rPr lang="pl-PL" dirty="0" err="1"/>
              <a:t>deliver</a:t>
            </a:r>
            <a:r>
              <a:rPr lang="pl-PL" dirty="0"/>
              <a:t> </a:t>
            </a:r>
            <a:r>
              <a:rPr lang="pl-PL" dirty="0" err="1"/>
              <a:t>new</a:t>
            </a:r>
            <a:r>
              <a:rPr lang="pl-PL" dirty="0"/>
              <a:t> </a:t>
            </a:r>
            <a:r>
              <a:rPr lang="pl-PL" dirty="0" err="1"/>
              <a:t>definition</a:t>
            </a:r>
            <a:r>
              <a:rPr lang="pl-PL" dirty="0"/>
              <a:t> </a:t>
            </a:r>
            <a:r>
              <a:rPr lang="pl-PL" dirty="0" err="1"/>
              <a:t>somebody</a:t>
            </a:r>
            <a:r>
              <a:rPr lang="pl-PL" dirty="0"/>
              <a:t> from </a:t>
            </a:r>
            <a:r>
              <a:rPr lang="pl-PL" dirty="0" err="1"/>
              <a:t>dev</a:t>
            </a:r>
            <a:r>
              <a:rPr lang="pl-PL" dirty="0"/>
              <a:t> team (</a:t>
            </a:r>
            <a:r>
              <a:rPr lang="pl-PL" dirty="0" err="1"/>
              <a:t>probably</a:t>
            </a:r>
            <a:r>
              <a:rPr lang="pl-PL" dirty="0"/>
              <a:t> intern </a:t>
            </a:r>
            <a:r>
              <a:rPr lang="pl-PL" dirty="0" err="1"/>
              <a:t>or</a:t>
            </a:r>
            <a:r>
              <a:rPr lang="pl-PL" dirty="0"/>
              <a:t> junior) </a:t>
            </a:r>
            <a:r>
              <a:rPr lang="pl-PL" dirty="0" err="1"/>
              <a:t>would</a:t>
            </a:r>
            <a:r>
              <a:rPr lang="pl-PL" dirty="0"/>
              <a:t> </a:t>
            </a:r>
            <a:r>
              <a:rPr lang="pl-PL" dirty="0" err="1"/>
              <a:t>add</a:t>
            </a:r>
            <a:r>
              <a:rPr lang="pl-PL" dirty="0"/>
              <a:t> </a:t>
            </a:r>
            <a:r>
              <a:rPr lang="pl-PL" dirty="0" err="1"/>
              <a:t>new</a:t>
            </a:r>
            <a:r>
              <a:rPr lang="pl-PL" dirty="0"/>
              <a:t> </a:t>
            </a:r>
            <a:r>
              <a:rPr lang="pl-PL" dirty="0" err="1"/>
              <a:t>class</a:t>
            </a:r>
            <a:r>
              <a:rPr lang="pl-PL" dirty="0"/>
              <a:t> and </a:t>
            </a:r>
            <a:r>
              <a:rPr lang="pl-PL" dirty="0" err="1"/>
              <a:t>property</a:t>
            </a:r>
            <a:r>
              <a:rPr lang="pl-PL" dirty="0"/>
              <a:t> to </a:t>
            </a:r>
            <a:r>
              <a:rPr lang="pl-PL" dirty="0" err="1"/>
              <a:t>movie</a:t>
            </a:r>
            <a:r>
              <a:rPr lang="pl-PL" dirty="0"/>
              <a:t> </a:t>
            </a:r>
            <a:r>
              <a:rPr lang="pl-PL" dirty="0" err="1"/>
              <a:t>class</a:t>
            </a:r>
            <a:r>
              <a:rPr lang="pl-PL" dirty="0"/>
              <a:t>. </a:t>
            </a:r>
          </a:p>
          <a:p>
            <a:r>
              <a:rPr lang="pl-PL" dirty="0" err="1"/>
              <a:t>There</a:t>
            </a:r>
            <a:r>
              <a:rPr lang="pl-PL" dirty="0"/>
              <a:t> </a:t>
            </a:r>
            <a:r>
              <a:rPr lang="pl-PL" dirty="0" err="1"/>
              <a:t>would</a:t>
            </a:r>
            <a:r>
              <a:rPr lang="pl-PL" dirty="0"/>
              <a:t> be a </a:t>
            </a:r>
            <a:r>
              <a:rPr lang="pl-PL" dirty="0" err="1"/>
              <a:t>task</a:t>
            </a:r>
            <a:r>
              <a:rPr lang="pl-PL" dirty="0"/>
              <a:t>, </a:t>
            </a:r>
            <a:r>
              <a:rPr lang="pl-PL" dirty="0" err="1"/>
              <a:t>build</a:t>
            </a:r>
            <a:r>
              <a:rPr lang="pl-PL" dirty="0"/>
              <a:t>, QA proces – and </a:t>
            </a:r>
            <a:r>
              <a:rPr lang="pl-PL" dirty="0" err="1"/>
              <a:t>engineer</a:t>
            </a:r>
            <a:r>
              <a:rPr lang="pl-PL" dirty="0"/>
              <a:t> </a:t>
            </a:r>
            <a:r>
              <a:rPr lang="pl-PL" dirty="0" err="1"/>
              <a:t>could</a:t>
            </a:r>
            <a:r>
              <a:rPr lang="pl-PL" dirty="0"/>
              <a:t> </a:t>
            </a:r>
            <a:r>
              <a:rPr lang="pl-PL" dirty="0" err="1"/>
              <a:t>make</a:t>
            </a:r>
            <a:r>
              <a:rPr lang="pl-PL" dirty="0"/>
              <a:t> </a:t>
            </a:r>
            <a:r>
              <a:rPr lang="pl-PL" dirty="0" err="1"/>
              <a:t>mistake</a:t>
            </a:r>
            <a:r>
              <a:rPr lang="pl-PL" dirty="0"/>
              <a:t> and system </a:t>
            </a:r>
            <a:r>
              <a:rPr lang="pl-PL" dirty="0" err="1"/>
              <a:t>will</a:t>
            </a:r>
            <a:r>
              <a:rPr lang="pl-PL" dirty="0"/>
              <a:t> </a:t>
            </a:r>
            <a:r>
              <a:rPr lang="pl-PL" dirty="0" err="1"/>
              <a:t>fail</a:t>
            </a:r>
            <a:r>
              <a:rPr lang="pl-PL" dirty="0"/>
              <a:t>. In </a:t>
            </a:r>
            <a:r>
              <a:rPr lang="pl-PL" dirty="0" err="1"/>
              <a:t>our</a:t>
            </a:r>
            <a:r>
              <a:rPr lang="pl-PL" dirty="0"/>
              <a:t> </a:t>
            </a:r>
            <a:r>
              <a:rPr lang="pl-PL" dirty="0" err="1"/>
              <a:t>new</a:t>
            </a:r>
            <a:r>
              <a:rPr lang="pl-PL" dirty="0"/>
              <a:t> </a:t>
            </a:r>
            <a:r>
              <a:rPr lang="pl-PL" dirty="0" err="1"/>
              <a:t>solution</a:t>
            </a:r>
            <a:r>
              <a:rPr lang="pl-PL" dirty="0"/>
              <a:t> </a:t>
            </a:r>
            <a:r>
              <a:rPr lang="pl-PL" dirty="0" err="1"/>
              <a:t>dev</a:t>
            </a:r>
            <a:r>
              <a:rPr lang="pl-PL" dirty="0"/>
              <a:t> </a:t>
            </a:r>
            <a:r>
              <a:rPr lang="pl-PL" dirty="0" err="1"/>
              <a:t>work</a:t>
            </a:r>
            <a:r>
              <a:rPr lang="pl-PL" dirty="0"/>
              <a:t> </a:t>
            </a:r>
            <a:r>
              <a:rPr lang="pl-PL" dirty="0" err="1"/>
              <a:t>would</a:t>
            </a:r>
            <a:r>
              <a:rPr lang="pl-PL" dirty="0"/>
              <a:t> be </a:t>
            </a:r>
            <a:r>
              <a:rPr lang="pl-PL" dirty="0" err="1"/>
              <a:t>required</a:t>
            </a:r>
            <a:r>
              <a:rPr lang="pl-PL" dirty="0"/>
              <a:t> </a:t>
            </a:r>
            <a:r>
              <a:rPr lang="pl-PL" dirty="0" err="1"/>
              <a:t>only</a:t>
            </a:r>
            <a:r>
              <a:rPr lang="pl-PL" dirty="0"/>
              <a:t> </a:t>
            </a:r>
            <a:r>
              <a:rPr lang="pl-PL" dirty="0" err="1"/>
              <a:t>when</a:t>
            </a:r>
            <a:r>
              <a:rPr lang="pl-PL" dirty="0"/>
              <a:t> </a:t>
            </a:r>
            <a:r>
              <a:rPr lang="pl-PL" dirty="0" err="1"/>
              <a:t>new</a:t>
            </a:r>
            <a:r>
              <a:rPr lang="pl-PL" dirty="0"/>
              <a:t> </a:t>
            </a:r>
            <a:r>
              <a:rPr lang="pl-PL" dirty="0" err="1"/>
              <a:t>type</a:t>
            </a:r>
            <a:r>
              <a:rPr lang="pl-PL" dirty="0"/>
              <a:t> </a:t>
            </a:r>
            <a:r>
              <a:rPr lang="pl-PL" dirty="0" err="1"/>
              <a:t>would</a:t>
            </a:r>
            <a:r>
              <a:rPr lang="pl-PL" dirty="0"/>
              <a:t> be </a:t>
            </a:r>
            <a:r>
              <a:rPr lang="pl-PL" dirty="0" err="1"/>
              <a:t>introduced</a:t>
            </a:r>
            <a:r>
              <a:rPr lang="pl-PL" dirty="0"/>
              <a:t> – and </a:t>
            </a:r>
            <a:r>
              <a:rPr lang="pl-PL" dirty="0" err="1"/>
              <a:t>there</a:t>
            </a:r>
            <a:r>
              <a:rPr lang="pl-PL" dirty="0"/>
              <a:t> </a:t>
            </a:r>
            <a:r>
              <a:rPr lang="pl-PL" dirty="0" err="1"/>
              <a:t>would</a:t>
            </a:r>
            <a:r>
              <a:rPr lang="pl-PL" dirty="0"/>
              <a:t> be five </a:t>
            </a:r>
            <a:r>
              <a:rPr lang="pl-PL" dirty="0" err="1"/>
              <a:t>actions</a:t>
            </a:r>
            <a:r>
              <a:rPr lang="pl-PL" dirty="0"/>
              <a:t> – not </a:t>
            </a:r>
            <a:r>
              <a:rPr lang="pl-PL" dirty="0" err="1"/>
              <a:t>very</a:t>
            </a:r>
            <a:r>
              <a:rPr lang="pl-PL" dirty="0"/>
              <a:t> hard </a:t>
            </a:r>
            <a:r>
              <a:rPr lang="pl-PL" dirty="0" err="1"/>
              <a:t>at</a:t>
            </a:r>
            <a:r>
              <a:rPr lang="pl-PL" dirty="0"/>
              <a:t> the end. </a:t>
            </a:r>
            <a:r>
              <a:rPr lang="pl-PL" dirty="0" err="1"/>
              <a:t>Our</a:t>
            </a:r>
            <a:r>
              <a:rPr lang="pl-PL" dirty="0"/>
              <a:t> </a:t>
            </a:r>
            <a:r>
              <a:rPr lang="pl-PL" dirty="0" err="1"/>
              <a:t>initial</a:t>
            </a:r>
            <a:r>
              <a:rPr lang="pl-PL" dirty="0"/>
              <a:t> target was to </a:t>
            </a:r>
            <a:r>
              <a:rPr lang="pl-PL" dirty="0" err="1"/>
              <a:t>make</a:t>
            </a:r>
            <a:r>
              <a:rPr lang="pl-PL" dirty="0"/>
              <a:t> system </a:t>
            </a:r>
            <a:r>
              <a:rPr lang="pl-PL" dirty="0" err="1"/>
              <a:t>more</a:t>
            </a:r>
            <a:r>
              <a:rPr lang="pl-PL" dirty="0"/>
              <a:t> </a:t>
            </a:r>
            <a:r>
              <a:rPr lang="pl-PL" dirty="0" err="1"/>
              <a:t>dynamic</a:t>
            </a:r>
            <a:r>
              <a:rPr lang="pl-PL" dirty="0"/>
              <a:t>, and </a:t>
            </a:r>
            <a:r>
              <a:rPr lang="pl-PL" dirty="0" err="1"/>
              <a:t>reduce</a:t>
            </a:r>
            <a:r>
              <a:rPr lang="pl-PL" dirty="0"/>
              <a:t> „</a:t>
            </a:r>
            <a:r>
              <a:rPr lang="pl-PL" dirty="0" err="1"/>
              <a:t>handling</a:t>
            </a:r>
            <a:r>
              <a:rPr lang="pl-PL" dirty="0"/>
              <a:t> </a:t>
            </a:r>
            <a:r>
              <a:rPr lang="pl-PL" dirty="0" err="1"/>
              <a:t>just</a:t>
            </a:r>
            <a:r>
              <a:rPr lang="pl-PL" dirty="0"/>
              <a:t> business </a:t>
            </a:r>
            <a:r>
              <a:rPr lang="pl-PL" dirty="0" err="1"/>
              <a:t>things</a:t>
            </a:r>
            <a:r>
              <a:rPr lang="pl-PL" dirty="0"/>
              <a:t>” to minimum and I </a:t>
            </a:r>
            <a:r>
              <a:rPr lang="pl-PL" dirty="0" err="1"/>
              <a:t>think</a:t>
            </a:r>
            <a:r>
              <a:rPr lang="pl-PL" dirty="0"/>
              <a:t> we </a:t>
            </a:r>
            <a:r>
              <a:rPr lang="pl-PL" dirty="0" err="1"/>
              <a:t>achieved</a:t>
            </a:r>
            <a:r>
              <a:rPr lang="pl-PL" dirty="0"/>
              <a:t> </a:t>
            </a:r>
            <a:r>
              <a:rPr lang="pl-PL" dirty="0" err="1"/>
              <a:t>that</a:t>
            </a:r>
            <a:r>
              <a:rPr lang="pl-PL" dirty="0"/>
              <a:t> point. It </a:t>
            </a:r>
            <a:r>
              <a:rPr lang="pl-PL" dirty="0" err="1"/>
              <a:t>is</a:t>
            </a:r>
            <a:r>
              <a:rPr lang="pl-PL" dirty="0"/>
              <a:t> </a:t>
            </a:r>
            <a:r>
              <a:rPr lang="pl-PL" dirty="0" err="1"/>
              <a:t>best</a:t>
            </a:r>
            <a:r>
              <a:rPr lang="pl-PL" dirty="0"/>
              <a:t> </a:t>
            </a:r>
            <a:r>
              <a:rPr lang="pl-PL" dirty="0" err="1"/>
              <a:t>time</a:t>
            </a:r>
            <a:r>
              <a:rPr lang="pl-PL" dirty="0"/>
              <a:t> to finisz </a:t>
            </a:r>
            <a:r>
              <a:rPr lang="pl-PL" dirty="0" err="1"/>
              <a:t>this</a:t>
            </a:r>
            <a:r>
              <a:rPr lang="pl-PL" dirty="0"/>
              <a:t> </a:t>
            </a:r>
            <a:r>
              <a:rPr lang="pl-PL" dirty="0" err="1"/>
              <a:t>presentation</a:t>
            </a:r>
            <a:r>
              <a:rPr lang="pl-PL" dirty="0"/>
              <a:t>. </a:t>
            </a:r>
            <a:r>
              <a:rPr lang="pl-PL" dirty="0" err="1"/>
              <a:t>Please</a:t>
            </a:r>
            <a:r>
              <a:rPr lang="pl-PL" dirty="0"/>
              <a:t> </a:t>
            </a:r>
            <a:r>
              <a:rPr lang="pl-PL" dirty="0" err="1"/>
              <a:t>rate</a:t>
            </a:r>
            <a:r>
              <a:rPr lang="pl-PL" dirty="0"/>
              <a:t> </a:t>
            </a:r>
            <a:r>
              <a:rPr lang="pl-PL" dirty="0" err="1"/>
              <a:t>it</a:t>
            </a:r>
            <a:r>
              <a:rPr lang="pl-PL" dirty="0"/>
              <a:t> and in </a:t>
            </a:r>
            <a:r>
              <a:rPr lang="pl-PL" dirty="0" err="1"/>
              <a:t>case</a:t>
            </a:r>
            <a:r>
              <a:rPr lang="pl-PL" dirty="0"/>
              <a:t> of </a:t>
            </a:r>
            <a:r>
              <a:rPr lang="pl-PL" dirty="0" err="1"/>
              <a:t>any</a:t>
            </a:r>
            <a:r>
              <a:rPr lang="pl-PL" dirty="0"/>
              <a:t> </a:t>
            </a:r>
            <a:r>
              <a:rPr lang="pl-PL" dirty="0" err="1"/>
              <a:t>question</a:t>
            </a:r>
            <a:r>
              <a:rPr lang="pl-PL" dirty="0"/>
              <a:t>, </a:t>
            </a:r>
            <a:r>
              <a:rPr lang="pl-PL" dirty="0" err="1"/>
              <a:t>don’t</a:t>
            </a:r>
            <a:r>
              <a:rPr lang="pl-PL" dirty="0"/>
              <a:t> </a:t>
            </a:r>
            <a:r>
              <a:rPr lang="pl-PL" dirty="0" err="1"/>
              <a:t>hestitate</a:t>
            </a:r>
            <a:r>
              <a:rPr lang="pl-PL" dirty="0"/>
              <a:t> to </a:t>
            </a:r>
            <a:r>
              <a:rPr lang="pl-PL" dirty="0" err="1"/>
              <a:t>ask</a:t>
            </a:r>
            <a:r>
              <a:rPr lang="pl-PL" dirty="0"/>
              <a:t>.</a:t>
            </a:r>
          </a:p>
          <a:p>
            <a:r>
              <a:rPr lang="pl-PL" dirty="0" err="1"/>
              <a:t>Thank</a:t>
            </a:r>
            <a:r>
              <a:rPr lang="pl-PL" dirty="0"/>
              <a:t> </a:t>
            </a:r>
            <a:r>
              <a:rPr lang="pl-PL" dirty="0" err="1"/>
              <a:t>You</a:t>
            </a:r>
            <a:r>
              <a:rPr lang="pl-PL" dirty="0"/>
              <a:t> for </a:t>
            </a:r>
            <a:r>
              <a:rPr lang="pl-PL" dirty="0" err="1"/>
              <a:t>attention</a:t>
            </a:r>
            <a:r>
              <a:rPr lang="pl-PL" dirty="0"/>
              <a:t>!</a:t>
            </a:r>
          </a:p>
        </p:txBody>
      </p:sp>
      <p:sp>
        <p:nvSpPr>
          <p:cNvPr id="4" name="Slide Number Placeholder 3"/>
          <p:cNvSpPr>
            <a:spLocks noGrp="1"/>
          </p:cNvSpPr>
          <p:nvPr>
            <p:ph type="sldNum" sz="quarter" idx="5"/>
          </p:nvPr>
        </p:nvSpPr>
        <p:spPr/>
        <p:txBody>
          <a:bodyPr/>
          <a:lstStyle/>
          <a:p>
            <a:fld id="{4AC2183C-A587-4954-A5BC-1D7F3A755653}" type="slidenum">
              <a:rPr lang="pl-PL" smtClean="0"/>
              <a:t>55</a:t>
            </a:fld>
            <a:endParaRPr lang="pl-PL"/>
          </a:p>
        </p:txBody>
      </p:sp>
    </p:spTree>
    <p:extLst>
      <p:ext uri="{BB962C8B-B14F-4D97-AF65-F5344CB8AC3E}">
        <p14:creationId xmlns:p14="http://schemas.microsoft.com/office/powerpoint/2010/main" val="44101942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dirty="0"/>
              <a:t>To jest idealny moment, by zakończyć prezentację. Będę wdzięczny za ocenę a w przypadku jakichkolwiek pytań – nie bójcie się ich zadać.</a:t>
            </a:r>
          </a:p>
          <a:p>
            <a:r>
              <a:rPr lang="pl-PL" dirty="0"/>
              <a:t>Dziękuję za uwagę,</a:t>
            </a:r>
          </a:p>
          <a:p>
            <a:r>
              <a:rPr lang="pl-PL" dirty="0"/>
              <a:t>Cześć</a:t>
            </a:r>
            <a:endParaRPr lang="en-US" dirty="0"/>
          </a:p>
          <a:p>
            <a:endParaRPr lang="en-US" dirty="0"/>
          </a:p>
        </p:txBody>
      </p:sp>
      <p:sp>
        <p:nvSpPr>
          <p:cNvPr id="4" name="Slide Number Placeholder 3"/>
          <p:cNvSpPr>
            <a:spLocks noGrp="1"/>
          </p:cNvSpPr>
          <p:nvPr>
            <p:ph type="sldNum" sz="quarter" idx="5"/>
          </p:nvPr>
        </p:nvSpPr>
        <p:spPr/>
        <p:txBody>
          <a:bodyPr/>
          <a:lstStyle/>
          <a:p>
            <a:fld id="{4AC2183C-A587-4954-A5BC-1D7F3A755653}" type="slidenum">
              <a:rPr lang="pl-PL" smtClean="0"/>
              <a:t>56</a:t>
            </a:fld>
            <a:endParaRPr lang="pl-PL"/>
          </a:p>
        </p:txBody>
      </p:sp>
    </p:spTree>
    <p:extLst>
      <p:ext uri="{BB962C8B-B14F-4D97-AF65-F5344CB8AC3E}">
        <p14:creationId xmlns:p14="http://schemas.microsoft.com/office/powerpoint/2010/main" val="25976440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dirty="0"/>
              <a:t>Według </a:t>
            </a:r>
            <a:r>
              <a:rPr lang="pl-PL" dirty="0" err="1"/>
              <a:t>wikipedii</a:t>
            </a:r>
            <a:r>
              <a:rPr lang="pl-PL" dirty="0"/>
              <a:t> metadanymi nazywamy dane, które dostarczają informacji o innych danych. Praktycznie każda obiekt może zostać jakoś opisany za pomocą złożonych danych - przykładowo</a:t>
            </a:r>
            <a:endParaRPr lang="en-US" dirty="0"/>
          </a:p>
          <a:p>
            <a:endParaRPr lang="pl-PL" dirty="0"/>
          </a:p>
          <a:p>
            <a:r>
              <a:rPr lang="en-GB" dirty="0"/>
              <a:t>Basing on Wikipedia, Metadata is data that provides information about other data, and this definition is completely right because almost every piece of data that appears in our life could be described with „complex data” e.g.</a:t>
            </a:r>
            <a:endParaRPr lang="pl-PL" dirty="0"/>
          </a:p>
        </p:txBody>
      </p:sp>
      <p:sp>
        <p:nvSpPr>
          <p:cNvPr id="4" name="Slide Number Placeholder 3"/>
          <p:cNvSpPr>
            <a:spLocks noGrp="1"/>
          </p:cNvSpPr>
          <p:nvPr>
            <p:ph type="sldNum" sz="quarter" idx="5"/>
          </p:nvPr>
        </p:nvSpPr>
        <p:spPr/>
        <p:txBody>
          <a:bodyPr/>
          <a:lstStyle/>
          <a:p>
            <a:fld id="{4AC2183C-A587-4954-A5BC-1D7F3A755653}" type="slidenum">
              <a:rPr lang="pl-PL" smtClean="0"/>
              <a:t>6</a:t>
            </a:fld>
            <a:endParaRPr lang="pl-PL"/>
          </a:p>
        </p:txBody>
      </p:sp>
    </p:spTree>
    <p:extLst>
      <p:ext uri="{BB962C8B-B14F-4D97-AF65-F5344CB8AC3E}">
        <p14:creationId xmlns:p14="http://schemas.microsoft.com/office/powerpoint/2010/main" val="31340318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l-PL" dirty="0"/>
              <a:t>Jeśli będziemy mówić o filmach – każdy z nich można opisać poprzez aktorów, reżyserów, słowach kluczowych fabuły czy też gatunku jaki ten film reprezentuje. Innym przykładem są również występują w zdjęcia  (np. lokacja w jakiej zdjęcie wykonano) czy też w </a:t>
            </a:r>
            <a:r>
              <a:rPr lang="pl-PL" dirty="0" err="1"/>
              <a:t>social</a:t>
            </a:r>
            <a:r>
              <a:rPr lang="pl-PL" dirty="0"/>
              <a:t> mediach – np. oznaczymy kogoś w poście czy oznaczymy, że jesteśmy w jakiejś lokacji. Łatwo można zauważyć, że metadane otaczają nas z każdej strony cyfrowego świata.</a:t>
            </a:r>
          </a:p>
          <a:p>
            <a:endParaRPr lang="pl-PL" dirty="0"/>
          </a:p>
          <a:p>
            <a:r>
              <a:rPr lang="en-GB" dirty="0"/>
              <a:t>If we will talk about movies there are few points with which we will identify that movie (besides the title) – actors, director, year of release but also presented on this slide „lot keywords” or genres. Metadata also exists in photos (each photo has its metadata) or in social media (hidden or public metadata) – like how do you feel or with who You are on the photo.</a:t>
            </a:r>
            <a:endParaRPr lang="pl-PL" dirty="0"/>
          </a:p>
          <a:p>
            <a:endParaRPr lang="pl-PL" dirty="0"/>
          </a:p>
        </p:txBody>
      </p:sp>
      <p:sp>
        <p:nvSpPr>
          <p:cNvPr id="4" name="Slide Number Placeholder 3"/>
          <p:cNvSpPr>
            <a:spLocks noGrp="1"/>
          </p:cNvSpPr>
          <p:nvPr>
            <p:ph type="sldNum" sz="quarter" idx="5"/>
          </p:nvPr>
        </p:nvSpPr>
        <p:spPr/>
        <p:txBody>
          <a:bodyPr/>
          <a:lstStyle/>
          <a:p>
            <a:fld id="{4AC2183C-A587-4954-A5BC-1D7F3A755653}" type="slidenum">
              <a:rPr lang="pl-PL" smtClean="0"/>
              <a:t>7</a:t>
            </a:fld>
            <a:endParaRPr lang="pl-PL"/>
          </a:p>
        </p:txBody>
      </p:sp>
    </p:spTree>
    <p:extLst>
      <p:ext uri="{BB962C8B-B14F-4D97-AF65-F5344CB8AC3E}">
        <p14:creationId xmlns:p14="http://schemas.microsoft.com/office/powerpoint/2010/main" val="3263692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l-PL" dirty="0"/>
              <a:t>By nie mówić o metadanych wyłącznie w sposób czysto koncepcyjny – w trakcie wystąpienia będziemy omawiać różne aspekty rozwoju systemu w stylu </a:t>
            </a:r>
            <a:r>
              <a:rPr lang="pl-PL" dirty="0" err="1"/>
              <a:t>filmweba</a:t>
            </a:r>
            <a:r>
              <a:rPr lang="pl-PL" dirty="0"/>
              <a:t> czy IMDB. Nasz system będzie się bardzo opierać na metadanych, nie tylko standardowych – aktorach czy reżyserach, ale również na innych osobach uczestniczących w produkcji czy też twórcach efektów specjalnych.</a:t>
            </a:r>
          </a:p>
          <a:p>
            <a:endParaRPr lang="pl-PL" dirty="0"/>
          </a:p>
          <a:p>
            <a:r>
              <a:rPr lang="en-GB" dirty="0"/>
              <a:t>To not only talk about concepts we will design a working system – kind of IMDB or </a:t>
            </a:r>
            <a:r>
              <a:rPr lang="en-GB" dirty="0" err="1"/>
              <a:t>filmweb</a:t>
            </a:r>
            <a:r>
              <a:rPr lang="en-GB" dirty="0"/>
              <a:t> – movie database. Our system will Focus on metadata including standard data like actors or directors, we will include other people involved in the production of movies, finally, we will store information about CGI or recording locations.</a:t>
            </a:r>
            <a:endParaRPr lang="pl-PL" dirty="0"/>
          </a:p>
        </p:txBody>
      </p:sp>
      <p:sp>
        <p:nvSpPr>
          <p:cNvPr id="4" name="Slide Number Placeholder 3"/>
          <p:cNvSpPr>
            <a:spLocks noGrp="1"/>
          </p:cNvSpPr>
          <p:nvPr>
            <p:ph type="sldNum" sz="quarter" idx="5"/>
          </p:nvPr>
        </p:nvSpPr>
        <p:spPr/>
        <p:txBody>
          <a:bodyPr/>
          <a:lstStyle/>
          <a:p>
            <a:fld id="{4AC2183C-A587-4954-A5BC-1D7F3A755653}" type="slidenum">
              <a:rPr lang="pl-PL" smtClean="0"/>
              <a:t>8</a:t>
            </a:fld>
            <a:endParaRPr lang="pl-PL"/>
          </a:p>
        </p:txBody>
      </p:sp>
    </p:spTree>
    <p:extLst>
      <p:ext uri="{BB962C8B-B14F-4D97-AF65-F5344CB8AC3E}">
        <p14:creationId xmlns:p14="http://schemas.microsoft.com/office/powerpoint/2010/main" val="21153065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l-PL" dirty="0"/>
              <a:t>Dane zgromadzone przy pomocy takiego systemu mogą być później przetworzone przez systemy rekomendacyjne, które mogą podpowiedzieć jakim filmem wytwórnia powinna się zająć albo jaki aktor będzie marketingowo najlepiej pasować do danej roli – co przełoży się na większe zyski ze sprzedaży biletów.</a:t>
            </a:r>
          </a:p>
          <a:p>
            <a:endParaRPr lang="pl-PL" dirty="0"/>
          </a:p>
          <a:p>
            <a:r>
              <a:rPr lang="en-GB" dirty="0"/>
              <a:t>In addition to proper storage of data, we will develop also a tailored AI recommendation system that we will sell access to movie companies so they could hire the best crew for similar movies or </a:t>
            </a:r>
            <a:r>
              <a:rPr lang="en-GB" dirty="0" err="1"/>
              <a:t>analyze</a:t>
            </a:r>
            <a:r>
              <a:rPr lang="en-GB" dirty="0"/>
              <a:t> trends to make movies that people will love and they will break Box office.</a:t>
            </a:r>
            <a:endParaRPr lang="pl-PL" dirty="0"/>
          </a:p>
        </p:txBody>
      </p:sp>
      <p:sp>
        <p:nvSpPr>
          <p:cNvPr id="4" name="Slide Number Placeholder 3"/>
          <p:cNvSpPr>
            <a:spLocks noGrp="1"/>
          </p:cNvSpPr>
          <p:nvPr>
            <p:ph type="sldNum" sz="quarter" idx="5"/>
          </p:nvPr>
        </p:nvSpPr>
        <p:spPr/>
        <p:txBody>
          <a:bodyPr/>
          <a:lstStyle/>
          <a:p>
            <a:fld id="{4AC2183C-A587-4954-A5BC-1D7F3A755653}" type="slidenum">
              <a:rPr lang="pl-PL" smtClean="0"/>
              <a:t>9</a:t>
            </a:fld>
            <a:endParaRPr lang="pl-PL"/>
          </a:p>
        </p:txBody>
      </p:sp>
    </p:spTree>
    <p:extLst>
      <p:ext uri="{BB962C8B-B14F-4D97-AF65-F5344CB8AC3E}">
        <p14:creationId xmlns:p14="http://schemas.microsoft.com/office/powerpoint/2010/main" val="24265626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ajd tytułowy">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8611E847-E87E-4ADA-8403-E3060A03DF8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pl-PL"/>
          </a:p>
        </p:txBody>
      </p:sp>
      <p:sp>
        <p:nvSpPr>
          <p:cNvPr id="3" name="Podtytuł 2">
            <a:extLst>
              <a:ext uri="{FF2B5EF4-FFF2-40B4-BE49-F238E27FC236}">
                <a16:creationId xmlns:a16="http://schemas.microsoft.com/office/drawing/2014/main" id="{5F9E60E7-DF3E-4146-AFF1-BCCD2EAC251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pl-PL"/>
          </a:p>
        </p:txBody>
      </p:sp>
      <p:sp>
        <p:nvSpPr>
          <p:cNvPr id="4" name="Symbol zastępczy daty 3">
            <a:extLst>
              <a:ext uri="{FF2B5EF4-FFF2-40B4-BE49-F238E27FC236}">
                <a16:creationId xmlns:a16="http://schemas.microsoft.com/office/drawing/2014/main" id="{9A666435-3E89-4BEC-83E7-2C9D40F87E6A}"/>
              </a:ext>
            </a:extLst>
          </p:cNvPr>
          <p:cNvSpPr>
            <a:spLocks noGrp="1"/>
          </p:cNvSpPr>
          <p:nvPr>
            <p:ph type="dt" sz="half" idx="10"/>
          </p:nvPr>
        </p:nvSpPr>
        <p:spPr/>
        <p:txBody>
          <a:bodyPr/>
          <a:lstStyle/>
          <a:p>
            <a:fld id="{69FA6420-6523-43FC-A99F-78CE68C71056}" type="datetimeFigureOut">
              <a:rPr lang="pl-PL" smtClean="0"/>
              <a:t>19.03.2021</a:t>
            </a:fld>
            <a:endParaRPr lang="pl-PL"/>
          </a:p>
        </p:txBody>
      </p:sp>
      <p:sp>
        <p:nvSpPr>
          <p:cNvPr id="5" name="Symbol zastępczy stopki 4">
            <a:extLst>
              <a:ext uri="{FF2B5EF4-FFF2-40B4-BE49-F238E27FC236}">
                <a16:creationId xmlns:a16="http://schemas.microsoft.com/office/drawing/2014/main" id="{F3BE9001-E47E-42A8-8C43-D9513422CDEB}"/>
              </a:ext>
            </a:extLst>
          </p:cNvPr>
          <p:cNvSpPr>
            <a:spLocks noGrp="1"/>
          </p:cNvSpPr>
          <p:nvPr>
            <p:ph type="ftr" sz="quarter" idx="11"/>
          </p:nvPr>
        </p:nvSpPr>
        <p:spPr/>
        <p:txBody>
          <a:bodyPr/>
          <a:lstStyle/>
          <a:p>
            <a:endParaRPr lang="pl-PL"/>
          </a:p>
        </p:txBody>
      </p:sp>
      <p:sp>
        <p:nvSpPr>
          <p:cNvPr id="6" name="Symbol zastępczy numeru slajdu 5">
            <a:extLst>
              <a:ext uri="{FF2B5EF4-FFF2-40B4-BE49-F238E27FC236}">
                <a16:creationId xmlns:a16="http://schemas.microsoft.com/office/drawing/2014/main" id="{3D4F6A61-BC27-4183-875A-10D6C3B11A0C}"/>
              </a:ext>
            </a:extLst>
          </p:cNvPr>
          <p:cNvSpPr>
            <a:spLocks noGrp="1"/>
          </p:cNvSpPr>
          <p:nvPr>
            <p:ph type="sldNum" sz="quarter" idx="12"/>
          </p:nvPr>
        </p:nvSpPr>
        <p:spPr/>
        <p:txBody>
          <a:bodyPr/>
          <a:lstStyle/>
          <a:p>
            <a:fld id="{1A076B6A-A9D5-4ABA-9939-A832AC87749F}" type="slidenum">
              <a:rPr lang="pl-PL" smtClean="0"/>
              <a:t>‹#›</a:t>
            </a:fld>
            <a:endParaRPr lang="pl-PL"/>
          </a:p>
        </p:txBody>
      </p:sp>
    </p:spTree>
    <p:extLst>
      <p:ext uri="{BB962C8B-B14F-4D97-AF65-F5344CB8AC3E}">
        <p14:creationId xmlns:p14="http://schemas.microsoft.com/office/powerpoint/2010/main" val="27515826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ytuł i tekst pionowy">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63A3AD03-BB87-441E-9C5A-152E43177ACE}"/>
              </a:ext>
            </a:extLst>
          </p:cNvPr>
          <p:cNvSpPr>
            <a:spLocks noGrp="1"/>
          </p:cNvSpPr>
          <p:nvPr>
            <p:ph type="title"/>
          </p:nvPr>
        </p:nvSpPr>
        <p:spPr/>
        <p:txBody>
          <a:bodyPr/>
          <a:lstStyle/>
          <a:p>
            <a:r>
              <a:rPr lang="en-US"/>
              <a:t>Click to edit Master title style</a:t>
            </a:r>
            <a:endParaRPr lang="pl-PL"/>
          </a:p>
        </p:txBody>
      </p:sp>
      <p:sp>
        <p:nvSpPr>
          <p:cNvPr id="3" name="Symbol zastępczy tytułu pionowego 2">
            <a:extLst>
              <a:ext uri="{FF2B5EF4-FFF2-40B4-BE49-F238E27FC236}">
                <a16:creationId xmlns:a16="http://schemas.microsoft.com/office/drawing/2014/main" id="{20F744B1-EEA4-44AD-AAC9-AEACACDBF7C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l-PL"/>
          </a:p>
        </p:txBody>
      </p:sp>
      <p:sp>
        <p:nvSpPr>
          <p:cNvPr id="4" name="Symbol zastępczy daty 3">
            <a:extLst>
              <a:ext uri="{FF2B5EF4-FFF2-40B4-BE49-F238E27FC236}">
                <a16:creationId xmlns:a16="http://schemas.microsoft.com/office/drawing/2014/main" id="{A44F9F0A-AF54-4164-A224-24851C03B186}"/>
              </a:ext>
            </a:extLst>
          </p:cNvPr>
          <p:cNvSpPr>
            <a:spLocks noGrp="1"/>
          </p:cNvSpPr>
          <p:nvPr>
            <p:ph type="dt" sz="half" idx="10"/>
          </p:nvPr>
        </p:nvSpPr>
        <p:spPr/>
        <p:txBody>
          <a:bodyPr/>
          <a:lstStyle/>
          <a:p>
            <a:fld id="{69FA6420-6523-43FC-A99F-78CE68C71056}" type="datetimeFigureOut">
              <a:rPr lang="pl-PL" smtClean="0"/>
              <a:t>19.03.2021</a:t>
            </a:fld>
            <a:endParaRPr lang="pl-PL"/>
          </a:p>
        </p:txBody>
      </p:sp>
      <p:sp>
        <p:nvSpPr>
          <p:cNvPr id="5" name="Symbol zastępczy stopki 4">
            <a:extLst>
              <a:ext uri="{FF2B5EF4-FFF2-40B4-BE49-F238E27FC236}">
                <a16:creationId xmlns:a16="http://schemas.microsoft.com/office/drawing/2014/main" id="{DAF555E8-CB0F-4EAF-8F0E-3BD21A617B83}"/>
              </a:ext>
            </a:extLst>
          </p:cNvPr>
          <p:cNvSpPr>
            <a:spLocks noGrp="1"/>
          </p:cNvSpPr>
          <p:nvPr>
            <p:ph type="ftr" sz="quarter" idx="11"/>
          </p:nvPr>
        </p:nvSpPr>
        <p:spPr/>
        <p:txBody>
          <a:bodyPr/>
          <a:lstStyle/>
          <a:p>
            <a:endParaRPr lang="pl-PL"/>
          </a:p>
        </p:txBody>
      </p:sp>
      <p:sp>
        <p:nvSpPr>
          <p:cNvPr id="6" name="Symbol zastępczy numeru slajdu 5">
            <a:extLst>
              <a:ext uri="{FF2B5EF4-FFF2-40B4-BE49-F238E27FC236}">
                <a16:creationId xmlns:a16="http://schemas.microsoft.com/office/drawing/2014/main" id="{5643A1D4-8846-4C44-8CBC-EB3A1B0E7BDA}"/>
              </a:ext>
            </a:extLst>
          </p:cNvPr>
          <p:cNvSpPr>
            <a:spLocks noGrp="1"/>
          </p:cNvSpPr>
          <p:nvPr>
            <p:ph type="sldNum" sz="quarter" idx="12"/>
          </p:nvPr>
        </p:nvSpPr>
        <p:spPr/>
        <p:txBody>
          <a:bodyPr/>
          <a:lstStyle/>
          <a:p>
            <a:fld id="{1A076B6A-A9D5-4ABA-9939-A832AC87749F}" type="slidenum">
              <a:rPr lang="pl-PL" smtClean="0"/>
              <a:t>‹#›</a:t>
            </a:fld>
            <a:endParaRPr lang="pl-PL"/>
          </a:p>
        </p:txBody>
      </p:sp>
    </p:spTree>
    <p:extLst>
      <p:ext uri="{BB962C8B-B14F-4D97-AF65-F5344CB8AC3E}">
        <p14:creationId xmlns:p14="http://schemas.microsoft.com/office/powerpoint/2010/main" val="16762887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ytuł pionowy i tekst">
    <p:spTree>
      <p:nvGrpSpPr>
        <p:cNvPr id="1" name=""/>
        <p:cNvGrpSpPr/>
        <p:nvPr/>
      </p:nvGrpSpPr>
      <p:grpSpPr>
        <a:xfrm>
          <a:off x="0" y="0"/>
          <a:ext cx="0" cy="0"/>
          <a:chOff x="0" y="0"/>
          <a:chExt cx="0" cy="0"/>
        </a:xfrm>
      </p:grpSpPr>
      <p:sp>
        <p:nvSpPr>
          <p:cNvPr id="2" name="Tytuł pionowy 1">
            <a:extLst>
              <a:ext uri="{FF2B5EF4-FFF2-40B4-BE49-F238E27FC236}">
                <a16:creationId xmlns:a16="http://schemas.microsoft.com/office/drawing/2014/main" id="{1E41866B-E49B-4DE0-B8B3-E75CE57B1BA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pl-PL"/>
          </a:p>
        </p:txBody>
      </p:sp>
      <p:sp>
        <p:nvSpPr>
          <p:cNvPr id="3" name="Symbol zastępczy tytułu pionowego 2">
            <a:extLst>
              <a:ext uri="{FF2B5EF4-FFF2-40B4-BE49-F238E27FC236}">
                <a16:creationId xmlns:a16="http://schemas.microsoft.com/office/drawing/2014/main" id="{38B58E7F-2278-4D58-986C-A7DD99B451D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l-PL"/>
          </a:p>
        </p:txBody>
      </p:sp>
      <p:sp>
        <p:nvSpPr>
          <p:cNvPr id="4" name="Symbol zastępczy daty 3">
            <a:extLst>
              <a:ext uri="{FF2B5EF4-FFF2-40B4-BE49-F238E27FC236}">
                <a16:creationId xmlns:a16="http://schemas.microsoft.com/office/drawing/2014/main" id="{25035E11-32DA-4DF7-AE58-32CC15EEB20B}"/>
              </a:ext>
            </a:extLst>
          </p:cNvPr>
          <p:cNvSpPr>
            <a:spLocks noGrp="1"/>
          </p:cNvSpPr>
          <p:nvPr>
            <p:ph type="dt" sz="half" idx="10"/>
          </p:nvPr>
        </p:nvSpPr>
        <p:spPr/>
        <p:txBody>
          <a:bodyPr/>
          <a:lstStyle/>
          <a:p>
            <a:fld id="{69FA6420-6523-43FC-A99F-78CE68C71056}" type="datetimeFigureOut">
              <a:rPr lang="pl-PL" smtClean="0"/>
              <a:t>19.03.2021</a:t>
            </a:fld>
            <a:endParaRPr lang="pl-PL"/>
          </a:p>
        </p:txBody>
      </p:sp>
      <p:sp>
        <p:nvSpPr>
          <p:cNvPr id="5" name="Symbol zastępczy stopki 4">
            <a:extLst>
              <a:ext uri="{FF2B5EF4-FFF2-40B4-BE49-F238E27FC236}">
                <a16:creationId xmlns:a16="http://schemas.microsoft.com/office/drawing/2014/main" id="{1D82039D-F307-4FFF-AA91-A2EF68B794BF}"/>
              </a:ext>
            </a:extLst>
          </p:cNvPr>
          <p:cNvSpPr>
            <a:spLocks noGrp="1"/>
          </p:cNvSpPr>
          <p:nvPr>
            <p:ph type="ftr" sz="quarter" idx="11"/>
          </p:nvPr>
        </p:nvSpPr>
        <p:spPr/>
        <p:txBody>
          <a:bodyPr/>
          <a:lstStyle/>
          <a:p>
            <a:endParaRPr lang="pl-PL"/>
          </a:p>
        </p:txBody>
      </p:sp>
      <p:sp>
        <p:nvSpPr>
          <p:cNvPr id="6" name="Symbol zastępczy numeru slajdu 5">
            <a:extLst>
              <a:ext uri="{FF2B5EF4-FFF2-40B4-BE49-F238E27FC236}">
                <a16:creationId xmlns:a16="http://schemas.microsoft.com/office/drawing/2014/main" id="{0F1327F8-EDAB-4653-B5E1-BA10E8706ACB}"/>
              </a:ext>
            </a:extLst>
          </p:cNvPr>
          <p:cNvSpPr>
            <a:spLocks noGrp="1"/>
          </p:cNvSpPr>
          <p:nvPr>
            <p:ph type="sldNum" sz="quarter" idx="12"/>
          </p:nvPr>
        </p:nvSpPr>
        <p:spPr/>
        <p:txBody>
          <a:bodyPr/>
          <a:lstStyle/>
          <a:p>
            <a:fld id="{1A076B6A-A9D5-4ABA-9939-A832AC87749F}" type="slidenum">
              <a:rPr lang="pl-PL" smtClean="0"/>
              <a:t>‹#›</a:t>
            </a:fld>
            <a:endParaRPr lang="pl-PL"/>
          </a:p>
        </p:txBody>
      </p:sp>
    </p:spTree>
    <p:extLst>
      <p:ext uri="{BB962C8B-B14F-4D97-AF65-F5344CB8AC3E}">
        <p14:creationId xmlns:p14="http://schemas.microsoft.com/office/powerpoint/2010/main" val="7058470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ytuł i zawartość">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1B1391A7-9672-4EB3-90B3-C1BF972C2907}"/>
              </a:ext>
            </a:extLst>
          </p:cNvPr>
          <p:cNvSpPr>
            <a:spLocks noGrp="1"/>
          </p:cNvSpPr>
          <p:nvPr>
            <p:ph type="title"/>
          </p:nvPr>
        </p:nvSpPr>
        <p:spPr/>
        <p:txBody>
          <a:bodyPr/>
          <a:lstStyle/>
          <a:p>
            <a:r>
              <a:rPr lang="en-US"/>
              <a:t>Click to edit Master title style</a:t>
            </a:r>
            <a:endParaRPr lang="pl-PL"/>
          </a:p>
        </p:txBody>
      </p:sp>
      <p:sp>
        <p:nvSpPr>
          <p:cNvPr id="3" name="Symbol zastępczy zawartości 2">
            <a:extLst>
              <a:ext uri="{FF2B5EF4-FFF2-40B4-BE49-F238E27FC236}">
                <a16:creationId xmlns:a16="http://schemas.microsoft.com/office/drawing/2014/main" id="{546309E8-24EF-4175-B4CA-2A7500CFEFD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l-PL"/>
          </a:p>
        </p:txBody>
      </p:sp>
      <p:sp>
        <p:nvSpPr>
          <p:cNvPr id="4" name="Symbol zastępczy daty 3">
            <a:extLst>
              <a:ext uri="{FF2B5EF4-FFF2-40B4-BE49-F238E27FC236}">
                <a16:creationId xmlns:a16="http://schemas.microsoft.com/office/drawing/2014/main" id="{7C2A0D2C-12E4-4177-9AC1-5AC4E0189DF5}"/>
              </a:ext>
            </a:extLst>
          </p:cNvPr>
          <p:cNvSpPr>
            <a:spLocks noGrp="1"/>
          </p:cNvSpPr>
          <p:nvPr>
            <p:ph type="dt" sz="half" idx="10"/>
          </p:nvPr>
        </p:nvSpPr>
        <p:spPr/>
        <p:txBody>
          <a:bodyPr/>
          <a:lstStyle/>
          <a:p>
            <a:fld id="{69FA6420-6523-43FC-A99F-78CE68C71056}" type="datetimeFigureOut">
              <a:rPr lang="pl-PL" smtClean="0"/>
              <a:t>19.03.2021</a:t>
            </a:fld>
            <a:endParaRPr lang="pl-PL"/>
          </a:p>
        </p:txBody>
      </p:sp>
      <p:sp>
        <p:nvSpPr>
          <p:cNvPr id="5" name="Symbol zastępczy stopki 4">
            <a:extLst>
              <a:ext uri="{FF2B5EF4-FFF2-40B4-BE49-F238E27FC236}">
                <a16:creationId xmlns:a16="http://schemas.microsoft.com/office/drawing/2014/main" id="{DC1D797C-835D-45B9-94F9-710A9509255E}"/>
              </a:ext>
            </a:extLst>
          </p:cNvPr>
          <p:cNvSpPr>
            <a:spLocks noGrp="1"/>
          </p:cNvSpPr>
          <p:nvPr>
            <p:ph type="ftr" sz="quarter" idx="11"/>
          </p:nvPr>
        </p:nvSpPr>
        <p:spPr/>
        <p:txBody>
          <a:bodyPr/>
          <a:lstStyle/>
          <a:p>
            <a:endParaRPr lang="pl-PL"/>
          </a:p>
        </p:txBody>
      </p:sp>
      <p:sp>
        <p:nvSpPr>
          <p:cNvPr id="6" name="Symbol zastępczy numeru slajdu 5">
            <a:extLst>
              <a:ext uri="{FF2B5EF4-FFF2-40B4-BE49-F238E27FC236}">
                <a16:creationId xmlns:a16="http://schemas.microsoft.com/office/drawing/2014/main" id="{A0EFEA3C-54D8-48EB-A1A5-B308E510513F}"/>
              </a:ext>
            </a:extLst>
          </p:cNvPr>
          <p:cNvSpPr>
            <a:spLocks noGrp="1"/>
          </p:cNvSpPr>
          <p:nvPr>
            <p:ph type="sldNum" sz="quarter" idx="12"/>
          </p:nvPr>
        </p:nvSpPr>
        <p:spPr/>
        <p:txBody>
          <a:bodyPr/>
          <a:lstStyle/>
          <a:p>
            <a:fld id="{1A076B6A-A9D5-4ABA-9939-A832AC87749F}" type="slidenum">
              <a:rPr lang="pl-PL" smtClean="0"/>
              <a:t>‹#›</a:t>
            </a:fld>
            <a:endParaRPr lang="pl-PL"/>
          </a:p>
        </p:txBody>
      </p:sp>
    </p:spTree>
    <p:extLst>
      <p:ext uri="{BB962C8B-B14F-4D97-AF65-F5344CB8AC3E}">
        <p14:creationId xmlns:p14="http://schemas.microsoft.com/office/powerpoint/2010/main" val="14127699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Nagłówek sekcji">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AE7D319F-2573-4C9D-898E-7CB27B4E7D9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pl-PL"/>
          </a:p>
        </p:txBody>
      </p:sp>
      <p:sp>
        <p:nvSpPr>
          <p:cNvPr id="3" name="Symbol zastępczy tekstu 2">
            <a:extLst>
              <a:ext uri="{FF2B5EF4-FFF2-40B4-BE49-F238E27FC236}">
                <a16:creationId xmlns:a16="http://schemas.microsoft.com/office/drawing/2014/main" id="{E0D615EB-EF76-4303-A167-CF1F1CF8DAD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Symbol zastępczy daty 3">
            <a:extLst>
              <a:ext uri="{FF2B5EF4-FFF2-40B4-BE49-F238E27FC236}">
                <a16:creationId xmlns:a16="http://schemas.microsoft.com/office/drawing/2014/main" id="{16CA9E69-CC70-4EB6-8A55-082DD8A604F0}"/>
              </a:ext>
            </a:extLst>
          </p:cNvPr>
          <p:cNvSpPr>
            <a:spLocks noGrp="1"/>
          </p:cNvSpPr>
          <p:nvPr>
            <p:ph type="dt" sz="half" idx="10"/>
          </p:nvPr>
        </p:nvSpPr>
        <p:spPr/>
        <p:txBody>
          <a:bodyPr/>
          <a:lstStyle/>
          <a:p>
            <a:fld id="{69FA6420-6523-43FC-A99F-78CE68C71056}" type="datetimeFigureOut">
              <a:rPr lang="pl-PL" smtClean="0"/>
              <a:t>19.03.2021</a:t>
            </a:fld>
            <a:endParaRPr lang="pl-PL"/>
          </a:p>
        </p:txBody>
      </p:sp>
      <p:sp>
        <p:nvSpPr>
          <p:cNvPr id="5" name="Symbol zastępczy stopki 4">
            <a:extLst>
              <a:ext uri="{FF2B5EF4-FFF2-40B4-BE49-F238E27FC236}">
                <a16:creationId xmlns:a16="http://schemas.microsoft.com/office/drawing/2014/main" id="{6DF07C36-A234-43D7-B845-797095AEE29E}"/>
              </a:ext>
            </a:extLst>
          </p:cNvPr>
          <p:cNvSpPr>
            <a:spLocks noGrp="1"/>
          </p:cNvSpPr>
          <p:nvPr>
            <p:ph type="ftr" sz="quarter" idx="11"/>
          </p:nvPr>
        </p:nvSpPr>
        <p:spPr/>
        <p:txBody>
          <a:bodyPr/>
          <a:lstStyle/>
          <a:p>
            <a:endParaRPr lang="pl-PL"/>
          </a:p>
        </p:txBody>
      </p:sp>
      <p:sp>
        <p:nvSpPr>
          <p:cNvPr id="6" name="Symbol zastępczy numeru slajdu 5">
            <a:extLst>
              <a:ext uri="{FF2B5EF4-FFF2-40B4-BE49-F238E27FC236}">
                <a16:creationId xmlns:a16="http://schemas.microsoft.com/office/drawing/2014/main" id="{3B67AB92-4386-482E-96C9-FD1F50E5021C}"/>
              </a:ext>
            </a:extLst>
          </p:cNvPr>
          <p:cNvSpPr>
            <a:spLocks noGrp="1"/>
          </p:cNvSpPr>
          <p:nvPr>
            <p:ph type="sldNum" sz="quarter" idx="12"/>
          </p:nvPr>
        </p:nvSpPr>
        <p:spPr/>
        <p:txBody>
          <a:bodyPr/>
          <a:lstStyle/>
          <a:p>
            <a:fld id="{1A076B6A-A9D5-4ABA-9939-A832AC87749F}" type="slidenum">
              <a:rPr lang="pl-PL" smtClean="0"/>
              <a:t>‹#›</a:t>
            </a:fld>
            <a:endParaRPr lang="pl-PL"/>
          </a:p>
        </p:txBody>
      </p:sp>
    </p:spTree>
    <p:extLst>
      <p:ext uri="{BB962C8B-B14F-4D97-AF65-F5344CB8AC3E}">
        <p14:creationId xmlns:p14="http://schemas.microsoft.com/office/powerpoint/2010/main" val="30111222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wa elementy zawartości">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5DA924A6-619A-43BA-B970-AB48CE02B529}"/>
              </a:ext>
            </a:extLst>
          </p:cNvPr>
          <p:cNvSpPr>
            <a:spLocks noGrp="1"/>
          </p:cNvSpPr>
          <p:nvPr>
            <p:ph type="title"/>
          </p:nvPr>
        </p:nvSpPr>
        <p:spPr/>
        <p:txBody>
          <a:bodyPr/>
          <a:lstStyle/>
          <a:p>
            <a:r>
              <a:rPr lang="en-US"/>
              <a:t>Click to edit Master title style</a:t>
            </a:r>
            <a:endParaRPr lang="pl-PL"/>
          </a:p>
        </p:txBody>
      </p:sp>
      <p:sp>
        <p:nvSpPr>
          <p:cNvPr id="3" name="Symbol zastępczy zawartości 2">
            <a:extLst>
              <a:ext uri="{FF2B5EF4-FFF2-40B4-BE49-F238E27FC236}">
                <a16:creationId xmlns:a16="http://schemas.microsoft.com/office/drawing/2014/main" id="{8194F74E-9459-49D4-91B2-842B6CAA56F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l-PL"/>
          </a:p>
        </p:txBody>
      </p:sp>
      <p:sp>
        <p:nvSpPr>
          <p:cNvPr id="4" name="Symbol zastępczy zawartości 3">
            <a:extLst>
              <a:ext uri="{FF2B5EF4-FFF2-40B4-BE49-F238E27FC236}">
                <a16:creationId xmlns:a16="http://schemas.microsoft.com/office/drawing/2014/main" id="{7EA17F89-DEBE-44C4-A63F-CEE2D29AA33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l-PL"/>
          </a:p>
        </p:txBody>
      </p:sp>
      <p:sp>
        <p:nvSpPr>
          <p:cNvPr id="5" name="Symbol zastępczy daty 4">
            <a:extLst>
              <a:ext uri="{FF2B5EF4-FFF2-40B4-BE49-F238E27FC236}">
                <a16:creationId xmlns:a16="http://schemas.microsoft.com/office/drawing/2014/main" id="{323FFBB1-9284-4AC4-9C98-1209F818A5DB}"/>
              </a:ext>
            </a:extLst>
          </p:cNvPr>
          <p:cNvSpPr>
            <a:spLocks noGrp="1"/>
          </p:cNvSpPr>
          <p:nvPr>
            <p:ph type="dt" sz="half" idx="10"/>
          </p:nvPr>
        </p:nvSpPr>
        <p:spPr/>
        <p:txBody>
          <a:bodyPr/>
          <a:lstStyle/>
          <a:p>
            <a:fld id="{69FA6420-6523-43FC-A99F-78CE68C71056}" type="datetimeFigureOut">
              <a:rPr lang="pl-PL" smtClean="0"/>
              <a:t>19.03.2021</a:t>
            </a:fld>
            <a:endParaRPr lang="pl-PL"/>
          </a:p>
        </p:txBody>
      </p:sp>
      <p:sp>
        <p:nvSpPr>
          <p:cNvPr id="6" name="Symbol zastępczy stopki 5">
            <a:extLst>
              <a:ext uri="{FF2B5EF4-FFF2-40B4-BE49-F238E27FC236}">
                <a16:creationId xmlns:a16="http://schemas.microsoft.com/office/drawing/2014/main" id="{3D807EF1-2D1F-4489-A259-DC7CF21FC251}"/>
              </a:ext>
            </a:extLst>
          </p:cNvPr>
          <p:cNvSpPr>
            <a:spLocks noGrp="1"/>
          </p:cNvSpPr>
          <p:nvPr>
            <p:ph type="ftr" sz="quarter" idx="11"/>
          </p:nvPr>
        </p:nvSpPr>
        <p:spPr/>
        <p:txBody>
          <a:bodyPr/>
          <a:lstStyle/>
          <a:p>
            <a:endParaRPr lang="pl-PL"/>
          </a:p>
        </p:txBody>
      </p:sp>
      <p:sp>
        <p:nvSpPr>
          <p:cNvPr id="7" name="Symbol zastępczy numeru slajdu 6">
            <a:extLst>
              <a:ext uri="{FF2B5EF4-FFF2-40B4-BE49-F238E27FC236}">
                <a16:creationId xmlns:a16="http://schemas.microsoft.com/office/drawing/2014/main" id="{95ECCF01-E26C-44B2-9C8E-8EDBFCB97ADF}"/>
              </a:ext>
            </a:extLst>
          </p:cNvPr>
          <p:cNvSpPr>
            <a:spLocks noGrp="1"/>
          </p:cNvSpPr>
          <p:nvPr>
            <p:ph type="sldNum" sz="quarter" idx="12"/>
          </p:nvPr>
        </p:nvSpPr>
        <p:spPr/>
        <p:txBody>
          <a:bodyPr/>
          <a:lstStyle/>
          <a:p>
            <a:fld id="{1A076B6A-A9D5-4ABA-9939-A832AC87749F}" type="slidenum">
              <a:rPr lang="pl-PL" smtClean="0"/>
              <a:t>‹#›</a:t>
            </a:fld>
            <a:endParaRPr lang="pl-PL"/>
          </a:p>
        </p:txBody>
      </p:sp>
    </p:spTree>
    <p:extLst>
      <p:ext uri="{BB962C8B-B14F-4D97-AF65-F5344CB8AC3E}">
        <p14:creationId xmlns:p14="http://schemas.microsoft.com/office/powerpoint/2010/main" val="29135953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Porównanie">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A22C0A51-C831-4C90-94A2-53BF2EB31985}"/>
              </a:ext>
            </a:extLst>
          </p:cNvPr>
          <p:cNvSpPr>
            <a:spLocks noGrp="1"/>
          </p:cNvSpPr>
          <p:nvPr>
            <p:ph type="title"/>
          </p:nvPr>
        </p:nvSpPr>
        <p:spPr>
          <a:xfrm>
            <a:off x="839788" y="365125"/>
            <a:ext cx="10515600" cy="1325563"/>
          </a:xfrm>
        </p:spPr>
        <p:txBody>
          <a:bodyPr/>
          <a:lstStyle/>
          <a:p>
            <a:r>
              <a:rPr lang="en-US"/>
              <a:t>Click to edit Master title style</a:t>
            </a:r>
            <a:endParaRPr lang="pl-PL"/>
          </a:p>
        </p:txBody>
      </p:sp>
      <p:sp>
        <p:nvSpPr>
          <p:cNvPr id="3" name="Symbol zastępczy tekstu 2">
            <a:extLst>
              <a:ext uri="{FF2B5EF4-FFF2-40B4-BE49-F238E27FC236}">
                <a16:creationId xmlns:a16="http://schemas.microsoft.com/office/drawing/2014/main" id="{E71E56AE-692C-4D4F-B021-C74DD6A6AED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Symbol zastępczy zawartości 3">
            <a:extLst>
              <a:ext uri="{FF2B5EF4-FFF2-40B4-BE49-F238E27FC236}">
                <a16:creationId xmlns:a16="http://schemas.microsoft.com/office/drawing/2014/main" id="{B13735C9-8782-4006-9729-C9B78E4A134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l-PL"/>
          </a:p>
        </p:txBody>
      </p:sp>
      <p:sp>
        <p:nvSpPr>
          <p:cNvPr id="5" name="Symbol zastępczy tekstu 4">
            <a:extLst>
              <a:ext uri="{FF2B5EF4-FFF2-40B4-BE49-F238E27FC236}">
                <a16:creationId xmlns:a16="http://schemas.microsoft.com/office/drawing/2014/main" id="{DD3D0925-11DC-44ED-BDE3-933FE03A14D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Symbol zastępczy zawartości 5">
            <a:extLst>
              <a:ext uri="{FF2B5EF4-FFF2-40B4-BE49-F238E27FC236}">
                <a16:creationId xmlns:a16="http://schemas.microsoft.com/office/drawing/2014/main" id="{34819E40-4752-4033-AE70-500EB2903B4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l-PL"/>
          </a:p>
        </p:txBody>
      </p:sp>
      <p:sp>
        <p:nvSpPr>
          <p:cNvPr id="7" name="Symbol zastępczy daty 6">
            <a:extLst>
              <a:ext uri="{FF2B5EF4-FFF2-40B4-BE49-F238E27FC236}">
                <a16:creationId xmlns:a16="http://schemas.microsoft.com/office/drawing/2014/main" id="{7370D4DC-AC42-4647-A68E-24FE91DE03E5}"/>
              </a:ext>
            </a:extLst>
          </p:cNvPr>
          <p:cNvSpPr>
            <a:spLocks noGrp="1"/>
          </p:cNvSpPr>
          <p:nvPr>
            <p:ph type="dt" sz="half" idx="10"/>
          </p:nvPr>
        </p:nvSpPr>
        <p:spPr/>
        <p:txBody>
          <a:bodyPr/>
          <a:lstStyle/>
          <a:p>
            <a:fld id="{69FA6420-6523-43FC-A99F-78CE68C71056}" type="datetimeFigureOut">
              <a:rPr lang="pl-PL" smtClean="0"/>
              <a:t>19.03.2021</a:t>
            </a:fld>
            <a:endParaRPr lang="pl-PL"/>
          </a:p>
        </p:txBody>
      </p:sp>
      <p:sp>
        <p:nvSpPr>
          <p:cNvPr id="8" name="Symbol zastępczy stopki 7">
            <a:extLst>
              <a:ext uri="{FF2B5EF4-FFF2-40B4-BE49-F238E27FC236}">
                <a16:creationId xmlns:a16="http://schemas.microsoft.com/office/drawing/2014/main" id="{D39E19E5-274B-4E20-B4B7-81689B7F0624}"/>
              </a:ext>
            </a:extLst>
          </p:cNvPr>
          <p:cNvSpPr>
            <a:spLocks noGrp="1"/>
          </p:cNvSpPr>
          <p:nvPr>
            <p:ph type="ftr" sz="quarter" idx="11"/>
          </p:nvPr>
        </p:nvSpPr>
        <p:spPr/>
        <p:txBody>
          <a:bodyPr/>
          <a:lstStyle/>
          <a:p>
            <a:endParaRPr lang="pl-PL"/>
          </a:p>
        </p:txBody>
      </p:sp>
      <p:sp>
        <p:nvSpPr>
          <p:cNvPr id="9" name="Symbol zastępczy numeru slajdu 8">
            <a:extLst>
              <a:ext uri="{FF2B5EF4-FFF2-40B4-BE49-F238E27FC236}">
                <a16:creationId xmlns:a16="http://schemas.microsoft.com/office/drawing/2014/main" id="{0D3673D2-E448-4E65-9DD3-201875E789B1}"/>
              </a:ext>
            </a:extLst>
          </p:cNvPr>
          <p:cNvSpPr>
            <a:spLocks noGrp="1"/>
          </p:cNvSpPr>
          <p:nvPr>
            <p:ph type="sldNum" sz="quarter" idx="12"/>
          </p:nvPr>
        </p:nvSpPr>
        <p:spPr/>
        <p:txBody>
          <a:bodyPr/>
          <a:lstStyle/>
          <a:p>
            <a:fld id="{1A076B6A-A9D5-4ABA-9939-A832AC87749F}" type="slidenum">
              <a:rPr lang="pl-PL" smtClean="0"/>
              <a:t>‹#›</a:t>
            </a:fld>
            <a:endParaRPr lang="pl-PL"/>
          </a:p>
        </p:txBody>
      </p:sp>
    </p:spTree>
    <p:extLst>
      <p:ext uri="{BB962C8B-B14F-4D97-AF65-F5344CB8AC3E}">
        <p14:creationId xmlns:p14="http://schemas.microsoft.com/office/powerpoint/2010/main" val="40498432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ylko tytuł">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19747D51-2631-4C95-B806-C5EAF827E71C}"/>
              </a:ext>
            </a:extLst>
          </p:cNvPr>
          <p:cNvSpPr>
            <a:spLocks noGrp="1"/>
          </p:cNvSpPr>
          <p:nvPr>
            <p:ph type="title"/>
          </p:nvPr>
        </p:nvSpPr>
        <p:spPr/>
        <p:txBody>
          <a:bodyPr/>
          <a:lstStyle/>
          <a:p>
            <a:r>
              <a:rPr lang="en-US"/>
              <a:t>Click to edit Master title style</a:t>
            </a:r>
            <a:endParaRPr lang="pl-PL"/>
          </a:p>
        </p:txBody>
      </p:sp>
      <p:sp>
        <p:nvSpPr>
          <p:cNvPr id="3" name="Symbol zastępczy daty 2">
            <a:extLst>
              <a:ext uri="{FF2B5EF4-FFF2-40B4-BE49-F238E27FC236}">
                <a16:creationId xmlns:a16="http://schemas.microsoft.com/office/drawing/2014/main" id="{C3AB95B7-C147-48EC-8F3F-177F8F48A277}"/>
              </a:ext>
            </a:extLst>
          </p:cNvPr>
          <p:cNvSpPr>
            <a:spLocks noGrp="1"/>
          </p:cNvSpPr>
          <p:nvPr>
            <p:ph type="dt" sz="half" idx="10"/>
          </p:nvPr>
        </p:nvSpPr>
        <p:spPr/>
        <p:txBody>
          <a:bodyPr/>
          <a:lstStyle/>
          <a:p>
            <a:fld id="{69FA6420-6523-43FC-A99F-78CE68C71056}" type="datetimeFigureOut">
              <a:rPr lang="pl-PL" smtClean="0"/>
              <a:t>19.03.2021</a:t>
            </a:fld>
            <a:endParaRPr lang="pl-PL"/>
          </a:p>
        </p:txBody>
      </p:sp>
      <p:sp>
        <p:nvSpPr>
          <p:cNvPr id="4" name="Symbol zastępczy stopki 3">
            <a:extLst>
              <a:ext uri="{FF2B5EF4-FFF2-40B4-BE49-F238E27FC236}">
                <a16:creationId xmlns:a16="http://schemas.microsoft.com/office/drawing/2014/main" id="{98E2B276-2EF5-4842-AAD7-0987C181D2AD}"/>
              </a:ext>
            </a:extLst>
          </p:cNvPr>
          <p:cNvSpPr>
            <a:spLocks noGrp="1"/>
          </p:cNvSpPr>
          <p:nvPr>
            <p:ph type="ftr" sz="quarter" idx="11"/>
          </p:nvPr>
        </p:nvSpPr>
        <p:spPr/>
        <p:txBody>
          <a:bodyPr/>
          <a:lstStyle/>
          <a:p>
            <a:endParaRPr lang="pl-PL"/>
          </a:p>
        </p:txBody>
      </p:sp>
      <p:sp>
        <p:nvSpPr>
          <p:cNvPr id="5" name="Symbol zastępczy numeru slajdu 4">
            <a:extLst>
              <a:ext uri="{FF2B5EF4-FFF2-40B4-BE49-F238E27FC236}">
                <a16:creationId xmlns:a16="http://schemas.microsoft.com/office/drawing/2014/main" id="{5AB820BC-622A-4084-94B5-F5EA2F5A5C5D}"/>
              </a:ext>
            </a:extLst>
          </p:cNvPr>
          <p:cNvSpPr>
            <a:spLocks noGrp="1"/>
          </p:cNvSpPr>
          <p:nvPr>
            <p:ph type="sldNum" sz="quarter" idx="12"/>
          </p:nvPr>
        </p:nvSpPr>
        <p:spPr/>
        <p:txBody>
          <a:bodyPr/>
          <a:lstStyle/>
          <a:p>
            <a:fld id="{1A076B6A-A9D5-4ABA-9939-A832AC87749F}" type="slidenum">
              <a:rPr lang="pl-PL" smtClean="0"/>
              <a:t>‹#›</a:t>
            </a:fld>
            <a:endParaRPr lang="pl-PL"/>
          </a:p>
        </p:txBody>
      </p:sp>
    </p:spTree>
    <p:extLst>
      <p:ext uri="{BB962C8B-B14F-4D97-AF65-F5344CB8AC3E}">
        <p14:creationId xmlns:p14="http://schemas.microsoft.com/office/powerpoint/2010/main" val="41047697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Pusty">
    <p:spTree>
      <p:nvGrpSpPr>
        <p:cNvPr id="1" name=""/>
        <p:cNvGrpSpPr/>
        <p:nvPr/>
      </p:nvGrpSpPr>
      <p:grpSpPr>
        <a:xfrm>
          <a:off x="0" y="0"/>
          <a:ext cx="0" cy="0"/>
          <a:chOff x="0" y="0"/>
          <a:chExt cx="0" cy="0"/>
        </a:xfrm>
      </p:grpSpPr>
      <p:sp>
        <p:nvSpPr>
          <p:cNvPr id="2" name="Symbol zastępczy daty 1">
            <a:extLst>
              <a:ext uri="{FF2B5EF4-FFF2-40B4-BE49-F238E27FC236}">
                <a16:creationId xmlns:a16="http://schemas.microsoft.com/office/drawing/2014/main" id="{7EF88DFA-3E45-4E88-AD1C-1DE43E470922}"/>
              </a:ext>
            </a:extLst>
          </p:cNvPr>
          <p:cNvSpPr>
            <a:spLocks noGrp="1"/>
          </p:cNvSpPr>
          <p:nvPr>
            <p:ph type="dt" sz="half" idx="10"/>
          </p:nvPr>
        </p:nvSpPr>
        <p:spPr/>
        <p:txBody>
          <a:bodyPr/>
          <a:lstStyle/>
          <a:p>
            <a:fld id="{69FA6420-6523-43FC-A99F-78CE68C71056}" type="datetimeFigureOut">
              <a:rPr lang="pl-PL" smtClean="0"/>
              <a:t>19.03.2021</a:t>
            </a:fld>
            <a:endParaRPr lang="pl-PL"/>
          </a:p>
        </p:txBody>
      </p:sp>
      <p:sp>
        <p:nvSpPr>
          <p:cNvPr id="3" name="Symbol zastępczy stopki 2">
            <a:extLst>
              <a:ext uri="{FF2B5EF4-FFF2-40B4-BE49-F238E27FC236}">
                <a16:creationId xmlns:a16="http://schemas.microsoft.com/office/drawing/2014/main" id="{4AE885C0-E5C9-4A79-B697-F7B35556BA86}"/>
              </a:ext>
            </a:extLst>
          </p:cNvPr>
          <p:cNvSpPr>
            <a:spLocks noGrp="1"/>
          </p:cNvSpPr>
          <p:nvPr>
            <p:ph type="ftr" sz="quarter" idx="11"/>
          </p:nvPr>
        </p:nvSpPr>
        <p:spPr/>
        <p:txBody>
          <a:bodyPr/>
          <a:lstStyle/>
          <a:p>
            <a:endParaRPr lang="pl-PL"/>
          </a:p>
        </p:txBody>
      </p:sp>
      <p:sp>
        <p:nvSpPr>
          <p:cNvPr id="4" name="Symbol zastępczy numeru slajdu 3">
            <a:extLst>
              <a:ext uri="{FF2B5EF4-FFF2-40B4-BE49-F238E27FC236}">
                <a16:creationId xmlns:a16="http://schemas.microsoft.com/office/drawing/2014/main" id="{FA3E84E5-5D5E-4C75-A277-7DA28359239C}"/>
              </a:ext>
            </a:extLst>
          </p:cNvPr>
          <p:cNvSpPr>
            <a:spLocks noGrp="1"/>
          </p:cNvSpPr>
          <p:nvPr>
            <p:ph type="sldNum" sz="quarter" idx="12"/>
          </p:nvPr>
        </p:nvSpPr>
        <p:spPr/>
        <p:txBody>
          <a:bodyPr/>
          <a:lstStyle/>
          <a:p>
            <a:fld id="{1A076B6A-A9D5-4ABA-9939-A832AC87749F}" type="slidenum">
              <a:rPr lang="pl-PL" smtClean="0"/>
              <a:t>‹#›</a:t>
            </a:fld>
            <a:endParaRPr lang="pl-PL"/>
          </a:p>
        </p:txBody>
      </p:sp>
    </p:spTree>
    <p:extLst>
      <p:ext uri="{BB962C8B-B14F-4D97-AF65-F5344CB8AC3E}">
        <p14:creationId xmlns:p14="http://schemas.microsoft.com/office/powerpoint/2010/main" val="40475499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Zawartość z podpisem">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4C0B14BC-2040-4659-9C55-5808BDFB470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pl-PL"/>
          </a:p>
        </p:txBody>
      </p:sp>
      <p:sp>
        <p:nvSpPr>
          <p:cNvPr id="3" name="Symbol zastępczy zawartości 2">
            <a:extLst>
              <a:ext uri="{FF2B5EF4-FFF2-40B4-BE49-F238E27FC236}">
                <a16:creationId xmlns:a16="http://schemas.microsoft.com/office/drawing/2014/main" id="{03152E4A-76BE-4994-AD25-3BA929DEA14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l-PL"/>
          </a:p>
        </p:txBody>
      </p:sp>
      <p:sp>
        <p:nvSpPr>
          <p:cNvPr id="4" name="Symbol zastępczy tekstu 3">
            <a:extLst>
              <a:ext uri="{FF2B5EF4-FFF2-40B4-BE49-F238E27FC236}">
                <a16:creationId xmlns:a16="http://schemas.microsoft.com/office/drawing/2014/main" id="{20A482D7-0D51-4F76-80EB-D87EA42994F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Symbol zastępczy daty 4">
            <a:extLst>
              <a:ext uri="{FF2B5EF4-FFF2-40B4-BE49-F238E27FC236}">
                <a16:creationId xmlns:a16="http://schemas.microsoft.com/office/drawing/2014/main" id="{F8996519-C4D1-4A0A-8D52-0A4350255577}"/>
              </a:ext>
            </a:extLst>
          </p:cNvPr>
          <p:cNvSpPr>
            <a:spLocks noGrp="1"/>
          </p:cNvSpPr>
          <p:nvPr>
            <p:ph type="dt" sz="half" idx="10"/>
          </p:nvPr>
        </p:nvSpPr>
        <p:spPr/>
        <p:txBody>
          <a:bodyPr/>
          <a:lstStyle/>
          <a:p>
            <a:fld id="{69FA6420-6523-43FC-A99F-78CE68C71056}" type="datetimeFigureOut">
              <a:rPr lang="pl-PL" smtClean="0"/>
              <a:t>19.03.2021</a:t>
            </a:fld>
            <a:endParaRPr lang="pl-PL"/>
          </a:p>
        </p:txBody>
      </p:sp>
      <p:sp>
        <p:nvSpPr>
          <p:cNvPr id="6" name="Symbol zastępczy stopki 5">
            <a:extLst>
              <a:ext uri="{FF2B5EF4-FFF2-40B4-BE49-F238E27FC236}">
                <a16:creationId xmlns:a16="http://schemas.microsoft.com/office/drawing/2014/main" id="{818CFA33-780D-4623-BAB8-1598194E695E}"/>
              </a:ext>
            </a:extLst>
          </p:cNvPr>
          <p:cNvSpPr>
            <a:spLocks noGrp="1"/>
          </p:cNvSpPr>
          <p:nvPr>
            <p:ph type="ftr" sz="quarter" idx="11"/>
          </p:nvPr>
        </p:nvSpPr>
        <p:spPr/>
        <p:txBody>
          <a:bodyPr/>
          <a:lstStyle/>
          <a:p>
            <a:endParaRPr lang="pl-PL"/>
          </a:p>
        </p:txBody>
      </p:sp>
      <p:sp>
        <p:nvSpPr>
          <p:cNvPr id="7" name="Symbol zastępczy numeru slajdu 6">
            <a:extLst>
              <a:ext uri="{FF2B5EF4-FFF2-40B4-BE49-F238E27FC236}">
                <a16:creationId xmlns:a16="http://schemas.microsoft.com/office/drawing/2014/main" id="{F4354721-D7EE-4B4C-AFB2-35DA79D7755B}"/>
              </a:ext>
            </a:extLst>
          </p:cNvPr>
          <p:cNvSpPr>
            <a:spLocks noGrp="1"/>
          </p:cNvSpPr>
          <p:nvPr>
            <p:ph type="sldNum" sz="quarter" idx="12"/>
          </p:nvPr>
        </p:nvSpPr>
        <p:spPr/>
        <p:txBody>
          <a:bodyPr/>
          <a:lstStyle/>
          <a:p>
            <a:fld id="{1A076B6A-A9D5-4ABA-9939-A832AC87749F}" type="slidenum">
              <a:rPr lang="pl-PL" smtClean="0"/>
              <a:t>‹#›</a:t>
            </a:fld>
            <a:endParaRPr lang="pl-PL"/>
          </a:p>
        </p:txBody>
      </p:sp>
    </p:spTree>
    <p:extLst>
      <p:ext uri="{BB962C8B-B14F-4D97-AF65-F5344CB8AC3E}">
        <p14:creationId xmlns:p14="http://schemas.microsoft.com/office/powerpoint/2010/main" val="25434385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Obraz z podpisem">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C815BE9E-12A2-4CD2-981A-4C633671CE7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pl-PL"/>
          </a:p>
        </p:txBody>
      </p:sp>
      <p:sp>
        <p:nvSpPr>
          <p:cNvPr id="3" name="Symbol zastępczy obrazu 2">
            <a:extLst>
              <a:ext uri="{FF2B5EF4-FFF2-40B4-BE49-F238E27FC236}">
                <a16:creationId xmlns:a16="http://schemas.microsoft.com/office/drawing/2014/main" id="{1371680B-281C-483A-B1B8-1A1E56A48E1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pl-PL"/>
          </a:p>
        </p:txBody>
      </p:sp>
      <p:sp>
        <p:nvSpPr>
          <p:cNvPr id="4" name="Symbol zastępczy tekstu 3">
            <a:extLst>
              <a:ext uri="{FF2B5EF4-FFF2-40B4-BE49-F238E27FC236}">
                <a16:creationId xmlns:a16="http://schemas.microsoft.com/office/drawing/2014/main" id="{424D56A4-DDBC-4FA4-A16C-29C9417DA0C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Symbol zastępczy daty 4">
            <a:extLst>
              <a:ext uri="{FF2B5EF4-FFF2-40B4-BE49-F238E27FC236}">
                <a16:creationId xmlns:a16="http://schemas.microsoft.com/office/drawing/2014/main" id="{AE9E0125-6A63-4658-9C65-0F66F64EB10D}"/>
              </a:ext>
            </a:extLst>
          </p:cNvPr>
          <p:cNvSpPr>
            <a:spLocks noGrp="1"/>
          </p:cNvSpPr>
          <p:nvPr>
            <p:ph type="dt" sz="half" idx="10"/>
          </p:nvPr>
        </p:nvSpPr>
        <p:spPr/>
        <p:txBody>
          <a:bodyPr/>
          <a:lstStyle/>
          <a:p>
            <a:fld id="{69FA6420-6523-43FC-A99F-78CE68C71056}" type="datetimeFigureOut">
              <a:rPr lang="pl-PL" smtClean="0"/>
              <a:t>19.03.2021</a:t>
            </a:fld>
            <a:endParaRPr lang="pl-PL"/>
          </a:p>
        </p:txBody>
      </p:sp>
      <p:sp>
        <p:nvSpPr>
          <p:cNvPr id="6" name="Symbol zastępczy stopki 5">
            <a:extLst>
              <a:ext uri="{FF2B5EF4-FFF2-40B4-BE49-F238E27FC236}">
                <a16:creationId xmlns:a16="http://schemas.microsoft.com/office/drawing/2014/main" id="{416998F0-B846-4E8D-8C77-03E4CED706D3}"/>
              </a:ext>
            </a:extLst>
          </p:cNvPr>
          <p:cNvSpPr>
            <a:spLocks noGrp="1"/>
          </p:cNvSpPr>
          <p:nvPr>
            <p:ph type="ftr" sz="quarter" idx="11"/>
          </p:nvPr>
        </p:nvSpPr>
        <p:spPr/>
        <p:txBody>
          <a:bodyPr/>
          <a:lstStyle/>
          <a:p>
            <a:endParaRPr lang="pl-PL"/>
          </a:p>
        </p:txBody>
      </p:sp>
      <p:sp>
        <p:nvSpPr>
          <p:cNvPr id="7" name="Symbol zastępczy numeru slajdu 6">
            <a:extLst>
              <a:ext uri="{FF2B5EF4-FFF2-40B4-BE49-F238E27FC236}">
                <a16:creationId xmlns:a16="http://schemas.microsoft.com/office/drawing/2014/main" id="{7D7506CB-95B9-4C76-9958-3821528E0EFA}"/>
              </a:ext>
            </a:extLst>
          </p:cNvPr>
          <p:cNvSpPr>
            <a:spLocks noGrp="1"/>
          </p:cNvSpPr>
          <p:nvPr>
            <p:ph type="sldNum" sz="quarter" idx="12"/>
          </p:nvPr>
        </p:nvSpPr>
        <p:spPr/>
        <p:txBody>
          <a:bodyPr/>
          <a:lstStyle/>
          <a:p>
            <a:fld id="{1A076B6A-A9D5-4ABA-9939-A832AC87749F}" type="slidenum">
              <a:rPr lang="pl-PL" smtClean="0"/>
              <a:t>‹#›</a:t>
            </a:fld>
            <a:endParaRPr lang="pl-PL"/>
          </a:p>
        </p:txBody>
      </p:sp>
    </p:spTree>
    <p:extLst>
      <p:ext uri="{BB962C8B-B14F-4D97-AF65-F5344CB8AC3E}">
        <p14:creationId xmlns:p14="http://schemas.microsoft.com/office/powerpoint/2010/main" val="12028577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ymbol zastępczy tytułu 1">
            <a:extLst>
              <a:ext uri="{FF2B5EF4-FFF2-40B4-BE49-F238E27FC236}">
                <a16:creationId xmlns:a16="http://schemas.microsoft.com/office/drawing/2014/main" id="{88A53CC1-5730-4D8F-8791-B6FF8B47713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l-PL"/>
              <a:t>Kliknij, aby edytować styl</a:t>
            </a:r>
          </a:p>
        </p:txBody>
      </p:sp>
      <p:sp>
        <p:nvSpPr>
          <p:cNvPr id="3" name="Symbol zastępczy tekstu 2">
            <a:extLst>
              <a:ext uri="{FF2B5EF4-FFF2-40B4-BE49-F238E27FC236}">
                <a16:creationId xmlns:a16="http://schemas.microsoft.com/office/drawing/2014/main" id="{29FD8164-04D3-4AC4-965E-BFC21600A20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daty 3">
            <a:extLst>
              <a:ext uri="{FF2B5EF4-FFF2-40B4-BE49-F238E27FC236}">
                <a16:creationId xmlns:a16="http://schemas.microsoft.com/office/drawing/2014/main" id="{A5A0D66F-E452-498F-A222-A7DBBA81F0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9FA6420-6523-43FC-A99F-78CE68C71056}" type="datetimeFigureOut">
              <a:rPr lang="pl-PL" smtClean="0"/>
              <a:t>19.03.2021</a:t>
            </a:fld>
            <a:endParaRPr lang="pl-PL"/>
          </a:p>
        </p:txBody>
      </p:sp>
      <p:sp>
        <p:nvSpPr>
          <p:cNvPr id="5" name="Symbol zastępczy stopki 4">
            <a:extLst>
              <a:ext uri="{FF2B5EF4-FFF2-40B4-BE49-F238E27FC236}">
                <a16:creationId xmlns:a16="http://schemas.microsoft.com/office/drawing/2014/main" id="{548B9319-DED9-4AAD-AB8C-856CB5D5FB6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l-PL"/>
          </a:p>
        </p:txBody>
      </p:sp>
      <p:sp>
        <p:nvSpPr>
          <p:cNvPr id="6" name="Symbol zastępczy numeru slajdu 5">
            <a:extLst>
              <a:ext uri="{FF2B5EF4-FFF2-40B4-BE49-F238E27FC236}">
                <a16:creationId xmlns:a16="http://schemas.microsoft.com/office/drawing/2014/main" id="{38F0AEA2-7F87-400A-ADF0-5A3B1F85C91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A076B6A-A9D5-4ABA-9939-A832AC87749F}" type="slidenum">
              <a:rPr lang="pl-PL" smtClean="0"/>
              <a:t>‹#›</a:t>
            </a:fld>
            <a:endParaRPr lang="pl-PL"/>
          </a:p>
        </p:txBody>
      </p:sp>
    </p:spTree>
    <p:extLst>
      <p:ext uri="{BB962C8B-B14F-4D97-AF65-F5344CB8AC3E}">
        <p14:creationId xmlns:p14="http://schemas.microsoft.com/office/powerpoint/2010/main" val="2078527462"/>
      </p:ext>
    </p:extLst>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Lst>
  <p:txStyles>
    <p:titleStyle>
      <a:lvl1pPr algn="l" defTabSz="914400" rtl="0" eaLnBrk="1" latinLnBrk="0" hangingPunct="1">
        <a:lnSpc>
          <a:spcPct val="90000"/>
        </a:lnSpc>
        <a:spcBef>
          <a:spcPct val="0"/>
        </a:spcBef>
        <a:buNone/>
        <a:defRPr sz="440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l-P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6.svg"/></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5.xml"/><Relationship Id="rId4" Type="http://schemas.openxmlformats.org/officeDocument/2006/relationships/image" Target="../media/image6.svg"/></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svg"/></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5.xml"/><Relationship Id="rId4" Type="http://schemas.openxmlformats.org/officeDocument/2006/relationships/image" Target="../media/image6.svg"/></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6.svg"/></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6.svg"/></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6.svg"/></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hyperlink" Target="https://github.com/paqaos/WDI2021-DynamicMetadata/blob/main/request.json" TargetMode="External"/><Relationship Id="rId4" Type="http://schemas.openxmlformats.org/officeDocument/2006/relationships/image" Target="../media/image6.svg"/></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6.svg"/></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hyperlink" Target="https://github.com/paqaos/WDI2021-DynamicMetadata/blob/main/MovieDatabase/MovieDatabase/Converters/PropertyConverter.cs" TargetMode="External"/><Relationship Id="rId5" Type="http://schemas.openxmlformats.org/officeDocument/2006/relationships/hyperlink" Target="https://github.com/paqaos/WDI2021-DynamicMetadata/blob/main/MovieDatabase/MovieDatabase/Services/MetadataObject/InputDataParser.cs" TargetMode="External"/><Relationship Id="rId4" Type="http://schemas.openxmlformats.org/officeDocument/2006/relationships/image" Target="../media/image6.sv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4.xml"/><Relationship Id="rId5" Type="http://schemas.openxmlformats.org/officeDocument/2006/relationships/image" Target="../media/image7.jpg"/><Relationship Id="rId4" Type="http://schemas.openxmlformats.org/officeDocument/2006/relationships/image" Target="../media/image6.svg"/></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hyperlink" Target="https://github.com/paqaos/WDI2021-DynamicMetadata/blob/main/MovieDatabase/MovieDatabase/Dto/DynamicPropertyDto.cs" TargetMode="External"/><Relationship Id="rId4" Type="http://schemas.openxmlformats.org/officeDocument/2006/relationships/image" Target="../media/image6.svg"/></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6.svg"/></Relationships>
</file>

<file path=ppt/slides/_rels/slide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6.svg"/></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6.svg"/></Relationships>
</file>

<file path=ppt/slides/_rels/slide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6.svg"/></Relationships>
</file>

<file path=ppt/slides/_rels/slide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6.svg"/></Relationships>
</file>

<file path=ppt/slides/_rels/slide26.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5.png"/><Relationship Id="rId7" Type="http://schemas.openxmlformats.org/officeDocument/2006/relationships/image" Target="../media/image14.png"/><Relationship Id="rId2" Type="http://schemas.openxmlformats.org/officeDocument/2006/relationships/notesSlide" Target="../notesSlides/notesSlide26.xml"/><Relationship Id="rId1" Type="http://schemas.openxmlformats.org/officeDocument/2006/relationships/slideLayout" Target="../slideLayouts/slideLayout5.xml"/><Relationship Id="rId6" Type="http://schemas.openxmlformats.org/officeDocument/2006/relationships/hyperlink" Target="https://github.com/paqaos/WDI2021-DynamicMetadata/blob/main/MovieDatabase/MovieDatabase/Services/Validation/CompositeValidator.cs" TargetMode="External"/><Relationship Id="rId5" Type="http://schemas.openxmlformats.org/officeDocument/2006/relationships/hyperlink" Target="https://github.com/paqaos/WDI2021-DynamicMetadata/blob/main/MovieDatabase/MovieDatabase/Services/Validation/ValidationFactory.cs" TargetMode="External"/><Relationship Id="rId4" Type="http://schemas.openxmlformats.org/officeDocument/2006/relationships/image" Target="../media/image6.svg"/></Relationships>
</file>

<file path=ppt/slides/_rels/slide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hyperlink" Target="https://github.com/paqaos/WDI2021-DynamicMetadata/blob/main/MovieDatabase/MovieDatabase/Services/Validation/IValidator.cs" TargetMode="External"/><Relationship Id="rId4" Type="http://schemas.openxmlformats.org/officeDocument/2006/relationships/image" Target="../media/image6.svg"/></Relationships>
</file>

<file path=ppt/slides/_rels/slide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hyperlink" Target="https://github.com/paqaos/WDI2021-DynamicMetadata/blob/main/MovieDatabase/MovieDatabase/Services/Validation/PropertyValidators/Numeric/NumericRangePropertyValidator.cs" TargetMode="External"/><Relationship Id="rId4" Type="http://schemas.openxmlformats.org/officeDocument/2006/relationships/image" Target="../media/image6.svg"/></Relationships>
</file>

<file path=ppt/slides/_rels/slide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hyperlink" Target="https://github.com/paqaos/WDI2021-DynamicMetadata/blob/main/MovieDatabase/MovieDatabase/Services/Validation/PropertyValidators/General/NotNullValidator.cs" TargetMode="External"/><Relationship Id="rId4" Type="http://schemas.openxmlformats.org/officeDocument/2006/relationships/image" Target="../media/image6.sv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6.svg"/></Relationships>
</file>

<file path=ppt/slides/_rels/slide3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6.svg"/></Relationships>
</file>

<file path=ppt/slides/_rels/slide3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hyperlink" Target="https://github.com/paqaos/WDI2021-DynamicMetadata/blob/main/MovieDatabase/MovieDatabase/Services/Validation/PropertyValidators/Person/ExistingPersonValidator.cs" TargetMode="External"/><Relationship Id="rId4" Type="http://schemas.openxmlformats.org/officeDocument/2006/relationships/image" Target="../media/image6.svg"/></Relationships>
</file>

<file path=ppt/slides/_rels/slide3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hyperlink" Target="https://github.com/paqaos/WDI2021-DynamicMetadata/blob/main/MovieDatabase/MovieDatabase/CommandStack/CommandHandlers/MovieMetadatas/CreateMovieMetadataCommandHandler.cs" TargetMode="External"/><Relationship Id="rId4" Type="http://schemas.openxmlformats.org/officeDocument/2006/relationships/image" Target="../media/image6.svg"/></Relationships>
</file>

<file path=ppt/slides/_rels/slide3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hyperlink" Target="https://github.com/paqaos/WDI2021-DynamicMetadata/blob/main/MovieDatabase/MovieDatabase/CommandStack/CommandHandlers/MovieMetadatas/CreateMovieMetadataCommandHandler.cs" TargetMode="External"/><Relationship Id="rId4" Type="http://schemas.openxmlformats.org/officeDocument/2006/relationships/image" Target="../media/image6.svg"/></Relationships>
</file>

<file path=ppt/slides/_rels/slide3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6.svg"/></Relationships>
</file>

<file path=ppt/slides/_rels/slide3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6.svg"/></Relationships>
</file>

<file path=ppt/slides/_rels/slide3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6.svg"/></Relationships>
</file>

<file path=ppt/slides/_rels/slide3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6.svg"/></Relationships>
</file>

<file path=ppt/slides/_rels/slide3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8.xml"/><Relationship Id="rId1" Type="http://schemas.openxmlformats.org/officeDocument/2006/relationships/slideLayout" Target="../slideLayouts/slideLayout3.xml"/><Relationship Id="rId4" Type="http://schemas.openxmlformats.org/officeDocument/2006/relationships/image" Target="../media/image6.svg"/></Relationships>
</file>

<file path=ppt/slides/_rels/slide3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6.sv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hyperlink" Target="https://github.com/paqaos/WDI2021-DynamicMetadata" TargetMode="External"/><Relationship Id="rId4" Type="http://schemas.openxmlformats.org/officeDocument/2006/relationships/image" Target="../media/image6.svg"/></Relationships>
</file>

<file path=ppt/slides/_rels/slide4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hyperlink" Target="https://github.com/paqaos/WDI2021-DynamicMetadata/blob/main/MovieDatabase/MovieDatabase/CommandStack/EventHandlers/IEventHandler.cs" TargetMode="External"/><Relationship Id="rId5" Type="http://schemas.openxmlformats.org/officeDocument/2006/relationships/hyperlink" Target="https://github.com/paqaos/WDI2021-DynamicMetadata/blob/main/MovieDatabase/MovieDatabase/Services/EventProcessing/EventDispatcher.cs" TargetMode="External"/><Relationship Id="rId4" Type="http://schemas.openxmlformats.org/officeDocument/2006/relationships/image" Target="../media/image6.svg"/></Relationships>
</file>

<file path=ppt/slides/_rels/slide41.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hyperlink" Target="https://github.com/paqaos/WDI2021-DynamicMetadata/blob/main/MovieDatabase/MovieDatabase/CommandStack/CommandHandlers/MetadataDefinitions/RemoveMovieMetadataCommandHandler.cs" TargetMode="External"/><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hyperlink" Target="https://github.com/paqaos/WDI2021-DynamicMetadata/blob/main/MovieDatabase/MovieDatabase/CommandStack/EventHandlers/MetadataDefinitions/PropertyRemovedFromMetadataDefinitionEventHandler.cs" TargetMode="External"/><Relationship Id="rId5" Type="http://schemas.openxmlformats.org/officeDocument/2006/relationships/hyperlink" Target="https://github.com/paqaos/WDI2021-DynamicMetadata/blob/main/MovieDatabase/MovieDatabase/CommandStack/EventHandlers/MetadataDefinitions/PropertyAddedToMetadataDefinitionEventHandler.cs" TargetMode="External"/><Relationship Id="rId4" Type="http://schemas.openxmlformats.org/officeDocument/2006/relationships/image" Target="../media/image6.svg"/></Relationships>
</file>

<file path=ppt/slides/_rels/slide4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6.svg"/></Relationships>
</file>

<file path=ppt/slides/_rels/slide4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hyperlink" Target="https://github.com/paqaos/WDI2021-DynamicMetadata/blob/main/MovieDatabase/MovieDatabase/CommandStack/EventHandlers/MetadataDefinitions/PropertyDefinitionUpdatedEventHandler.cs" TargetMode="External"/><Relationship Id="rId4" Type="http://schemas.openxmlformats.org/officeDocument/2006/relationships/image" Target="../media/image6.svg"/></Relationships>
</file>

<file path=ppt/slides/_rels/slide4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4.xml"/><Relationship Id="rId1" Type="http://schemas.openxmlformats.org/officeDocument/2006/relationships/slideLayout" Target="../slideLayouts/slideLayout2.xml"/><Relationship Id="rId5" Type="http://schemas.openxmlformats.org/officeDocument/2006/relationships/hyperlink" Target="https://github.com/paqaos/WDI2021-DynamicMetadata/blob/main/MovieDatabase/MovieDatabase/CommandStack/EventHandlers/MetadataValidators/RefreshValidationEventHandler.cs" TargetMode="External"/><Relationship Id="rId4" Type="http://schemas.openxmlformats.org/officeDocument/2006/relationships/image" Target="../media/image6.svg"/></Relationships>
</file>

<file path=ppt/slides/_rels/slide4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5.xml"/><Relationship Id="rId1" Type="http://schemas.openxmlformats.org/officeDocument/2006/relationships/slideLayout" Target="../slideLayouts/slideLayout5.xml"/><Relationship Id="rId4" Type="http://schemas.openxmlformats.org/officeDocument/2006/relationships/image" Target="../media/image6.svg"/></Relationships>
</file>

<file path=ppt/slides/_rels/slide4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6.xml"/><Relationship Id="rId1" Type="http://schemas.openxmlformats.org/officeDocument/2006/relationships/slideLayout" Target="../slideLayouts/slideLayout5.xml"/><Relationship Id="rId4" Type="http://schemas.openxmlformats.org/officeDocument/2006/relationships/image" Target="../media/image6.svg"/></Relationships>
</file>

<file path=ppt/slides/_rels/slide4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6.svg"/></Relationships>
</file>

<file path=ppt/slides/_rels/slide4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6.svg"/></Relationships>
</file>

<file path=ppt/slides/_rels/slide4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9.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6.sv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6.svg"/></Relationships>
</file>

<file path=ppt/slides/_rels/slide5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0.xml"/><Relationship Id="rId1" Type="http://schemas.openxmlformats.org/officeDocument/2006/relationships/slideLayout" Target="../slideLayouts/slideLayout3.xml"/><Relationship Id="rId4" Type="http://schemas.openxmlformats.org/officeDocument/2006/relationships/image" Target="../media/image6.svg"/></Relationships>
</file>

<file path=ppt/slides/_rels/slide5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6.svg"/></Relationships>
</file>

<file path=ppt/slides/_rels/slide5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2.xml"/><Relationship Id="rId1" Type="http://schemas.openxmlformats.org/officeDocument/2006/relationships/slideLayout" Target="../slideLayouts/slideLayout2.xml"/><Relationship Id="rId5" Type="http://schemas.openxmlformats.org/officeDocument/2006/relationships/hyperlink" Target="https://github.com/paqaos/WDI2021-DynamicMetadata/blob/main/MovieDatabase/MovieDatabase/DataBuilder/DefinitionBuilder.cs" TargetMode="External"/><Relationship Id="rId4" Type="http://schemas.openxmlformats.org/officeDocument/2006/relationships/image" Target="../media/image6.svg"/></Relationships>
</file>

<file path=ppt/slides/_rels/slide5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3.xml"/><Relationship Id="rId1" Type="http://schemas.openxmlformats.org/officeDocument/2006/relationships/slideLayout" Target="../slideLayouts/slideLayout2.xml"/><Relationship Id="rId5" Type="http://schemas.openxmlformats.org/officeDocument/2006/relationships/hyperlink" Target="https://github.com/paqaos/WDI2021-DynamicMetadata/blob/main/MovieDatabase/MovieDatabase/DataBuilder/PropertyBuilder.cs" TargetMode="External"/><Relationship Id="rId4" Type="http://schemas.openxmlformats.org/officeDocument/2006/relationships/image" Target="../media/image6.svg"/></Relationships>
</file>

<file path=ppt/slides/_rels/slide5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6.svg"/></Relationships>
</file>

<file path=ppt/slides/_rels/slide5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5.xml"/><Relationship Id="rId1" Type="http://schemas.openxmlformats.org/officeDocument/2006/relationships/slideLayout" Target="../slideLayouts/slideLayout5.xml"/><Relationship Id="rId4" Type="http://schemas.openxmlformats.org/officeDocument/2006/relationships/image" Target="../media/image6.svg"/></Relationships>
</file>

<file path=ppt/slides/_rels/slide5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6.xml"/><Relationship Id="rId1" Type="http://schemas.openxmlformats.org/officeDocument/2006/relationships/slideLayout" Target="../slideLayouts/slideLayout2.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6.sv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6.sv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6.sv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6.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Tytuł 1">
            <a:extLst>
              <a:ext uri="{FF2B5EF4-FFF2-40B4-BE49-F238E27FC236}">
                <a16:creationId xmlns:a16="http://schemas.microsoft.com/office/drawing/2014/main" id="{07A6ADBB-2A3C-4AC6-817A-A83188197802}"/>
              </a:ext>
            </a:extLst>
          </p:cNvPr>
          <p:cNvSpPr txBox="1">
            <a:spLocks/>
          </p:cNvSpPr>
          <p:nvPr/>
        </p:nvSpPr>
        <p:spPr>
          <a:xfrm>
            <a:off x="874713" y="3187708"/>
            <a:ext cx="7317939" cy="1494881"/>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20000"/>
              </a:lnSpc>
              <a:spcAft>
                <a:spcPts val="1200"/>
              </a:spcAft>
            </a:pPr>
            <a:r>
              <a:rPr lang="pl-PL" sz="2800" b="1" dirty="0" err="1">
                <a:solidFill>
                  <a:schemeClr val="bg1"/>
                </a:solidFill>
                <a:ea typeface="Tahoma" panose="020B0604030504040204" pitchFamily="34" charset="0"/>
                <a:cs typeface="Arial" panose="020B0604020202020204" pitchFamily="34" charset="0"/>
              </a:rPr>
              <a:t>Dynamic</a:t>
            </a:r>
            <a:r>
              <a:rPr lang="pl-PL" sz="2800" b="1" dirty="0">
                <a:solidFill>
                  <a:schemeClr val="bg1"/>
                </a:solidFill>
                <a:ea typeface="Tahoma" panose="020B0604030504040204" pitchFamily="34" charset="0"/>
                <a:cs typeface="Arial" panose="020B0604020202020204" pitchFamily="34" charset="0"/>
              </a:rPr>
              <a:t> </a:t>
            </a:r>
            <a:r>
              <a:rPr lang="pl-PL" sz="2800" b="1" dirty="0" err="1">
                <a:solidFill>
                  <a:schemeClr val="bg1"/>
                </a:solidFill>
                <a:ea typeface="Tahoma" panose="020B0604030504040204" pitchFamily="34" charset="0"/>
                <a:cs typeface="Arial" panose="020B0604020202020204" pitchFamily="34" charset="0"/>
              </a:rPr>
              <a:t>metadata</a:t>
            </a:r>
            <a:r>
              <a:rPr lang="pl-PL" sz="2800" b="1" dirty="0">
                <a:solidFill>
                  <a:schemeClr val="bg1"/>
                </a:solidFill>
                <a:ea typeface="Tahoma" panose="020B0604030504040204" pitchFamily="34" charset="0"/>
                <a:cs typeface="Arial" panose="020B0604020202020204" pitchFamily="34" charset="0"/>
              </a:rPr>
              <a:t> system</a:t>
            </a:r>
            <a:endParaRPr lang="en-GB" sz="2800" b="1" dirty="0">
              <a:solidFill>
                <a:schemeClr val="bg1"/>
              </a:solidFill>
              <a:ea typeface="Tahoma" panose="020B0604030504040204" pitchFamily="34" charset="0"/>
              <a:cs typeface="Arial" panose="020B0604020202020204" pitchFamily="34" charset="0"/>
            </a:endParaRPr>
          </a:p>
          <a:p>
            <a:pPr>
              <a:lnSpc>
                <a:spcPct val="120000"/>
              </a:lnSpc>
              <a:spcBef>
                <a:spcPts val="1200"/>
              </a:spcBef>
            </a:pPr>
            <a:r>
              <a:rPr lang="pl-PL" sz="1600" b="1" dirty="0">
                <a:solidFill>
                  <a:schemeClr val="bg2"/>
                </a:solidFill>
                <a:ea typeface="Tahoma" panose="020B0604030504040204" pitchFamily="34" charset="0"/>
                <a:cs typeface="Raavi" panose="020B0502040204020203" pitchFamily="34" charset="0"/>
              </a:rPr>
              <a:t>Paweł Łabno</a:t>
            </a:r>
            <a:endParaRPr lang="en-GB" sz="1600" b="1" dirty="0">
              <a:solidFill>
                <a:schemeClr val="bg2"/>
              </a:solidFill>
              <a:ea typeface="Tahoma" panose="020B0604030504040204" pitchFamily="34" charset="0"/>
              <a:cs typeface="Raavi" panose="020B0502040204020203" pitchFamily="34" charset="0"/>
            </a:endParaRPr>
          </a:p>
          <a:p>
            <a:pPr>
              <a:lnSpc>
                <a:spcPct val="120000"/>
              </a:lnSpc>
            </a:pPr>
            <a:r>
              <a:rPr lang="pl-PL" sz="1400" dirty="0">
                <a:solidFill>
                  <a:schemeClr val="bg1"/>
                </a:solidFill>
                <a:ea typeface="Tahoma" panose="020B0604030504040204" pitchFamily="34" charset="0"/>
                <a:cs typeface="Raavi" panose="020B0502040204020203" pitchFamily="34" charset="0"/>
              </a:rPr>
              <a:t>Senior software </a:t>
            </a:r>
            <a:r>
              <a:rPr lang="pl-PL" sz="1400" dirty="0" err="1">
                <a:solidFill>
                  <a:schemeClr val="bg1"/>
                </a:solidFill>
                <a:ea typeface="Tahoma" panose="020B0604030504040204" pitchFamily="34" charset="0"/>
                <a:cs typeface="Raavi" panose="020B0502040204020203" pitchFamily="34" charset="0"/>
              </a:rPr>
              <a:t>enginner</a:t>
            </a:r>
            <a:r>
              <a:rPr lang="en-GB" sz="1400" dirty="0">
                <a:solidFill>
                  <a:schemeClr val="bg1"/>
                </a:solidFill>
                <a:ea typeface="Tahoma" panose="020B0604030504040204" pitchFamily="34" charset="0"/>
                <a:cs typeface="Raavi" panose="020B0502040204020203" pitchFamily="34" charset="0"/>
              </a:rPr>
              <a:t>, </a:t>
            </a:r>
            <a:r>
              <a:rPr lang="pl-PL" sz="1400" dirty="0">
                <a:solidFill>
                  <a:schemeClr val="bg1"/>
                </a:solidFill>
                <a:ea typeface="Tahoma" panose="020B0604030504040204" pitchFamily="34" charset="0"/>
                <a:cs typeface="Raavi" panose="020B0502040204020203" pitchFamily="34" charset="0"/>
              </a:rPr>
              <a:t>Seville More </a:t>
            </a:r>
            <a:r>
              <a:rPr lang="pl-PL" sz="1400" dirty="0" err="1">
                <a:solidFill>
                  <a:schemeClr val="bg1"/>
                </a:solidFill>
                <a:ea typeface="Tahoma" panose="020B0604030504040204" pitchFamily="34" charset="0"/>
                <a:cs typeface="Raavi" panose="020B0502040204020203" pitchFamily="34" charset="0"/>
              </a:rPr>
              <a:t>Helory</a:t>
            </a:r>
            <a:endParaRPr lang="en-GB" sz="2800" b="1" dirty="0">
              <a:solidFill>
                <a:schemeClr val="bg1"/>
              </a:solidFill>
              <a:ea typeface="Tahoma" panose="020B0604030504040204" pitchFamily="34" charset="0"/>
              <a:cs typeface="Arial" panose="020B0604020202020204" pitchFamily="34" charset="0"/>
            </a:endParaRPr>
          </a:p>
        </p:txBody>
      </p:sp>
      <p:sp>
        <p:nvSpPr>
          <p:cNvPr id="17" name="pole tekstowe 84">
            <a:extLst>
              <a:ext uri="{FF2B5EF4-FFF2-40B4-BE49-F238E27FC236}">
                <a16:creationId xmlns:a16="http://schemas.microsoft.com/office/drawing/2014/main" id="{57B1AA0E-94C6-4761-AC43-E4F816258D34}"/>
              </a:ext>
            </a:extLst>
          </p:cNvPr>
          <p:cNvSpPr txBox="1"/>
          <p:nvPr/>
        </p:nvSpPr>
        <p:spPr>
          <a:xfrm>
            <a:off x="592174" y="2118340"/>
            <a:ext cx="437819" cy="1311124"/>
          </a:xfrm>
          <a:prstGeom prst="rect">
            <a:avLst/>
          </a:prstGeom>
          <a:noFill/>
          <a:ln w="19050" cap="flat">
            <a:noFill/>
            <a:prstDash val="solid"/>
            <a:miter/>
          </a:ln>
          <a:effectLst/>
        </p:spPr>
        <p:txBody>
          <a:bodyPr rot="0" spcFirstLastPara="0" vertOverflow="overflow" horzOverflow="overflow" vert="horz" wrap="square" lIns="288000" tIns="252000" rIns="180000" bIns="288000" numCol="1" spcCol="0" rtlCol="0" fromWordArt="0" anchor="ctr" anchorCtr="0" forceAA="0" compatLnSpc="1">
            <a:prstTxWarp prst="textNoShape">
              <a:avLst/>
            </a:prstTxWarp>
            <a:spAutoFit/>
          </a:bodyPr>
          <a:lstStyle>
            <a:defPPr>
              <a:defRPr lang="pl-PL"/>
            </a:defPPr>
            <a:lvl1pPr lvl="0">
              <a:lnSpc>
                <a:spcPct val="110000"/>
              </a:lnSpc>
              <a:defRPr sz="2400" b="1">
                <a:solidFill>
                  <a:prstClr val="black">
                    <a:lumMod val="95000"/>
                    <a:lumOff val="5000"/>
                  </a:prstClr>
                </a:solidFill>
                <a:latin typeface="Century Gothic" panose="020B0502020202020204" pitchFamily="34" charset="0"/>
                <a:cs typeface="Calibri" panose="020F0502020204030204" pitchFamily="34" charset="0"/>
              </a:defRPr>
            </a:lvl1pPr>
          </a:lstStyle>
          <a:p>
            <a:pPr algn="r">
              <a:spcAft>
                <a:spcPts val="600"/>
              </a:spcAft>
            </a:pPr>
            <a:r>
              <a:rPr lang="pl-PL" sz="4800" dirty="0">
                <a:ln w="12700">
                  <a:solidFill>
                    <a:schemeClr val="bg2"/>
                  </a:solidFill>
                </a:ln>
                <a:noFill/>
                <a:latin typeface="Calibri" panose="020F0502020204030204" pitchFamily="34" charset="0"/>
              </a:rPr>
              <a:t>↘</a:t>
            </a:r>
            <a:endParaRPr lang="pl-PL" sz="4800" dirty="0">
              <a:ln w="12700">
                <a:solidFill>
                  <a:schemeClr val="bg2"/>
                </a:solidFill>
              </a:ln>
              <a:noFill/>
            </a:endParaRPr>
          </a:p>
        </p:txBody>
      </p:sp>
      <p:sp>
        <p:nvSpPr>
          <p:cNvPr id="32" name="Tytuł 1">
            <a:extLst>
              <a:ext uri="{FF2B5EF4-FFF2-40B4-BE49-F238E27FC236}">
                <a16:creationId xmlns:a16="http://schemas.microsoft.com/office/drawing/2014/main" id="{09B78E45-14E6-4544-AC7C-ADDAA3582302}"/>
              </a:ext>
            </a:extLst>
          </p:cNvPr>
          <p:cNvSpPr txBox="1">
            <a:spLocks/>
          </p:cNvSpPr>
          <p:nvPr/>
        </p:nvSpPr>
        <p:spPr>
          <a:xfrm>
            <a:off x="8506514" y="6356784"/>
            <a:ext cx="3455481" cy="193899"/>
          </a:xfrm>
          <a:prstGeom prst="rect">
            <a:avLst/>
          </a:prstGeom>
          <a:noFill/>
        </p:spPr>
        <p:txBody>
          <a:bodyPr vert="horz" wrap="square" lIns="0" tIns="0" rIns="0" bIns="0" rtlCol="0" anchor="b">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pl-PL" sz="1400" b="1" dirty="0">
                <a:solidFill>
                  <a:schemeClr val="bg2"/>
                </a:solidFill>
                <a:latin typeface="+mn-lt"/>
              </a:rPr>
              <a:t>www.WarszawskieDniInformatyki.pl</a:t>
            </a:r>
          </a:p>
        </p:txBody>
      </p:sp>
      <p:pic>
        <p:nvPicPr>
          <p:cNvPr id="14" name="Grafika 13">
            <a:extLst>
              <a:ext uri="{FF2B5EF4-FFF2-40B4-BE49-F238E27FC236}">
                <a16:creationId xmlns:a16="http://schemas.microsoft.com/office/drawing/2014/main" id="{EE88A502-08D6-49A3-BA16-CC52A7B09D1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11083" y="545425"/>
            <a:ext cx="2285999" cy="792000"/>
          </a:xfrm>
          <a:prstGeom prst="rect">
            <a:avLst/>
          </a:prstGeom>
        </p:spPr>
      </p:pic>
      <p:pic>
        <p:nvPicPr>
          <p:cNvPr id="15" name="Grafika 14">
            <a:extLst>
              <a:ext uri="{FF2B5EF4-FFF2-40B4-BE49-F238E27FC236}">
                <a16:creationId xmlns:a16="http://schemas.microsoft.com/office/drawing/2014/main" id="{8B2DDC82-5AAD-481C-B4D2-3FD8DFFF108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909771" y="137062"/>
            <a:ext cx="6773194" cy="6573982"/>
          </a:xfrm>
          <a:prstGeom prst="rect">
            <a:avLst/>
          </a:prstGeom>
        </p:spPr>
      </p:pic>
    </p:spTree>
    <p:extLst>
      <p:ext uri="{BB962C8B-B14F-4D97-AF65-F5344CB8AC3E}">
        <p14:creationId xmlns:p14="http://schemas.microsoft.com/office/powerpoint/2010/main" val="1050137549"/>
      </p:ext>
    </p:extLst>
  </p:cSld>
  <p:clrMapOvr>
    <a:masterClrMapping/>
  </p:clrMapOvr>
  <mc:AlternateContent xmlns:mc="http://schemas.openxmlformats.org/markup-compatibility/2006" xmlns:p14="http://schemas.microsoft.com/office/powerpoint/2010/main">
    <mc:Choice Requires="p14">
      <p:transition spd="slow" p14:dur="2000" advTm="1293"/>
    </mc:Choice>
    <mc:Fallback xmlns="">
      <p:transition spd="slow" advTm="1293"/>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E1F24682-32A4-42DC-8139-5B8C965E3943}"/>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r="55953" b="-5630"/>
          <a:stretch/>
        </p:blipFill>
        <p:spPr>
          <a:xfrm>
            <a:off x="874710" y="6257546"/>
            <a:ext cx="520546" cy="313445"/>
          </a:xfrm>
          <a:prstGeom prst="rect">
            <a:avLst/>
          </a:prstGeom>
        </p:spPr>
      </p:pic>
      <p:cxnSp>
        <p:nvCxnSpPr>
          <p:cNvPr id="34" name="Łącznik prosty 33">
            <a:extLst>
              <a:ext uri="{FF2B5EF4-FFF2-40B4-BE49-F238E27FC236}">
                <a16:creationId xmlns:a16="http://schemas.microsoft.com/office/drawing/2014/main" id="{4D8C8011-4365-4427-B916-52E824184870}"/>
              </a:ext>
            </a:extLst>
          </p:cNvPr>
          <p:cNvCxnSpPr>
            <a:cxnSpLocks/>
          </p:cNvCxnSpPr>
          <p:nvPr/>
        </p:nvCxnSpPr>
        <p:spPr>
          <a:xfrm>
            <a:off x="874713" y="6139278"/>
            <a:ext cx="10442575" cy="0"/>
          </a:xfrm>
          <a:prstGeom prst="line">
            <a:avLst/>
          </a:prstGeom>
          <a:ln>
            <a:solidFill>
              <a:srgbClr val="40434F">
                <a:alpha val="40000"/>
              </a:srgb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898D4326-7241-4B23-949F-76823FBC0B59}"/>
              </a:ext>
            </a:extLst>
          </p:cNvPr>
          <p:cNvSpPr>
            <a:spLocks noGrp="1"/>
          </p:cNvSpPr>
          <p:nvPr>
            <p:ph type="title"/>
          </p:nvPr>
        </p:nvSpPr>
        <p:spPr/>
        <p:txBody>
          <a:bodyPr/>
          <a:lstStyle/>
          <a:p>
            <a:r>
              <a:rPr lang="pl-PL" dirty="0"/>
              <a:t>1/ Business idea – </a:t>
            </a:r>
            <a:r>
              <a:rPr lang="pl-PL" dirty="0" err="1"/>
              <a:t>records</a:t>
            </a:r>
            <a:r>
              <a:rPr lang="pl-PL" dirty="0"/>
              <a:t> </a:t>
            </a:r>
            <a:r>
              <a:rPr lang="pl-PL" dirty="0" err="1"/>
              <a:t>preview</a:t>
            </a:r>
            <a:endParaRPr lang="en-US" dirty="0"/>
          </a:p>
        </p:txBody>
      </p:sp>
      <p:graphicFrame>
        <p:nvGraphicFramePr>
          <p:cNvPr id="5" name="Table 5">
            <a:extLst>
              <a:ext uri="{FF2B5EF4-FFF2-40B4-BE49-F238E27FC236}">
                <a16:creationId xmlns:a16="http://schemas.microsoft.com/office/drawing/2014/main" id="{ADBC1D40-C8FD-4D9E-A1F0-F071ED62B004}"/>
              </a:ext>
            </a:extLst>
          </p:cNvPr>
          <p:cNvGraphicFramePr>
            <a:graphicFrameLocks noGrp="1"/>
          </p:cNvGraphicFramePr>
          <p:nvPr>
            <p:ph idx="1"/>
            <p:extLst>
              <p:ext uri="{D42A27DB-BD31-4B8C-83A1-F6EECF244321}">
                <p14:modId xmlns:p14="http://schemas.microsoft.com/office/powerpoint/2010/main" val="2117284888"/>
              </p:ext>
            </p:extLst>
          </p:nvPr>
        </p:nvGraphicFramePr>
        <p:xfrm>
          <a:off x="838200" y="1825625"/>
          <a:ext cx="10515600" cy="1483360"/>
        </p:xfrm>
        <a:graphic>
          <a:graphicData uri="http://schemas.openxmlformats.org/drawingml/2006/table">
            <a:tbl>
              <a:tblPr firstRow="1" bandRow="1">
                <a:tableStyleId>{5C22544A-7EE6-4342-B048-85BDC9FD1C3A}</a:tableStyleId>
              </a:tblPr>
              <a:tblGrid>
                <a:gridCol w="566057">
                  <a:extLst>
                    <a:ext uri="{9D8B030D-6E8A-4147-A177-3AD203B41FA5}">
                      <a16:colId xmlns:a16="http://schemas.microsoft.com/office/drawing/2014/main" val="3624544327"/>
                    </a:ext>
                  </a:extLst>
                </a:gridCol>
                <a:gridCol w="2514600">
                  <a:extLst>
                    <a:ext uri="{9D8B030D-6E8A-4147-A177-3AD203B41FA5}">
                      <a16:colId xmlns:a16="http://schemas.microsoft.com/office/drawing/2014/main" val="1620823734"/>
                    </a:ext>
                  </a:extLst>
                </a:gridCol>
                <a:gridCol w="849086">
                  <a:extLst>
                    <a:ext uri="{9D8B030D-6E8A-4147-A177-3AD203B41FA5}">
                      <a16:colId xmlns:a16="http://schemas.microsoft.com/office/drawing/2014/main" val="1157382209"/>
                    </a:ext>
                  </a:extLst>
                </a:gridCol>
                <a:gridCol w="2383971">
                  <a:extLst>
                    <a:ext uri="{9D8B030D-6E8A-4147-A177-3AD203B41FA5}">
                      <a16:colId xmlns:a16="http://schemas.microsoft.com/office/drawing/2014/main" val="3226677840"/>
                    </a:ext>
                  </a:extLst>
                </a:gridCol>
                <a:gridCol w="1600200">
                  <a:extLst>
                    <a:ext uri="{9D8B030D-6E8A-4147-A177-3AD203B41FA5}">
                      <a16:colId xmlns:a16="http://schemas.microsoft.com/office/drawing/2014/main" val="1820935230"/>
                    </a:ext>
                  </a:extLst>
                </a:gridCol>
                <a:gridCol w="2601686">
                  <a:extLst>
                    <a:ext uri="{9D8B030D-6E8A-4147-A177-3AD203B41FA5}">
                      <a16:colId xmlns:a16="http://schemas.microsoft.com/office/drawing/2014/main" val="529250240"/>
                    </a:ext>
                  </a:extLst>
                </a:gridCol>
              </a:tblGrid>
              <a:tr h="370840">
                <a:tc>
                  <a:txBody>
                    <a:bodyPr/>
                    <a:lstStyle/>
                    <a:p>
                      <a:endParaRPr lang="en-US" dirty="0"/>
                    </a:p>
                  </a:txBody>
                  <a:tcPr/>
                </a:tc>
                <a:tc>
                  <a:txBody>
                    <a:bodyPr/>
                    <a:lstStyle/>
                    <a:p>
                      <a:r>
                        <a:rPr lang="pl-PL" dirty="0"/>
                        <a:t>Movie</a:t>
                      </a:r>
                      <a:endParaRPr lang="en-US" dirty="0"/>
                    </a:p>
                  </a:txBody>
                  <a:tcPr/>
                </a:tc>
                <a:tc>
                  <a:txBody>
                    <a:bodyPr/>
                    <a:lstStyle/>
                    <a:p>
                      <a:r>
                        <a:rPr lang="pl-PL" dirty="0" err="1"/>
                        <a:t>Year</a:t>
                      </a:r>
                      <a:endParaRPr lang="en-US" dirty="0"/>
                    </a:p>
                  </a:txBody>
                  <a:tcPr/>
                </a:tc>
                <a:tc>
                  <a:txBody>
                    <a:bodyPr/>
                    <a:lstStyle/>
                    <a:p>
                      <a:r>
                        <a:rPr lang="pl-PL" dirty="0" err="1"/>
                        <a:t>Locations</a:t>
                      </a:r>
                      <a:endParaRPr lang="en-US" dirty="0"/>
                    </a:p>
                  </a:txBody>
                  <a:tcPr/>
                </a:tc>
                <a:tc>
                  <a:txBody>
                    <a:bodyPr/>
                    <a:lstStyle/>
                    <a:p>
                      <a:r>
                        <a:rPr lang="pl-PL" dirty="0"/>
                        <a:t>Box </a:t>
                      </a:r>
                      <a:r>
                        <a:rPr lang="pl-PL" dirty="0" err="1"/>
                        <a:t>office</a:t>
                      </a:r>
                      <a:endParaRPr lang="en-US" dirty="0"/>
                    </a:p>
                  </a:txBody>
                  <a:tcPr/>
                </a:tc>
                <a:tc>
                  <a:txBody>
                    <a:bodyPr/>
                    <a:lstStyle/>
                    <a:p>
                      <a:r>
                        <a:rPr lang="pl-PL" dirty="0" err="1"/>
                        <a:t>Director</a:t>
                      </a:r>
                      <a:endParaRPr lang="en-US" dirty="0"/>
                    </a:p>
                  </a:txBody>
                  <a:tcPr/>
                </a:tc>
                <a:extLst>
                  <a:ext uri="{0D108BD9-81ED-4DB2-BD59-A6C34878D82A}">
                    <a16:rowId xmlns:a16="http://schemas.microsoft.com/office/drawing/2014/main" val="3150531"/>
                  </a:ext>
                </a:extLst>
              </a:tr>
              <a:tr h="370840">
                <a:tc>
                  <a:txBody>
                    <a:bodyPr/>
                    <a:lstStyle/>
                    <a:p>
                      <a:r>
                        <a:rPr lang="pl-PL" dirty="0"/>
                        <a:t>1</a:t>
                      </a:r>
                      <a:endParaRPr lang="en-US" dirty="0"/>
                    </a:p>
                  </a:txBody>
                  <a:tcPr/>
                </a:tc>
                <a:tc>
                  <a:txBody>
                    <a:bodyPr/>
                    <a:lstStyle/>
                    <a:p>
                      <a:r>
                        <a:rPr lang="pl-PL" dirty="0" err="1"/>
                        <a:t>Avengers</a:t>
                      </a:r>
                      <a:r>
                        <a:rPr lang="pl-PL" dirty="0"/>
                        <a:t>: </a:t>
                      </a:r>
                      <a:r>
                        <a:rPr lang="pl-PL" dirty="0" err="1"/>
                        <a:t>Endgame</a:t>
                      </a:r>
                      <a:endParaRPr lang="en-US" dirty="0"/>
                    </a:p>
                  </a:txBody>
                  <a:tcPr/>
                </a:tc>
                <a:tc>
                  <a:txBody>
                    <a:bodyPr/>
                    <a:lstStyle/>
                    <a:p>
                      <a:r>
                        <a:rPr lang="pl-PL" dirty="0"/>
                        <a:t>2019</a:t>
                      </a:r>
                      <a:endParaRPr lang="en-US" dirty="0"/>
                    </a:p>
                  </a:txBody>
                  <a:tcPr/>
                </a:tc>
                <a:tc>
                  <a:txBody>
                    <a:bodyPr/>
                    <a:lstStyle/>
                    <a:p>
                      <a:r>
                        <a:rPr lang="pl-PL" dirty="0"/>
                        <a:t>USA, </a:t>
                      </a:r>
                      <a:r>
                        <a:rPr lang="pl-PL" dirty="0" err="1"/>
                        <a:t>Ireland</a:t>
                      </a:r>
                      <a:endParaRPr lang="en-US" dirty="0"/>
                    </a:p>
                  </a:txBody>
                  <a:tcPr/>
                </a:tc>
                <a:tc>
                  <a:txBody>
                    <a:bodyPr/>
                    <a:lstStyle/>
                    <a:p>
                      <a:r>
                        <a:rPr lang="pl-PL" dirty="0"/>
                        <a:t>2.798 bln $</a:t>
                      </a:r>
                      <a:endParaRPr lang="en-US" dirty="0"/>
                    </a:p>
                  </a:txBody>
                  <a:tcPr/>
                </a:tc>
                <a:tc>
                  <a:txBody>
                    <a:bodyPr/>
                    <a:lstStyle/>
                    <a:p>
                      <a:r>
                        <a:rPr lang="pl-PL" dirty="0"/>
                        <a:t>Russo </a:t>
                      </a:r>
                      <a:r>
                        <a:rPr lang="pl-PL" dirty="0" err="1"/>
                        <a:t>brothers</a:t>
                      </a:r>
                      <a:endParaRPr lang="en-US" dirty="0"/>
                    </a:p>
                  </a:txBody>
                  <a:tcPr/>
                </a:tc>
                <a:extLst>
                  <a:ext uri="{0D108BD9-81ED-4DB2-BD59-A6C34878D82A}">
                    <a16:rowId xmlns:a16="http://schemas.microsoft.com/office/drawing/2014/main" val="4069784481"/>
                  </a:ext>
                </a:extLst>
              </a:tr>
              <a:tr h="370840">
                <a:tc>
                  <a:txBody>
                    <a:bodyPr/>
                    <a:lstStyle/>
                    <a:p>
                      <a:r>
                        <a:rPr lang="pl-PL" dirty="0"/>
                        <a:t>2</a:t>
                      </a:r>
                      <a:endParaRPr lang="en-US" dirty="0"/>
                    </a:p>
                  </a:txBody>
                  <a:tcPr/>
                </a:tc>
                <a:tc>
                  <a:txBody>
                    <a:bodyPr/>
                    <a:lstStyle/>
                    <a:p>
                      <a:r>
                        <a:rPr lang="pl-PL" dirty="0"/>
                        <a:t>Avatar</a:t>
                      </a:r>
                      <a:endParaRPr lang="en-US" dirty="0"/>
                    </a:p>
                  </a:txBody>
                  <a:tcPr/>
                </a:tc>
                <a:tc>
                  <a:txBody>
                    <a:bodyPr/>
                    <a:lstStyle/>
                    <a:p>
                      <a:r>
                        <a:rPr lang="pl-PL" dirty="0"/>
                        <a:t>2009</a:t>
                      </a:r>
                      <a:endParaRPr lang="en-US" dirty="0"/>
                    </a:p>
                  </a:txBody>
                  <a:tcPr/>
                </a:tc>
                <a:tc>
                  <a:txBody>
                    <a:bodyPr/>
                    <a:lstStyle/>
                    <a:p>
                      <a:r>
                        <a:rPr lang="pl-PL" dirty="0"/>
                        <a:t>USA, New </a:t>
                      </a:r>
                      <a:r>
                        <a:rPr lang="pl-PL" dirty="0" err="1"/>
                        <a:t>Zeland</a:t>
                      </a:r>
                      <a:endParaRPr lang="en-US" dirty="0"/>
                    </a:p>
                  </a:txBody>
                  <a:tcPr/>
                </a:tc>
                <a:tc>
                  <a:txBody>
                    <a:bodyPr/>
                    <a:lstStyle/>
                    <a:p>
                      <a:r>
                        <a:rPr lang="pl-PL" dirty="0"/>
                        <a:t>2.79 bln $</a:t>
                      </a:r>
                      <a:endParaRPr lang="en-US" dirty="0"/>
                    </a:p>
                  </a:txBody>
                  <a:tcPr/>
                </a:tc>
                <a:tc>
                  <a:txBody>
                    <a:bodyPr/>
                    <a:lstStyle/>
                    <a:p>
                      <a:r>
                        <a:rPr lang="pl-PL" dirty="0"/>
                        <a:t>James Cameron</a:t>
                      </a:r>
                      <a:endParaRPr lang="en-US" dirty="0"/>
                    </a:p>
                  </a:txBody>
                  <a:tcPr/>
                </a:tc>
                <a:extLst>
                  <a:ext uri="{0D108BD9-81ED-4DB2-BD59-A6C34878D82A}">
                    <a16:rowId xmlns:a16="http://schemas.microsoft.com/office/drawing/2014/main" val="2789241911"/>
                  </a:ext>
                </a:extLst>
              </a:tr>
              <a:tr h="370840">
                <a:tc>
                  <a:txBody>
                    <a:bodyPr/>
                    <a:lstStyle/>
                    <a:p>
                      <a:r>
                        <a:rPr lang="pl-PL" dirty="0"/>
                        <a:t>3</a:t>
                      </a:r>
                      <a:endParaRPr lang="en-US" dirty="0"/>
                    </a:p>
                  </a:txBody>
                  <a:tcPr/>
                </a:tc>
                <a:tc>
                  <a:txBody>
                    <a:bodyPr/>
                    <a:lstStyle/>
                    <a:p>
                      <a:r>
                        <a:rPr lang="pl-PL" dirty="0" err="1"/>
                        <a:t>Titanic</a:t>
                      </a:r>
                      <a:endParaRPr lang="en-US" dirty="0"/>
                    </a:p>
                  </a:txBody>
                  <a:tcPr/>
                </a:tc>
                <a:tc>
                  <a:txBody>
                    <a:bodyPr/>
                    <a:lstStyle/>
                    <a:p>
                      <a:r>
                        <a:rPr lang="pl-PL" dirty="0"/>
                        <a:t>1997</a:t>
                      </a:r>
                      <a:endParaRPr lang="en-US" dirty="0"/>
                    </a:p>
                  </a:txBody>
                  <a:tcPr/>
                </a:tc>
                <a:tc>
                  <a:txBody>
                    <a:bodyPr/>
                    <a:lstStyle/>
                    <a:p>
                      <a:r>
                        <a:rPr lang="pl-PL" dirty="0"/>
                        <a:t>Canada, Mexico</a:t>
                      </a:r>
                      <a:endParaRPr lang="en-US" dirty="0"/>
                    </a:p>
                  </a:txBody>
                  <a:tcPr/>
                </a:tc>
                <a:tc>
                  <a:txBody>
                    <a:bodyPr/>
                    <a:lstStyle/>
                    <a:p>
                      <a:r>
                        <a:rPr lang="pl-PL" dirty="0"/>
                        <a:t>2.195 bln $</a:t>
                      </a:r>
                      <a:endParaRPr lang="en-US" dirty="0"/>
                    </a:p>
                  </a:txBody>
                  <a:tcPr/>
                </a:tc>
                <a:tc>
                  <a:txBody>
                    <a:bodyPr/>
                    <a:lstStyle/>
                    <a:p>
                      <a:r>
                        <a:rPr lang="pl-PL" dirty="0"/>
                        <a:t>James Cameron</a:t>
                      </a:r>
                      <a:endParaRPr lang="en-US" dirty="0"/>
                    </a:p>
                  </a:txBody>
                  <a:tcPr/>
                </a:tc>
                <a:extLst>
                  <a:ext uri="{0D108BD9-81ED-4DB2-BD59-A6C34878D82A}">
                    <a16:rowId xmlns:a16="http://schemas.microsoft.com/office/drawing/2014/main" val="1944085239"/>
                  </a:ext>
                </a:extLst>
              </a:tr>
            </a:tbl>
          </a:graphicData>
        </a:graphic>
      </p:graphicFrame>
      <p:sp>
        <p:nvSpPr>
          <p:cNvPr id="35" name="Symbol zastępczy numeru slajdu 1">
            <a:extLst>
              <a:ext uri="{FF2B5EF4-FFF2-40B4-BE49-F238E27FC236}">
                <a16:creationId xmlns:a16="http://schemas.microsoft.com/office/drawing/2014/main" id="{769DFF0E-456F-4394-A8D3-805F6D73B740}"/>
              </a:ext>
            </a:extLst>
          </p:cNvPr>
          <p:cNvSpPr>
            <a:spLocks noGrp="1"/>
          </p:cNvSpPr>
          <p:nvPr>
            <p:ph type="sldNum" sz="quarter" idx="12"/>
          </p:nvPr>
        </p:nvSpPr>
        <p:spPr/>
        <p:txBody>
          <a:bodyPr vert="horz" wrap="square" lIns="0" tIns="0" rIns="0" bIns="0" rtlCol="0" anchor="b">
            <a:spAutoFit/>
          </a:bodyPr>
          <a:lstStyle/>
          <a:p>
            <a:pPr>
              <a:spcBef>
                <a:spcPct val="0"/>
              </a:spcBef>
            </a:pPr>
            <a:fld id="{1A076B6A-A9D5-4ABA-9939-A832AC87749F}" type="slidenum">
              <a:rPr lang="pl-PL" sz="1050" b="1" smtClean="0">
                <a:solidFill>
                  <a:schemeClr val="tx1"/>
                </a:solidFill>
                <a:ea typeface="+mj-ea"/>
                <a:cs typeface="+mj-cs"/>
              </a:rPr>
              <a:pPr>
                <a:spcBef>
                  <a:spcPct val="0"/>
                </a:spcBef>
              </a:pPr>
              <a:t>10</a:t>
            </a:fld>
            <a:r>
              <a:rPr lang="pl-PL" sz="1050" b="1" dirty="0">
                <a:solidFill>
                  <a:schemeClr val="tx1"/>
                </a:solidFill>
                <a:ea typeface="+mj-ea"/>
                <a:cs typeface="+mj-cs"/>
              </a:rPr>
              <a:t> </a:t>
            </a:r>
            <a:endParaRPr lang="pl-PL" sz="1050" dirty="0">
              <a:solidFill>
                <a:schemeClr val="tx1"/>
              </a:solidFill>
              <a:ea typeface="+mj-ea"/>
              <a:cs typeface="+mj-cs"/>
            </a:endParaRPr>
          </a:p>
        </p:txBody>
      </p:sp>
    </p:spTree>
    <p:extLst>
      <p:ext uri="{BB962C8B-B14F-4D97-AF65-F5344CB8AC3E}">
        <p14:creationId xmlns:p14="http://schemas.microsoft.com/office/powerpoint/2010/main" val="19776095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E1F24682-32A4-42DC-8139-5B8C965E3943}"/>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r="55953" b="-5630"/>
          <a:stretch/>
        </p:blipFill>
        <p:spPr>
          <a:xfrm>
            <a:off x="874710" y="6257546"/>
            <a:ext cx="520546" cy="313445"/>
          </a:xfrm>
          <a:prstGeom prst="rect">
            <a:avLst/>
          </a:prstGeom>
        </p:spPr>
      </p:pic>
      <p:cxnSp>
        <p:nvCxnSpPr>
          <p:cNvPr id="34" name="Łącznik prosty 33">
            <a:extLst>
              <a:ext uri="{FF2B5EF4-FFF2-40B4-BE49-F238E27FC236}">
                <a16:creationId xmlns:a16="http://schemas.microsoft.com/office/drawing/2014/main" id="{4D8C8011-4365-4427-B916-52E824184870}"/>
              </a:ext>
            </a:extLst>
          </p:cNvPr>
          <p:cNvCxnSpPr>
            <a:cxnSpLocks/>
          </p:cNvCxnSpPr>
          <p:nvPr/>
        </p:nvCxnSpPr>
        <p:spPr>
          <a:xfrm>
            <a:off x="874713" y="6139278"/>
            <a:ext cx="10442575" cy="0"/>
          </a:xfrm>
          <a:prstGeom prst="line">
            <a:avLst/>
          </a:prstGeom>
          <a:ln>
            <a:solidFill>
              <a:srgbClr val="40434F">
                <a:alpha val="40000"/>
              </a:srgb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898D4326-7241-4B23-949F-76823FBC0B59}"/>
              </a:ext>
            </a:extLst>
          </p:cNvPr>
          <p:cNvSpPr>
            <a:spLocks noGrp="1"/>
          </p:cNvSpPr>
          <p:nvPr>
            <p:ph type="title"/>
          </p:nvPr>
        </p:nvSpPr>
        <p:spPr>
          <a:xfrm>
            <a:off x="839787" y="365125"/>
            <a:ext cx="10618787" cy="1325563"/>
          </a:xfrm>
        </p:spPr>
        <p:txBody>
          <a:bodyPr/>
          <a:lstStyle/>
          <a:p>
            <a:r>
              <a:rPr lang="pl-PL" dirty="0"/>
              <a:t>1/ Business idea – </a:t>
            </a:r>
            <a:r>
              <a:rPr lang="pl-PL" dirty="0" err="1"/>
              <a:t>technical</a:t>
            </a:r>
            <a:r>
              <a:rPr lang="pl-PL" dirty="0"/>
              <a:t> </a:t>
            </a:r>
            <a:r>
              <a:rPr lang="pl-PL" dirty="0" err="1"/>
              <a:t>aspects</a:t>
            </a:r>
            <a:endParaRPr lang="en-US" dirty="0"/>
          </a:p>
        </p:txBody>
      </p:sp>
      <p:sp>
        <p:nvSpPr>
          <p:cNvPr id="9" name="Text Placeholder 8">
            <a:extLst>
              <a:ext uri="{FF2B5EF4-FFF2-40B4-BE49-F238E27FC236}">
                <a16:creationId xmlns:a16="http://schemas.microsoft.com/office/drawing/2014/main" id="{0C20F185-9A65-4972-86B0-3425766181E2}"/>
              </a:ext>
            </a:extLst>
          </p:cNvPr>
          <p:cNvSpPr>
            <a:spLocks noGrp="1"/>
          </p:cNvSpPr>
          <p:nvPr>
            <p:ph type="body" idx="1"/>
          </p:nvPr>
        </p:nvSpPr>
        <p:spPr/>
        <p:txBody>
          <a:bodyPr/>
          <a:lstStyle/>
          <a:p>
            <a:r>
              <a:rPr lang="pl-PL" dirty="0" err="1"/>
              <a:t>Requirements</a:t>
            </a:r>
            <a:endParaRPr lang="en-US" dirty="0"/>
          </a:p>
        </p:txBody>
      </p:sp>
      <p:sp>
        <p:nvSpPr>
          <p:cNvPr id="7" name="Content Placeholder 6">
            <a:extLst>
              <a:ext uri="{FF2B5EF4-FFF2-40B4-BE49-F238E27FC236}">
                <a16:creationId xmlns:a16="http://schemas.microsoft.com/office/drawing/2014/main" id="{D79D6E17-F4DE-46F0-9662-53255C02E97F}"/>
              </a:ext>
            </a:extLst>
          </p:cNvPr>
          <p:cNvSpPr>
            <a:spLocks noGrp="1"/>
          </p:cNvSpPr>
          <p:nvPr>
            <p:ph sz="half" idx="2"/>
          </p:nvPr>
        </p:nvSpPr>
        <p:spPr/>
        <p:txBody>
          <a:bodyPr/>
          <a:lstStyle/>
          <a:p>
            <a:r>
              <a:rPr lang="en-GB" sz="1800" b="0" i="0" u="none" strike="noStrike" baseline="0" dirty="0">
                <a:solidFill>
                  <a:srgbClr val="000000"/>
                </a:solidFill>
                <a:latin typeface="CMSS10"/>
              </a:rPr>
              <a:t>Our application should be written in C#</a:t>
            </a:r>
            <a:endParaRPr lang="pl-PL" sz="1800" b="0" i="0" u="none" strike="noStrike" baseline="0" dirty="0">
              <a:solidFill>
                <a:srgbClr val="000000"/>
              </a:solidFill>
              <a:latin typeface="CMSS10"/>
            </a:endParaRPr>
          </a:p>
          <a:p>
            <a:r>
              <a:rPr lang="en-GB" sz="1800" b="0" i="0" u="none" strike="noStrike" baseline="0" dirty="0">
                <a:solidFill>
                  <a:srgbClr val="000000"/>
                </a:solidFill>
                <a:latin typeface="CMSS10"/>
              </a:rPr>
              <a:t>Application should be portable</a:t>
            </a:r>
            <a:endParaRPr lang="pl-PL" sz="1800" b="0" i="0" u="none" strike="noStrike" baseline="0" dirty="0">
              <a:solidFill>
                <a:srgbClr val="000000"/>
              </a:solidFill>
              <a:latin typeface="CMSS10"/>
            </a:endParaRPr>
          </a:p>
          <a:p>
            <a:r>
              <a:rPr lang="en-GB" sz="1800" b="0" i="0" u="none" strike="noStrike" baseline="0" dirty="0">
                <a:solidFill>
                  <a:srgbClr val="000000"/>
                </a:solidFill>
                <a:latin typeface="CMSS10"/>
              </a:rPr>
              <a:t>Some updates could be done after few seconds</a:t>
            </a:r>
            <a:endParaRPr lang="pl-PL" sz="1800" b="0" i="0" u="none" strike="noStrike" baseline="0" dirty="0">
              <a:solidFill>
                <a:srgbClr val="000000"/>
              </a:solidFill>
              <a:latin typeface="CMSS10"/>
            </a:endParaRPr>
          </a:p>
          <a:p>
            <a:r>
              <a:rPr lang="en-GB" sz="1800" b="0" i="0" u="none" strike="noStrike" baseline="0" dirty="0">
                <a:solidFill>
                  <a:srgbClr val="000000"/>
                </a:solidFill>
                <a:latin typeface="CMSS10"/>
              </a:rPr>
              <a:t>Our system should be easy to extend</a:t>
            </a:r>
            <a:endParaRPr lang="en-US" dirty="0"/>
          </a:p>
        </p:txBody>
      </p:sp>
      <p:sp>
        <p:nvSpPr>
          <p:cNvPr id="10" name="Text Placeholder 9">
            <a:extLst>
              <a:ext uri="{FF2B5EF4-FFF2-40B4-BE49-F238E27FC236}">
                <a16:creationId xmlns:a16="http://schemas.microsoft.com/office/drawing/2014/main" id="{63B7C6C1-329C-4EDD-8721-54F7B5533ED2}"/>
              </a:ext>
            </a:extLst>
          </p:cNvPr>
          <p:cNvSpPr>
            <a:spLocks noGrp="1"/>
          </p:cNvSpPr>
          <p:nvPr>
            <p:ph type="body" sz="quarter" idx="3"/>
          </p:nvPr>
        </p:nvSpPr>
        <p:spPr/>
        <p:txBody>
          <a:bodyPr/>
          <a:lstStyle/>
          <a:p>
            <a:r>
              <a:rPr lang="pl-PL" dirty="0"/>
              <a:t>Framework</a:t>
            </a:r>
            <a:endParaRPr lang="en-US" dirty="0"/>
          </a:p>
        </p:txBody>
      </p:sp>
      <p:sp>
        <p:nvSpPr>
          <p:cNvPr id="11" name="Content Placeholder 10">
            <a:extLst>
              <a:ext uri="{FF2B5EF4-FFF2-40B4-BE49-F238E27FC236}">
                <a16:creationId xmlns:a16="http://schemas.microsoft.com/office/drawing/2014/main" id="{FD505358-73EE-46C0-ACF0-A108AD93E692}"/>
              </a:ext>
            </a:extLst>
          </p:cNvPr>
          <p:cNvSpPr>
            <a:spLocks noGrp="1"/>
          </p:cNvSpPr>
          <p:nvPr>
            <p:ph sz="quarter" idx="4"/>
          </p:nvPr>
        </p:nvSpPr>
        <p:spPr/>
        <p:txBody>
          <a:bodyPr/>
          <a:lstStyle/>
          <a:p>
            <a:pPr algn="l"/>
            <a:r>
              <a:rPr lang="en-GB" sz="1800" b="0" i="0" u="none" strike="noStrike" baseline="0" dirty="0">
                <a:solidFill>
                  <a:srgbClr val="000000"/>
                </a:solidFill>
                <a:latin typeface="CMSS10"/>
              </a:rPr>
              <a:t>We will use .NET 5 to build application</a:t>
            </a:r>
            <a:endParaRPr lang="pl-PL" sz="1800" b="0" i="0" u="none" strike="noStrike" baseline="0" dirty="0">
              <a:solidFill>
                <a:srgbClr val="000000"/>
              </a:solidFill>
              <a:latin typeface="CMSS10"/>
            </a:endParaRPr>
          </a:p>
          <a:p>
            <a:pPr algn="l"/>
            <a:r>
              <a:rPr lang="en-GB" sz="1800" b="0" i="0" u="none" strike="noStrike" baseline="0" dirty="0">
                <a:solidFill>
                  <a:srgbClr val="000000"/>
                </a:solidFill>
                <a:latin typeface="CMSS10"/>
              </a:rPr>
              <a:t>We will use not-relational database approach to make easier extension</a:t>
            </a:r>
            <a:r>
              <a:rPr lang="pl-PL" sz="1800" b="0" i="0" u="none" strike="noStrike" baseline="0" dirty="0">
                <a:solidFill>
                  <a:srgbClr val="000000"/>
                </a:solidFill>
                <a:latin typeface="CMSS10"/>
              </a:rPr>
              <a:t> </a:t>
            </a:r>
            <a:r>
              <a:rPr lang="en-US" sz="1800" b="0" i="0" u="none" strike="noStrike" baseline="0" dirty="0">
                <a:solidFill>
                  <a:srgbClr val="000000"/>
                </a:solidFill>
                <a:latin typeface="CMSS10"/>
              </a:rPr>
              <a:t>in future</a:t>
            </a:r>
            <a:endParaRPr lang="pl-PL" sz="1800" b="0" i="0" u="none" strike="noStrike" baseline="0" dirty="0">
              <a:solidFill>
                <a:srgbClr val="000000"/>
              </a:solidFill>
              <a:latin typeface="CMSS10"/>
            </a:endParaRPr>
          </a:p>
          <a:p>
            <a:pPr algn="l"/>
            <a:r>
              <a:rPr lang="en-GB" sz="1800" b="0" i="0" u="none" strike="noStrike" baseline="0" dirty="0">
                <a:solidFill>
                  <a:srgbClr val="000000"/>
                </a:solidFill>
                <a:latin typeface="CMSS10"/>
              </a:rPr>
              <a:t>For purpose of this session, we will use </a:t>
            </a:r>
            <a:r>
              <a:rPr lang="en-GB" sz="1800" b="0" i="0" u="none" strike="noStrike" baseline="0" dirty="0" err="1">
                <a:solidFill>
                  <a:srgbClr val="000000"/>
                </a:solidFill>
                <a:latin typeface="CMSS10"/>
              </a:rPr>
              <a:t>InMemoryDatabase</a:t>
            </a:r>
            <a:endParaRPr lang="en-US" dirty="0"/>
          </a:p>
        </p:txBody>
      </p:sp>
      <p:sp>
        <p:nvSpPr>
          <p:cNvPr id="35" name="Symbol zastępczy numeru slajdu 1">
            <a:extLst>
              <a:ext uri="{FF2B5EF4-FFF2-40B4-BE49-F238E27FC236}">
                <a16:creationId xmlns:a16="http://schemas.microsoft.com/office/drawing/2014/main" id="{769DFF0E-456F-4394-A8D3-805F6D73B740}"/>
              </a:ext>
            </a:extLst>
          </p:cNvPr>
          <p:cNvSpPr>
            <a:spLocks noGrp="1"/>
          </p:cNvSpPr>
          <p:nvPr>
            <p:ph type="sldNum" sz="quarter" idx="12"/>
          </p:nvPr>
        </p:nvSpPr>
        <p:spPr/>
        <p:txBody>
          <a:bodyPr vert="horz" wrap="square" lIns="0" tIns="0" rIns="0" bIns="0" rtlCol="0" anchor="b">
            <a:spAutoFit/>
          </a:bodyPr>
          <a:lstStyle/>
          <a:p>
            <a:pPr>
              <a:spcBef>
                <a:spcPct val="0"/>
              </a:spcBef>
            </a:pPr>
            <a:fld id="{1A076B6A-A9D5-4ABA-9939-A832AC87749F}" type="slidenum">
              <a:rPr lang="pl-PL" sz="1050" b="1" smtClean="0">
                <a:solidFill>
                  <a:schemeClr val="tx1"/>
                </a:solidFill>
                <a:ea typeface="+mj-ea"/>
                <a:cs typeface="+mj-cs"/>
              </a:rPr>
              <a:pPr>
                <a:spcBef>
                  <a:spcPct val="0"/>
                </a:spcBef>
              </a:pPr>
              <a:t>11</a:t>
            </a:fld>
            <a:r>
              <a:rPr lang="pl-PL" sz="1050" b="1" dirty="0">
                <a:solidFill>
                  <a:schemeClr val="tx1"/>
                </a:solidFill>
                <a:ea typeface="+mj-ea"/>
                <a:cs typeface="+mj-cs"/>
              </a:rPr>
              <a:t> </a:t>
            </a:r>
            <a:endParaRPr lang="pl-PL" sz="1050" dirty="0">
              <a:solidFill>
                <a:schemeClr val="tx1"/>
              </a:solidFill>
              <a:ea typeface="+mj-ea"/>
              <a:cs typeface="+mj-cs"/>
            </a:endParaRPr>
          </a:p>
        </p:txBody>
      </p:sp>
    </p:spTree>
    <p:extLst>
      <p:ext uri="{BB962C8B-B14F-4D97-AF65-F5344CB8AC3E}">
        <p14:creationId xmlns:p14="http://schemas.microsoft.com/office/powerpoint/2010/main" val="2948187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11"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E1F24682-32A4-42DC-8139-5B8C965E3943}"/>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r="55953" b="-5630"/>
          <a:stretch/>
        </p:blipFill>
        <p:spPr>
          <a:xfrm>
            <a:off x="874710" y="6257546"/>
            <a:ext cx="520546" cy="313445"/>
          </a:xfrm>
          <a:prstGeom prst="rect">
            <a:avLst/>
          </a:prstGeom>
        </p:spPr>
      </p:pic>
      <p:cxnSp>
        <p:nvCxnSpPr>
          <p:cNvPr id="34" name="Łącznik prosty 33">
            <a:extLst>
              <a:ext uri="{FF2B5EF4-FFF2-40B4-BE49-F238E27FC236}">
                <a16:creationId xmlns:a16="http://schemas.microsoft.com/office/drawing/2014/main" id="{4D8C8011-4365-4427-B916-52E824184870}"/>
              </a:ext>
            </a:extLst>
          </p:cNvPr>
          <p:cNvCxnSpPr>
            <a:cxnSpLocks/>
          </p:cNvCxnSpPr>
          <p:nvPr/>
        </p:nvCxnSpPr>
        <p:spPr>
          <a:xfrm>
            <a:off x="874713" y="6139278"/>
            <a:ext cx="10442575" cy="0"/>
          </a:xfrm>
          <a:prstGeom prst="line">
            <a:avLst/>
          </a:prstGeom>
          <a:ln>
            <a:solidFill>
              <a:srgbClr val="40434F">
                <a:alpha val="40000"/>
              </a:srgb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898D4326-7241-4B23-949F-76823FBC0B59}"/>
              </a:ext>
            </a:extLst>
          </p:cNvPr>
          <p:cNvSpPr>
            <a:spLocks noGrp="1"/>
          </p:cNvSpPr>
          <p:nvPr>
            <p:ph type="title"/>
          </p:nvPr>
        </p:nvSpPr>
        <p:spPr/>
        <p:txBody>
          <a:bodyPr/>
          <a:lstStyle/>
          <a:p>
            <a:r>
              <a:rPr lang="pl-PL" dirty="0"/>
              <a:t>1/ Standard </a:t>
            </a:r>
            <a:r>
              <a:rPr lang="pl-PL" dirty="0" err="1"/>
              <a:t>definition</a:t>
            </a:r>
            <a:r>
              <a:rPr lang="pl-PL" dirty="0"/>
              <a:t> </a:t>
            </a:r>
            <a:r>
              <a:rPr lang="pl-PL" dirty="0" err="1"/>
              <a:t>class</a:t>
            </a:r>
            <a:r>
              <a:rPr lang="pl-PL" dirty="0"/>
              <a:t> diagram</a:t>
            </a:r>
            <a:endParaRPr lang="en-US" dirty="0"/>
          </a:p>
        </p:txBody>
      </p:sp>
      <p:pic>
        <p:nvPicPr>
          <p:cNvPr id="8" name="Content Placeholder 7" descr="Diagram&#10;&#10;Description automatically generated">
            <a:extLst>
              <a:ext uri="{FF2B5EF4-FFF2-40B4-BE49-F238E27FC236}">
                <a16:creationId xmlns:a16="http://schemas.microsoft.com/office/drawing/2014/main" id="{C9468EF9-BD78-4540-85B8-E469FC971485}"/>
              </a:ext>
            </a:extLst>
          </p:cNvPr>
          <p:cNvPicPr>
            <a:picLocks noGrp="1" noChangeAspect="1"/>
          </p:cNvPicPr>
          <p:nvPr>
            <p:ph idx="1"/>
          </p:nvPr>
        </p:nvPicPr>
        <p:blipFill>
          <a:blip r:embed="rId5"/>
          <a:stretch>
            <a:fillRect/>
          </a:stretch>
        </p:blipFill>
        <p:spPr>
          <a:xfrm>
            <a:off x="3731795" y="2369363"/>
            <a:ext cx="4343400" cy="2552700"/>
          </a:xfrm>
        </p:spPr>
      </p:pic>
      <p:sp>
        <p:nvSpPr>
          <p:cNvPr id="35" name="Symbol zastępczy numeru slajdu 1">
            <a:extLst>
              <a:ext uri="{FF2B5EF4-FFF2-40B4-BE49-F238E27FC236}">
                <a16:creationId xmlns:a16="http://schemas.microsoft.com/office/drawing/2014/main" id="{769DFF0E-456F-4394-A8D3-805F6D73B740}"/>
              </a:ext>
            </a:extLst>
          </p:cNvPr>
          <p:cNvSpPr>
            <a:spLocks noGrp="1"/>
          </p:cNvSpPr>
          <p:nvPr>
            <p:ph type="sldNum" sz="quarter" idx="12"/>
          </p:nvPr>
        </p:nvSpPr>
        <p:spPr/>
        <p:txBody>
          <a:bodyPr vert="horz" wrap="square" lIns="0" tIns="0" rIns="0" bIns="0" rtlCol="0" anchor="b">
            <a:spAutoFit/>
          </a:bodyPr>
          <a:lstStyle/>
          <a:p>
            <a:pPr>
              <a:spcBef>
                <a:spcPct val="0"/>
              </a:spcBef>
            </a:pPr>
            <a:fld id="{1A076B6A-A9D5-4ABA-9939-A832AC87749F}" type="slidenum">
              <a:rPr lang="pl-PL" sz="1050" b="1" smtClean="0">
                <a:solidFill>
                  <a:schemeClr val="tx1"/>
                </a:solidFill>
                <a:ea typeface="+mj-ea"/>
                <a:cs typeface="+mj-cs"/>
              </a:rPr>
              <a:pPr>
                <a:spcBef>
                  <a:spcPct val="0"/>
                </a:spcBef>
              </a:pPr>
              <a:t>12</a:t>
            </a:fld>
            <a:r>
              <a:rPr lang="pl-PL" sz="1050" b="1" dirty="0">
                <a:solidFill>
                  <a:schemeClr val="tx1"/>
                </a:solidFill>
                <a:ea typeface="+mj-ea"/>
                <a:cs typeface="+mj-cs"/>
              </a:rPr>
              <a:t> </a:t>
            </a:r>
            <a:endParaRPr lang="pl-PL" sz="1050" dirty="0">
              <a:solidFill>
                <a:schemeClr val="tx1"/>
              </a:solidFill>
              <a:ea typeface="+mj-ea"/>
              <a:cs typeface="+mj-cs"/>
            </a:endParaRPr>
          </a:p>
        </p:txBody>
      </p:sp>
    </p:spTree>
    <p:extLst>
      <p:ext uri="{BB962C8B-B14F-4D97-AF65-F5344CB8AC3E}">
        <p14:creationId xmlns:p14="http://schemas.microsoft.com/office/powerpoint/2010/main" val="42223577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E1F24682-32A4-42DC-8139-5B8C965E3943}"/>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r="55953" b="-5630"/>
          <a:stretch/>
        </p:blipFill>
        <p:spPr>
          <a:xfrm>
            <a:off x="874710" y="6257546"/>
            <a:ext cx="520546" cy="313445"/>
          </a:xfrm>
          <a:prstGeom prst="rect">
            <a:avLst/>
          </a:prstGeom>
        </p:spPr>
      </p:pic>
      <p:cxnSp>
        <p:nvCxnSpPr>
          <p:cNvPr id="34" name="Łącznik prosty 33">
            <a:extLst>
              <a:ext uri="{FF2B5EF4-FFF2-40B4-BE49-F238E27FC236}">
                <a16:creationId xmlns:a16="http://schemas.microsoft.com/office/drawing/2014/main" id="{4D8C8011-4365-4427-B916-52E824184870}"/>
              </a:ext>
            </a:extLst>
          </p:cNvPr>
          <p:cNvCxnSpPr>
            <a:cxnSpLocks/>
          </p:cNvCxnSpPr>
          <p:nvPr/>
        </p:nvCxnSpPr>
        <p:spPr>
          <a:xfrm>
            <a:off x="874713" y="6139278"/>
            <a:ext cx="10442575" cy="0"/>
          </a:xfrm>
          <a:prstGeom prst="line">
            <a:avLst/>
          </a:prstGeom>
          <a:ln>
            <a:solidFill>
              <a:srgbClr val="40434F">
                <a:alpha val="40000"/>
              </a:srgb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898D4326-7241-4B23-949F-76823FBC0B59}"/>
              </a:ext>
            </a:extLst>
          </p:cNvPr>
          <p:cNvSpPr>
            <a:spLocks noGrp="1"/>
          </p:cNvSpPr>
          <p:nvPr>
            <p:ph type="title"/>
          </p:nvPr>
        </p:nvSpPr>
        <p:spPr/>
        <p:txBody>
          <a:bodyPr/>
          <a:lstStyle/>
          <a:p>
            <a:r>
              <a:rPr lang="pl-PL" dirty="0"/>
              <a:t>1/ </a:t>
            </a:r>
            <a:r>
              <a:rPr lang="pl-PL" dirty="0" err="1"/>
              <a:t>Metadata</a:t>
            </a:r>
            <a:r>
              <a:rPr lang="pl-PL" dirty="0"/>
              <a:t> standard </a:t>
            </a:r>
            <a:r>
              <a:rPr lang="pl-PL" dirty="0" err="1"/>
              <a:t>approach</a:t>
            </a:r>
            <a:endParaRPr lang="en-US" dirty="0"/>
          </a:p>
        </p:txBody>
      </p:sp>
      <p:sp>
        <p:nvSpPr>
          <p:cNvPr id="4" name="Text Placeholder 3">
            <a:extLst>
              <a:ext uri="{FF2B5EF4-FFF2-40B4-BE49-F238E27FC236}">
                <a16:creationId xmlns:a16="http://schemas.microsoft.com/office/drawing/2014/main" id="{4D101CBA-08C1-4309-B930-963E77A98813}"/>
              </a:ext>
            </a:extLst>
          </p:cNvPr>
          <p:cNvSpPr>
            <a:spLocks noGrp="1"/>
          </p:cNvSpPr>
          <p:nvPr>
            <p:ph type="body" idx="1"/>
          </p:nvPr>
        </p:nvSpPr>
        <p:spPr/>
        <p:txBody>
          <a:bodyPr/>
          <a:lstStyle/>
          <a:p>
            <a:r>
              <a:rPr lang="pl-PL" dirty="0"/>
              <a:t>Pros</a:t>
            </a:r>
            <a:endParaRPr lang="en-US" dirty="0"/>
          </a:p>
        </p:txBody>
      </p:sp>
      <p:sp>
        <p:nvSpPr>
          <p:cNvPr id="5" name="Content Placeholder 4">
            <a:extLst>
              <a:ext uri="{FF2B5EF4-FFF2-40B4-BE49-F238E27FC236}">
                <a16:creationId xmlns:a16="http://schemas.microsoft.com/office/drawing/2014/main" id="{1C79C973-2720-4085-9360-9793A0FC67C4}"/>
              </a:ext>
            </a:extLst>
          </p:cNvPr>
          <p:cNvSpPr>
            <a:spLocks noGrp="1"/>
          </p:cNvSpPr>
          <p:nvPr>
            <p:ph sz="half" idx="2"/>
          </p:nvPr>
        </p:nvSpPr>
        <p:spPr/>
        <p:txBody>
          <a:bodyPr/>
          <a:lstStyle/>
          <a:p>
            <a:r>
              <a:rPr lang="pl-PL" dirty="0"/>
              <a:t>Standard format of data, </a:t>
            </a:r>
            <a:r>
              <a:rPr lang="pl-PL" dirty="0" err="1"/>
              <a:t>easy</a:t>
            </a:r>
            <a:r>
              <a:rPr lang="pl-PL" dirty="0"/>
              <a:t> to </a:t>
            </a:r>
            <a:r>
              <a:rPr lang="pl-PL" dirty="0" err="1"/>
              <a:t>learn</a:t>
            </a:r>
            <a:endParaRPr lang="pl-PL" dirty="0"/>
          </a:p>
          <a:p>
            <a:r>
              <a:rPr lang="pl-PL" dirty="0" err="1"/>
              <a:t>Harder</a:t>
            </a:r>
            <a:r>
              <a:rPr lang="pl-PL" dirty="0"/>
              <a:t> to </a:t>
            </a:r>
            <a:r>
              <a:rPr lang="pl-PL" dirty="0" err="1"/>
              <a:t>break</a:t>
            </a:r>
            <a:r>
              <a:rPr lang="pl-PL" dirty="0"/>
              <a:t> system with </a:t>
            </a:r>
            <a:r>
              <a:rPr lang="pl-PL" dirty="0" err="1"/>
              <a:t>invalid</a:t>
            </a:r>
            <a:r>
              <a:rPr lang="pl-PL" dirty="0"/>
              <a:t> data/</a:t>
            </a:r>
            <a:r>
              <a:rPr lang="pl-PL" dirty="0" err="1"/>
              <a:t>configuration</a:t>
            </a:r>
            <a:endParaRPr lang="pl-PL" dirty="0"/>
          </a:p>
          <a:p>
            <a:r>
              <a:rPr lang="pl-PL" dirty="0" err="1"/>
              <a:t>Easier</a:t>
            </a:r>
            <a:r>
              <a:rPr lang="pl-PL" dirty="0"/>
              <a:t> </a:t>
            </a:r>
            <a:r>
              <a:rPr lang="pl-PL" dirty="0" err="1"/>
              <a:t>integration</a:t>
            </a:r>
            <a:r>
              <a:rPr lang="pl-PL" dirty="0"/>
              <a:t> with </a:t>
            </a:r>
            <a:r>
              <a:rPr lang="pl-PL" dirty="0" err="1"/>
              <a:t>other</a:t>
            </a:r>
            <a:r>
              <a:rPr lang="pl-PL" dirty="0"/>
              <a:t> </a:t>
            </a:r>
            <a:r>
              <a:rPr lang="pl-PL" dirty="0" err="1"/>
              <a:t>components</a:t>
            </a:r>
            <a:endParaRPr lang="pl-PL" dirty="0"/>
          </a:p>
          <a:p>
            <a:r>
              <a:rPr lang="pl-PL" dirty="0" err="1"/>
              <a:t>Intuitive</a:t>
            </a:r>
            <a:r>
              <a:rPr lang="pl-PL" dirty="0"/>
              <a:t> </a:t>
            </a:r>
            <a:r>
              <a:rPr lang="pl-PL" dirty="0" err="1"/>
              <a:t>exploration</a:t>
            </a:r>
            <a:r>
              <a:rPr lang="pl-PL" dirty="0"/>
              <a:t> of data by </a:t>
            </a:r>
            <a:r>
              <a:rPr lang="pl-PL" dirty="0" err="1"/>
              <a:t>column</a:t>
            </a:r>
            <a:endParaRPr lang="en-US" dirty="0"/>
          </a:p>
        </p:txBody>
      </p:sp>
      <p:sp>
        <p:nvSpPr>
          <p:cNvPr id="6" name="Text Placeholder 5">
            <a:extLst>
              <a:ext uri="{FF2B5EF4-FFF2-40B4-BE49-F238E27FC236}">
                <a16:creationId xmlns:a16="http://schemas.microsoft.com/office/drawing/2014/main" id="{A1BB40B5-3758-449B-AB32-4F5E77A20C5C}"/>
              </a:ext>
            </a:extLst>
          </p:cNvPr>
          <p:cNvSpPr>
            <a:spLocks noGrp="1"/>
          </p:cNvSpPr>
          <p:nvPr>
            <p:ph type="body" sz="quarter" idx="3"/>
          </p:nvPr>
        </p:nvSpPr>
        <p:spPr/>
        <p:txBody>
          <a:bodyPr/>
          <a:lstStyle/>
          <a:p>
            <a:r>
              <a:rPr lang="pl-PL" dirty="0" err="1"/>
              <a:t>Cons</a:t>
            </a:r>
            <a:endParaRPr lang="en-US" dirty="0"/>
          </a:p>
        </p:txBody>
      </p:sp>
      <p:sp>
        <p:nvSpPr>
          <p:cNvPr id="8" name="Content Placeholder 7">
            <a:extLst>
              <a:ext uri="{FF2B5EF4-FFF2-40B4-BE49-F238E27FC236}">
                <a16:creationId xmlns:a16="http://schemas.microsoft.com/office/drawing/2014/main" id="{71D86F55-E55B-45C3-8BB9-5FBBCCE0524F}"/>
              </a:ext>
            </a:extLst>
          </p:cNvPr>
          <p:cNvSpPr>
            <a:spLocks noGrp="1"/>
          </p:cNvSpPr>
          <p:nvPr>
            <p:ph sz="quarter" idx="4"/>
          </p:nvPr>
        </p:nvSpPr>
        <p:spPr/>
        <p:txBody>
          <a:bodyPr/>
          <a:lstStyle/>
          <a:p>
            <a:r>
              <a:rPr lang="pl-PL" dirty="0" err="1"/>
              <a:t>Harder</a:t>
            </a:r>
            <a:r>
              <a:rPr lang="pl-PL" dirty="0"/>
              <a:t> to </a:t>
            </a:r>
            <a:r>
              <a:rPr lang="pl-PL" dirty="0" err="1"/>
              <a:t>extend</a:t>
            </a:r>
            <a:endParaRPr lang="pl-PL" dirty="0"/>
          </a:p>
          <a:p>
            <a:r>
              <a:rPr lang="pl-PL" dirty="0"/>
              <a:t>Extension </a:t>
            </a:r>
            <a:r>
              <a:rPr lang="pl-PL" dirty="0" err="1"/>
              <a:t>couldn’t</a:t>
            </a:r>
            <a:r>
              <a:rPr lang="pl-PL" dirty="0"/>
              <a:t> be „</a:t>
            </a:r>
            <a:r>
              <a:rPr lang="pl-PL" dirty="0" err="1"/>
              <a:t>clicked</a:t>
            </a:r>
            <a:r>
              <a:rPr lang="pl-PL" dirty="0"/>
              <a:t>”</a:t>
            </a:r>
            <a:endParaRPr lang="en-US" dirty="0"/>
          </a:p>
        </p:txBody>
      </p:sp>
      <p:sp>
        <p:nvSpPr>
          <p:cNvPr id="35" name="Symbol zastępczy numeru slajdu 1">
            <a:extLst>
              <a:ext uri="{FF2B5EF4-FFF2-40B4-BE49-F238E27FC236}">
                <a16:creationId xmlns:a16="http://schemas.microsoft.com/office/drawing/2014/main" id="{769DFF0E-456F-4394-A8D3-805F6D73B740}"/>
              </a:ext>
            </a:extLst>
          </p:cNvPr>
          <p:cNvSpPr>
            <a:spLocks noGrp="1"/>
          </p:cNvSpPr>
          <p:nvPr>
            <p:ph type="sldNum" sz="quarter" idx="12"/>
          </p:nvPr>
        </p:nvSpPr>
        <p:spPr/>
        <p:txBody>
          <a:bodyPr vert="horz" wrap="square" lIns="0" tIns="0" rIns="0" bIns="0" rtlCol="0" anchor="b">
            <a:spAutoFit/>
          </a:bodyPr>
          <a:lstStyle/>
          <a:p>
            <a:pPr>
              <a:spcBef>
                <a:spcPct val="0"/>
              </a:spcBef>
            </a:pPr>
            <a:fld id="{1A076B6A-A9D5-4ABA-9939-A832AC87749F}" type="slidenum">
              <a:rPr lang="pl-PL" sz="1050" b="1" smtClean="0">
                <a:solidFill>
                  <a:schemeClr val="tx1"/>
                </a:solidFill>
                <a:ea typeface="+mj-ea"/>
                <a:cs typeface="+mj-cs"/>
              </a:rPr>
              <a:pPr>
                <a:spcBef>
                  <a:spcPct val="0"/>
                </a:spcBef>
              </a:pPr>
              <a:t>13</a:t>
            </a:fld>
            <a:r>
              <a:rPr lang="pl-PL" sz="1050" b="1" dirty="0">
                <a:solidFill>
                  <a:schemeClr val="tx1"/>
                </a:solidFill>
                <a:ea typeface="+mj-ea"/>
                <a:cs typeface="+mj-cs"/>
              </a:rPr>
              <a:t> </a:t>
            </a:r>
            <a:endParaRPr lang="pl-PL" sz="1050" dirty="0">
              <a:solidFill>
                <a:schemeClr val="tx1"/>
              </a:solidFill>
              <a:ea typeface="+mj-ea"/>
              <a:cs typeface="+mj-cs"/>
            </a:endParaRPr>
          </a:p>
        </p:txBody>
      </p:sp>
    </p:spTree>
    <p:extLst>
      <p:ext uri="{BB962C8B-B14F-4D97-AF65-F5344CB8AC3E}">
        <p14:creationId xmlns:p14="http://schemas.microsoft.com/office/powerpoint/2010/main" val="1636218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8"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E1F24682-32A4-42DC-8139-5B8C965E3943}"/>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r="55953" b="-5630"/>
          <a:stretch/>
        </p:blipFill>
        <p:spPr>
          <a:xfrm>
            <a:off x="874710" y="6257546"/>
            <a:ext cx="520546" cy="313445"/>
          </a:xfrm>
          <a:prstGeom prst="rect">
            <a:avLst/>
          </a:prstGeom>
        </p:spPr>
      </p:pic>
      <p:cxnSp>
        <p:nvCxnSpPr>
          <p:cNvPr id="34" name="Łącznik prosty 33">
            <a:extLst>
              <a:ext uri="{FF2B5EF4-FFF2-40B4-BE49-F238E27FC236}">
                <a16:creationId xmlns:a16="http://schemas.microsoft.com/office/drawing/2014/main" id="{4D8C8011-4365-4427-B916-52E824184870}"/>
              </a:ext>
            </a:extLst>
          </p:cNvPr>
          <p:cNvCxnSpPr>
            <a:cxnSpLocks/>
          </p:cNvCxnSpPr>
          <p:nvPr/>
        </p:nvCxnSpPr>
        <p:spPr>
          <a:xfrm>
            <a:off x="874713" y="6139278"/>
            <a:ext cx="10442575" cy="0"/>
          </a:xfrm>
          <a:prstGeom prst="line">
            <a:avLst/>
          </a:prstGeom>
          <a:ln>
            <a:solidFill>
              <a:srgbClr val="40434F">
                <a:alpha val="40000"/>
              </a:srgb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898D4326-7241-4B23-949F-76823FBC0B59}"/>
              </a:ext>
            </a:extLst>
          </p:cNvPr>
          <p:cNvSpPr>
            <a:spLocks noGrp="1"/>
          </p:cNvSpPr>
          <p:nvPr>
            <p:ph type="title"/>
          </p:nvPr>
        </p:nvSpPr>
        <p:spPr/>
        <p:txBody>
          <a:bodyPr/>
          <a:lstStyle/>
          <a:p>
            <a:r>
              <a:rPr lang="en-US" dirty="0"/>
              <a:t>2/ Dynamic metadata</a:t>
            </a:r>
          </a:p>
        </p:txBody>
      </p:sp>
      <p:sp>
        <p:nvSpPr>
          <p:cNvPr id="4" name="Text Placeholder 3">
            <a:extLst>
              <a:ext uri="{FF2B5EF4-FFF2-40B4-BE49-F238E27FC236}">
                <a16:creationId xmlns:a16="http://schemas.microsoft.com/office/drawing/2014/main" id="{99457A1F-028F-4E1E-B1DA-834FF923ABD2}"/>
              </a:ext>
            </a:extLst>
          </p:cNvPr>
          <p:cNvSpPr>
            <a:spLocks noGrp="1"/>
          </p:cNvSpPr>
          <p:nvPr>
            <p:ph type="body" idx="1"/>
          </p:nvPr>
        </p:nvSpPr>
        <p:spPr/>
        <p:txBody>
          <a:bodyPr/>
          <a:lstStyle/>
          <a:p>
            <a:endParaRPr lang="en-US"/>
          </a:p>
        </p:txBody>
      </p:sp>
      <p:sp>
        <p:nvSpPr>
          <p:cNvPr id="35" name="Symbol zastępczy numeru slajdu 1">
            <a:extLst>
              <a:ext uri="{FF2B5EF4-FFF2-40B4-BE49-F238E27FC236}">
                <a16:creationId xmlns:a16="http://schemas.microsoft.com/office/drawing/2014/main" id="{769DFF0E-456F-4394-A8D3-805F6D73B740}"/>
              </a:ext>
            </a:extLst>
          </p:cNvPr>
          <p:cNvSpPr>
            <a:spLocks noGrp="1"/>
          </p:cNvSpPr>
          <p:nvPr>
            <p:ph type="sldNum" sz="quarter" idx="12"/>
          </p:nvPr>
        </p:nvSpPr>
        <p:spPr/>
        <p:txBody>
          <a:bodyPr vert="horz" wrap="square" lIns="0" tIns="0" rIns="0" bIns="0" rtlCol="0" anchor="b">
            <a:spAutoFit/>
          </a:bodyPr>
          <a:lstStyle/>
          <a:p>
            <a:pPr>
              <a:spcBef>
                <a:spcPct val="0"/>
              </a:spcBef>
            </a:pPr>
            <a:fld id="{1A076B6A-A9D5-4ABA-9939-A832AC87749F}" type="slidenum">
              <a:rPr lang="pl-PL" sz="1050" b="1" smtClean="0">
                <a:solidFill>
                  <a:schemeClr val="tx1"/>
                </a:solidFill>
                <a:ea typeface="+mj-ea"/>
                <a:cs typeface="+mj-cs"/>
              </a:rPr>
              <a:pPr>
                <a:spcBef>
                  <a:spcPct val="0"/>
                </a:spcBef>
              </a:pPr>
              <a:t>14</a:t>
            </a:fld>
            <a:r>
              <a:rPr lang="pl-PL" sz="1050" b="1" dirty="0">
                <a:solidFill>
                  <a:schemeClr val="tx1"/>
                </a:solidFill>
                <a:ea typeface="+mj-ea"/>
                <a:cs typeface="+mj-cs"/>
              </a:rPr>
              <a:t> </a:t>
            </a:r>
            <a:endParaRPr lang="pl-PL" sz="1050" dirty="0">
              <a:solidFill>
                <a:schemeClr val="tx1"/>
              </a:solidFill>
              <a:ea typeface="+mj-ea"/>
              <a:cs typeface="+mj-cs"/>
            </a:endParaRPr>
          </a:p>
        </p:txBody>
      </p:sp>
    </p:spTree>
    <p:extLst>
      <p:ext uri="{BB962C8B-B14F-4D97-AF65-F5344CB8AC3E}">
        <p14:creationId xmlns:p14="http://schemas.microsoft.com/office/powerpoint/2010/main" val="3707934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E1F24682-32A4-42DC-8139-5B8C965E3943}"/>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r="55953" b="-5630"/>
          <a:stretch/>
        </p:blipFill>
        <p:spPr>
          <a:xfrm>
            <a:off x="874710" y="6257546"/>
            <a:ext cx="520546" cy="313445"/>
          </a:xfrm>
          <a:prstGeom prst="rect">
            <a:avLst/>
          </a:prstGeom>
        </p:spPr>
      </p:pic>
      <p:cxnSp>
        <p:nvCxnSpPr>
          <p:cNvPr id="34" name="Łącznik prosty 33">
            <a:extLst>
              <a:ext uri="{FF2B5EF4-FFF2-40B4-BE49-F238E27FC236}">
                <a16:creationId xmlns:a16="http://schemas.microsoft.com/office/drawing/2014/main" id="{4D8C8011-4365-4427-B916-52E824184870}"/>
              </a:ext>
            </a:extLst>
          </p:cNvPr>
          <p:cNvCxnSpPr>
            <a:cxnSpLocks/>
          </p:cNvCxnSpPr>
          <p:nvPr/>
        </p:nvCxnSpPr>
        <p:spPr>
          <a:xfrm>
            <a:off x="874713" y="6139278"/>
            <a:ext cx="10442575" cy="0"/>
          </a:xfrm>
          <a:prstGeom prst="line">
            <a:avLst/>
          </a:prstGeom>
          <a:ln>
            <a:solidFill>
              <a:srgbClr val="40434F">
                <a:alpha val="40000"/>
              </a:srgb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898D4326-7241-4B23-949F-76823FBC0B59}"/>
              </a:ext>
            </a:extLst>
          </p:cNvPr>
          <p:cNvSpPr>
            <a:spLocks noGrp="1"/>
          </p:cNvSpPr>
          <p:nvPr>
            <p:ph type="title"/>
          </p:nvPr>
        </p:nvSpPr>
        <p:spPr/>
        <p:txBody>
          <a:bodyPr/>
          <a:lstStyle/>
          <a:p>
            <a:r>
              <a:rPr lang="pl-PL" dirty="0"/>
              <a:t>2/ </a:t>
            </a:r>
            <a:r>
              <a:rPr lang="pl-PL" dirty="0" err="1"/>
              <a:t>Dynamic</a:t>
            </a:r>
            <a:r>
              <a:rPr lang="pl-PL" dirty="0"/>
              <a:t> </a:t>
            </a:r>
            <a:r>
              <a:rPr lang="pl-PL" dirty="0" err="1"/>
              <a:t>metadata</a:t>
            </a:r>
            <a:r>
              <a:rPr lang="pl-PL" dirty="0"/>
              <a:t> </a:t>
            </a:r>
            <a:r>
              <a:rPr lang="pl-PL" dirty="0" err="1"/>
              <a:t>concept</a:t>
            </a:r>
            <a:endParaRPr lang="en-US" dirty="0"/>
          </a:p>
        </p:txBody>
      </p:sp>
      <p:pic>
        <p:nvPicPr>
          <p:cNvPr id="8" name="Content Placeholder 7" descr="Diagram&#10;&#10;Description automatically generated">
            <a:extLst>
              <a:ext uri="{FF2B5EF4-FFF2-40B4-BE49-F238E27FC236}">
                <a16:creationId xmlns:a16="http://schemas.microsoft.com/office/drawing/2014/main" id="{EFF1D5A4-3FDB-4409-90F5-75E3E526BBD9}"/>
              </a:ext>
            </a:extLst>
          </p:cNvPr>
          <p:cNvPicPr>
            <a:picLocks noGrp="1" noChangeAspect="1"/>
          </p:cNvPicPr>
          <p:nvPr>
            <p:ph idx="1"/>
          </p:nvPr>
        </p:nvPicPr>
        <p:blipFill>
          <a:blip r:embed="rId5"/>
          <a:stretch>
            <a:fillRect/>
          </a:stretch>
        </p:blipFill>
        <p:spPr>
          <a:xfrm>
            <a:off x="2886075" y="2675940"/>
            <a:ext cx="5724525" cy="2381250"/>
          </a:xfrm>
        </p:spPr>
      </p:pic>
      <p:sp>
        <p:nvSpPr>
          <p:cNvPr id="35" name="Symbol zastępczy numeru slajdu 1">
            <a:extLst>
              <a:ext uri="{FF2B5EF4-FFF2-40B4-BE49-F238E27FC236}">
                <a16:creationId xmlns:a16="http://schemas.microsoft.com/office/drawing/2014/main" id="{769DFF0E-456F-4394-A8D3-805F6D73B740}"/>
              </a:ext>
            </a:extLst>
          </p:cNvPr>
          <p:cNvSpPr>
            <a:spLocks noGrp="1"/>
          </p:cNvSpPr>
          <p:nvPr>
            <p:ph type="sldNum" sz="quarter" idx="12"/>
          </p:nvPr>
        </p:nvSpPr>
        <p:spPr/>
        <p:txBody>
          <a:bodyPr vert="horz" wrap="square" lIns="0" tIns="0" rIns="0" bIns="0" rtlCol="0" anchor="b">
            <a:spAutoFit/>
          </a:bodyPr>
          <a:lstStyle/>
          <a:p>
            <a:pPr>
              <a:spcBef>
                <a:spcPct val="0"/>
              </a:spcBef>
            </a:pPr>
            <a:fld id="{1A076B6A-A9D5-4ABA-9939-A832AC87749F}" type="slidenum">
              <a:rPr lang="pl-PL" sz="1050" b="1" smtClean="0">
                <a:solidFill>
                  <a:schemeClr val="tx1"/>
                </a:solidFill>
                <a:ea typeface="+mj-ea"/>
                <a:cs typeface="+mj-cs"/>
              </a:rPr>
              <a:pPr>
                <a:spcBef>
                  <a:spcPct val="0"/>
                </a:spcBef>
              </a:pPr>
              <a:t>15</a:t>
            </a:fld>
            <a:r>
              <a:rPr lang="pl-PL" sz="1050" b="1" dirty="0">
                <a:solidFill>
                  <a:schemeClr val="tx1"/>
                </a:solidFill>
                <a:ea typeface="+mj-ea"/>
                <a:cs typeface="+mj-cs"/>
              </a:rPr>
              <a:t> </a:t>
            </a:r>
            <a:endParaRPr lang="pl-PL" sz="1050" dirty="0">
              <a:solidFill>
                <a:schemeClr val="tx1"/>
              </a:solidFill>
              <a:ea typeface="+mj-ea"/>
              <a:cs typeface="+mj-cs"/>
            </a:endParaRPr>
          </a:p>
        </p:txBody>
      </p:sp>
    </p:spTree>
    <p:extLst>
      <p:ext uri="{BB962C8B-B14F-4D97-AF65-F5344CB8AC3E}">
        <p14:creationId xmlns:p14="http://schemas.microsoft.com/office/powerpoint/2010/main" val="4947718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E1F24682-32A4-42DC-8139-5B8C965E3943}"/>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r="55953" b="-5630"/>
          <a:stretch/>
        </p:blipFill>
        <p:spPr>
          <a:xfrm>
            <a:off x="874710" y="6257546"/>
            <a:ext cx="520546" cy="313445"/>
          </a:xfrm>
          <a:prstGeom prst="rect">
            <a:avLst/>
          </a:prstGeom>
        </p:spPr>
      </p:pic>
      <p:cxnSp>
        <p:nvCxnSpPr>
          <p:cNvPr id="34" name="Łącznik prosty 33">
            <a:extLst>
              <a:ext uri="{FF2B5EF4-FFF2-40B4-BE49-F238E27FC236}">
                <a16:creationId xmlns:a16="http://schemas.microsoft.com/office/drawing/2014/main" id="{4D8C8011-4365-4427-B916-52E824184870}"/>
              </a:ext>
            </a:extLst>
          </p:cNvPr>
          <p:cNvCxnSpPr>
            <a:cxnSpLocks/>
          </p:cNvCxnSpPr>
          <p:nvPr/>
        </p:nvCxnSpPr>
        <p:spPr>
          <a:xfrm>
            <a:off x="874713" y="6139278"/>
            <a:ext cx="10442575" cy="0"/>
          </a:xfrm>
          <a:prstGeom prst="line">
            <a:avLst/>
          </a:prstGeom>
          <a:ln>
            <a:solidFill>
              <a:srgbClr val="40434F">
                <a:alpha val="40000"/>
              </a:srgb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898D4326-7241-4B23-949F-76823FBC0B59}"/>
              </a:ext>
            </a:extLst>
          </p:cNvPr>
          <p:cNvSpPr>
            <a:spLocks noGrp="1"/>
          </p:cNvSpPr>
          <p:nvPr>
            <p:ph type="title"/>
          </p:nvPr>
        </p:nvSpPr>
        <p:spPr/>
        <p:txBody>
          <a:bodyPr/>
          <a:lstStyle/>
          <a:p>
            <a:r>
              <a:rPr lang="pl-PL" dirty="0"/>
              <a:t>2/ </a:t>
            </a:r>
            <a:r>
              <a:rPr lang="pl-PL" dirty="0" err="1"/>
              <a:t>Key</a:t>
            </a:r>
            <a:r>
              <a:rPr lang="pl-PL" dirty="0"/>
              <a:t> </a:t>
            </a:r>
            <a:r>
              <a:rPr lang="pl-PL" dirty="0" err="1"/>
              <a:t>aspects</a:t>
            </a:r>
            <a:endParaRPr lang="en-US" dirty="0"/>
          </a:p>
        </p:txBody>
      </p:sp>
      <p:sp>
        <p:nvSpPr>
          <p:cNvPr id="35" name="Symbol zastępczy numeru slajdu 1">
            <a:extLst>
              <a:ext uri="{FF2B5EF4-FFF2-40B4-BE49-F238E27FC236}">
                <a16:creationId xmlns:a16="http://schemas.microsoft.com/office/drawing/2014/main" id="{769DFF0E-456F-4394-A8D3-805F6D73B740}"/>
              </a:ext>
            </a:extLst>
          </p:cNvPr>
          <p:cNvSpPr>
            <a:spLocks noGrp="1"/>
          </p:cNvSpPr>
          <p:nvPr>
            <p:ph type="sldNum" sz="quarter" idx="12"/>
          </p:nvPr>
        </p:nvSpPr>
        <p:spPr/>
        <p:txBody>
          <a:bodyPr vert="horz" wrap="square" lIns="0" tIns="0" rIns="0" bIns="0" rtlCol="0" anchor="b">
            <a:spAutoFit/>
          </a:bodyPr>
          <a:lstStyle/>
          <a:p>
            <a:pPr>
              <a:spcBef>
                <a:spcPct val="0"/>
              </a:spcBef>
            </a:pPr>
            <a:fld id="{1A076B6A-A9D5-4ABA-9939-A832AC87749F}" type="slidenum">
              <a:rPr lang="pl-PL" sz="1050" b="1" smtClean="0">
                <a:solidFill>
                  <a:schemeClr val="tx1"/>
                </a:solidFill>
                <a:ea typeface="+mj-ea"/>
                <a:cs typeface="+mj-cs"/>
              </a:rPr>
              <a:pPr>
                <a:spcBef>
                  <a:spcPct val="0"/>
                </a:spcBef>
              </a:pPr>
              <a:t>16</a:t>
            </a:fld>
            <a:r>
              <a:rPr lang="pl-PL" sz="1050" b="1" dirty="0">
                <a:solidFill>
                  <a:schemeClr val="tx1"/>
                </a:solidFill>
                <a:ea typeface="+mj-ea"/>
                <a:cs typeface="+mj-cs"/>
              </a:rPr>
              <a:t> </a:t>
            </a:r>
            <a:endParaRPr lang="pl-PL" sz="1050" dirty="0">
              <a:solidFill>
                <a:schemeClr val="tx1"/>
              </a:solidFill>
              <a:ea typeface="+mj-ea"/>
              <a:cs typeface="+mj-cs"/>
            </a:endParaRPr>
          </a:p>
        </p:txBody>
      </p:sp>
      <p:sp>
        <p:nvSpPr>
          <p:cNvPr id="5" name="Content Placeholder 4">
            <a:extLst>
              <a:ext uri="{FF2B5EF4-FFF2-40B4-BE49-F238E27FC236}">
                <a16:creationId xmlns:a16="http://schemas.microsoft.com/office/drawing/2014/main" id="{1CD94D55-52BA-4150-8336-9B1713936444}"/>
              </a:ext>
            </a:extLst>
          </p:cNvPr>
          <p:cNvSpPr>
            <a:spLocks noGrp="1"/>
          </p:cNvSpPr>
          <p:nvPr>
            <p:ph idx="1"/>
          </p:nvPr>
        </p:nvSpPr>
        <p:spPr/>
        <p:txBody>
          <a:bodyPr/>
          <a:lstStyle/>
          <a:p>
            <a:r>
              <a:rPr lang="pl-PL" dirty="0" err="1"/>
              <a:t>Type</a:t>
            </a:r>
            <a:r>
              <a:rPr lang="pl-PL" dirty="0"/>
              <a:t> </a:t>
            </a:r>
            <a:r>
              <a:rPr lang="pl-PL" dirty="0" err="1"/>
              <a:t>specification</a:t>
            </a:r>
            <a:endParaRPr lang="pl-PL" dirty="0"/>
          </a:p>
          <a:p>
            <a:r>
              <a:rPr lang="pl-PL" dirty="0" err="1"/>
              <a:t>Pipelines</a:t>
            </a:r>
            <a:r>
              <a:rPr lang="pl-PL" dirty="0"/>
              <a:t> – </a:t>
            </a:r>
            <a:r>
              <a:rPr lang="pl-PL" dirty="0" err="1"/>
              <a:t>validation</a:t>
            </a:r>
            <a:r>
              <a:rPr lang="pl-PL" dirty="0"/>
              <a:t>, management, </a:t>
            </a:r>
            <a:r>
              <a:rPr lang="pl-PL" dirty="0" err="1"/>
              <a:t>usage</a:t>
            </a:r>
            <a:endParaRPr lang="pl-PL" dirty="0"/>
          </a:p>
          <a:p>
            <a:r>
              <a:rPr lang="pl-PL" dirty="0" err="1"/>
              <a:t>Validators</a:t>
            </a:r>
            <a:r>
              <a:rPr lang="pl-PL" dirty="0"/>
              <a:t> – </a:t>
            </a:r>
            <a:r>
              <a:rPr lang="pl-PL" dirty="0" err="1"/>
              <a:t>kinds</a:t>
            </a:r>
            <a:r>
              <a:rPr lang="pl-PL" dirty="0"/>
              <a:t>, </a:t>
            </a:r>
            <a:r>
              <a:rPr lang="pl-PL" dirty="0" err="1"/>
              <a:t>configurations</a:t>
            </a:r>
            <a:endParaRPr lang="pl-PL" dirty="0"/>
          </a:p>
          <a:p>
            <a:r>
              <a:rPr lang="pl-PL" dirty="0" err="1"/>
              <a:t>Default</a:t>
            </a:r>
            <a:r>
              <a:rPr lang="pl-PL" dirty="0"/>
              <a:t> </a:t>
            </a:r>
            <a:r>
              <a:rPr lang="pl-PL" dirty="0" err="1"/>
              <a:t>values</a:t>
            </a:r>
            <a:endParaRPr lang="en-US" dirty="0"/>
          </a:p>
          <a:p>
            <a:endParaRPr lang="en-US" dirty="0"/>
          </a:p>
        </p:txBody>
      </p:sp>
    </p:spTree>
    <p:extLst>
      <p:ext uri="{BB962C8B-B14F-4D97-AF65-F5344CB8AC3E}">
        <p14:creationId xmlns:p14="http://schemas.microsoft.com/office/powerpoint/2010/main" val="3605810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E1F24682-32A4-42DC-8139-5B8C965E3943}"/>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r="55953" b="-5630"/>
          <a:stretch/>
        </p:blipFill>
        <p:spPr>
          <a:xfrm>
            <a:off x="874710" y="6257546"/>
            <a:ext cx="520546" cy="313445"/>
          </a:xfrm>
          <a:prstGeom prst="rect">
            <a:avLst/>
          </a:prstGeom>
        </p:spPr>
      </p:pic>
      <p:cxnSp>
        <p:nvCxnSpPr>
          <p:cNvPr id="34" name="Łącznik prosty 33">
            <a:extLst>
              <a:ext uri="{FF2B5EF4-FFF2-40B4-BE49-F238E27FC236}">
                <a16:creationId xmlns:a16="http://schemas.microsoft.com/office/drawing/2014/main" id="{4D8C8011-4365-4427-B916-52E824184870}"/>
              </a:ext>
            </a:extLst>
          </p:cNvPr>
          <p:cNvCxnSpPr>
            <a:cxnSpLocks/>
          </p:cNvCxnSpPr>
          <p:nvPr/>
        </p:nvCxnSpPr>
        <p:spPr>
          <a:xfrm>
            <a:off x="874713" y="6139278"/>
            <a:ext cx="10442575" cy="0"/>
          </a:xfrm>
          <a:prstGeom prst="line">
            <a:avLst/>
          </a:prstGeom>
          <a:ln>
            <a:solidFill>
              <a:srgbClr val="40434F">
                <a:alpha val="40000"/>
              </a:srgb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898D4326-7241-4B23-949F-76823FBC0B59}"/>
              </a:ext>
            </a:extLst>
          </p:cNvPr>
          <p:cNvSpPr>
            <a:spLocks noGrp="1"/>
          </p:cNvSpPr>
          <p:nvPr>
            <p:ph type="title"/>
          </p:nvPr>
        </p:nvSpPr>
        <p:spPr/>
        <p:txBody>
          <a:bodyPr/>
          <a:lstStyle/>
          <a:p>
            <a:r>
              <a:rPr lang="pl-PL" dirty="0"/>
              <a:t>2/ </a:t>
            </a:r>
            <a:r>
              <a:rPr lang="pl-PL" dirty="0" err="1"/>
              <a:t>Sample</a:t>
            </a:r>
            <a:r>
              <a:rPr lang="pl-PL" dirty="0"/>
              <a:t> </a:t>
            </a:r>
            <a:r>
              <a:rPr lang="pl-PL" dirty="0" err="1"/>
              <a:t>request</a:t>
            </a:r>
            <a:endParaRPr lang="en-US" dirty="0"/>
          </a:p>
        </p:txBody>
      </p:sp>
      <p:sp>
        <p:nvSpPr>
          <p:cNvPr id="35" name="Symbol zastępczy numeru slajdu 1">
            <a:extLst>
              <a:ext uri="{FF2B5EF4-FFF2-40B4-BE49-F238E27FC236}">
                <a16:creationId xmlns:a16="http://schemas.microsoft.com/office/drawing/2014/main" id="{769DFF0E-456F-4394-A8D3-805F6D73B740}"/>
              </a:ext>
            </a:extLst>
          </p:cNvPr>
          <p:cNvSpPr>
            <a:spLocks noGrp="1"/>
          </p:cNvSpPr>
          <p:nvPr>
            <p:ph type="sldNum" sz="quarter" idx="12"/>
          </p:nvPr>
        </p:nvSpPr>
        <p:spPr/>
        <p:txBody>
          <a:bodyPr vert="horz" wrap="square" lIns="0" tIns="0" rIns="0" bIns="0" rtlCol="0" anchor="b">
            <a:spAutoFit/>
          </a:bodyPr>
          <a:lstStyle/>
          <a:p>
            <a:pPr>
              <a:spcBef>
                <a:spcPct val="0"/>
              </a:spcBef>
            </a:pPr>
            <a:fld id="{1A076B6A-A9D5-4ABA-9939-A832AC87749F}" type="slidenum">
              <a:rPr lang="pl-PL" sz="1050" b="1" smtClean="0">
                <a:solidFill>
                  <a:schemeClr val="tx1"/>
                </a:solidFill>
                <a:ea typeface="+mj-ea"/>
                <a:cs typeface="+mj-cs"/>
              </a:rPr>
              <a:pPr>
                <a:spcBef>
                  <a:spcPct val="0"/>
                </a:spcBef>
              </a:pPr>
              <a:t>17</a:t>
            </a:fld>
            <a:r>
              <a:rPr lang="pl-PL" sz="1050" b="1" dirty="0">
                <a:solidFill>
                  <a:schemeClr val="tx1"/>
                </a:solidFill>
                <a:ea typeface="+mj-ea"/>
                <a:cs typeface="+mj-cs"/>
              </a:rPr>
              <a:t> </a:t>
            </a:r>
            <a:endParaRPr lang="pl-PL" sz="1050" dirty="0">
              <a:solidFill>
                <a:schemeClr val="tx1"/>
              </a:solidFill>
              <a:ea typeface="+mj-ea"/>
              <a:cs typeface="+mj-cs"/>
            </a:endParaRPr>
          </a:p>
        </p:txBody>
      </p:sp>
      <p:sp>
        <p:nvSpPr>
          <p:cNvPr id="5" name="Content Placeholder 4">
            <a:extLst>
              <a:ext uri="{FF2B5EF4-FFF2-40B4-BE49-F238E27FC236}">
                <a16:creationId xmlns:a16="http://schemas.microsoft.com/office/drawing/2014/main" id="{1CD94D55-52BA-4150-8336-9B1713936444}"/>
              </a:ext>
            </a:extLst>
          </p:cNvPr>
          <p:cNvSpPr>
            <a:spLocks noGrp="1"/>
          </p:cNvSpPr>
          <p:nvPr>
            <p:ph idx="1"/>
          </p:nvPr>
        </p:nvSpPr>
        <p:spPr/>
        <p:txBody>
          <a:bodyPr>
            <a:normAutofit fontScale="47500" lnSpcReduction="20000"/>
          </a:bodyPr>
          <a:lstStyle/>
          <a:p>
            <a:pPr marL="0" marR="0" indent="0">
              <a:lnSpc>
                <a:spcPct val="107000"/>
              </a:lnSpc>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280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280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  </a:t>
            </a:r>
            <a:r>
              <a:rPr lang="en-US" sz="2800" dirty="0">
                <a:solidFill>
                  <a:srgbClr val="2E75B6"/>
                </a:solidFill>
                <a:effectLst/>
                <a:latin typeface="Consolas" panose="020B0609020204030204" pitchFamily="49" charset="0"/>
                <a:ea typeface="Times New Roman" panose="02020603050405020304" pitchFamily="18" charset="0"/>
                <a:cs typeface="Courier New" panose="02070309020205020404" pitchFamily="49" charset="0"/>
              </a:rPr>
              <a:t>"</a:t>
            </a:r>
            <a:r>
              <a:rPr lang="en-US" sz="2800" dirty="0" err="1">
                <a:solidFill>
                  <a:srgbClr val="2E75B6"/>
                </a:solidFill>
                <a:effectLst/>
                <a:latin typeface="Consolas" panose="020B0609020204030204" pitchFamily="49" charset="0"/>
                <a:ea typeface="Times New Roman" panose="02020603050405020304" pitchFamily="18" charset="0"/>
                <a:cs typeface="Courier New" panose="02070309020205020404" pitchFamily="49" charset="0"/>
              </a:rPr>
              <a:t>metadataDefinitionId</a:t>
            </a:r>
            <a:r>
              <a:rPr lang="en-US" sz="2800" dirty="0">
                <a:solidFill>
                  <a:srgbClr val="2E75B6"/>
                </a:solidFill>
                <a:effectLst/>
                <a:latin typeface="Consolas" panose="020B0609020204030204" pitchFamily="49" charset="0"/>
                <a:ea typeface="Times New Roman" panose="02020603050405020304" pitchFamily="18" charset="0"/>
                <a:cs typeface="Courier New" panose="02070309020205020404" pitchFamily="49" charset="0"/>
              </a:rPr>
              <a:t>"</a:t>
            </a:r>
            <a:r>
              <a:rPr lang="en-US" sz="280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 </a:t>
            </a:r>
            <a:r>
              <a:rPr lang="en-US" sz="2800" dirty="0">
                <a:solidFill>
                  <a:srgbClr val="A31515"/>
                </a:solidFill>
                <a:effectLst/>
                <a:latin typeface="Consolas" panose="020B0609020204030204" pitchFamily="49" charset="0"/>
                <a:ea typeface="Times New Roman" panose="02020603050405020304" pitchFamily="18" charset="0"/>
                <a:cs typeface="Courier New" panose="02070309020205020404" pitchFamily="49" charset="0"/>
              </a:rPr>
              <a:t>"actor"</a:t>
            </a:r>
            <a:r>
              <a:rPr lang="en-US" sz="280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280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  </a:t>
            </a:r>
            <a:r>
              <a:rPr lang="en-US" sz="2800" dirty="0">
                <a:solidFill>
                  <a:srgbClr val="2E75B6"/>
                </a:solidFill>
                <a:effectLst/>
                <a:latin typeface="Consolas" panose="020B0609020204030204" pitchFamily="49" charset="0"/>
                <a:ea typeface="Times New Roman" panose="02020603050405020304" pitchFamily="18" charset="0"/>
                <a:cs typeface="Courier New" panose="02070309020205020404" pitchFamily="49" charset="0"/>
              </a:rPr>
              <a:t>"</a:t>
            </a:r>
            <a:r>
              <a:rPr lang="en-US" sz="2800" dirty="0" err="1">
                <a:solidFill>
                  <a:srgbClr val="2E75B6"/>
                </a:solidFill>
                <a:effectLst/>
                <a:latin typeface="Consolas" panose="020B0609020204030204" pitchFamily="49" charset="0"/>
                <a:ea typeface="Times New Roman" panose="02020603050405020304" pitchFamily="18" charset="0"/>
                <a:cs typeface="Courier New" panose="02070309020205020404" pitchFamily="49" charset="0"/>
              </a:rPr>
              <a:t>dynamicProperties</a:t>
            </a:r>
            <a:r>
              <a:rPr lang="en-US" sz="2800" dirty="0">
                <a:solidFill>
                  <a:srgbClr val="2E75B6"/>
                </a:solidFill>
                <a:effectLst/>
                <a:latin typeface="Consolas" panose="020B0609020204030204" pitchFamily="49" charset="0"/>
                <a:ea typeface="Times New Roman" panose="02020603050405020304" pitchFamily="18" charset="0"/>
                <a:cs typeface="Courier New" panose="02070309020205020404" pitchFamily="49" charset="0"/>
              </a:rPr>
              <a:t>"</a:t>
            </a:r>
            <a:r>
              <a:rPr lang="en-US" sz="280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 [</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280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    {</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280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      </a:t>
            </a:r>
            <a:r>
              <a:rPr lang="en-US" sz="2800" dirty="0">
                <a:solidFill>
                  <a:srgbClr val="2E75B6"/>
                </a:solidFill>
                <a:effectLst/>
                <a:latin typeface="Consolas" panose="020B0609020204030204" pitchFamily="49" charset="0"/>
                <a:ea typeface="Times New Roman" panose="02020603050405020304" pitchFamily="18" charset="0"/>
                <a:cs typeface="Courier New" panose="02070309020205020404" pitchFamily="49" charset="0"/>
              </a:rPr>
              <a:t>"id"</a:t>
            </a:r>
            <a:r>
              <a:rPr lang="en-US" sz="280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 </a:t>
            </a:r>
            <a:r>
              <a:rPr lang="en-US" sz="2800" dirty="0">
                <a:solidFill>
                  <a:srgbClr val="A31515"/>
                </a:solidFill>
                <a:effectLst/>
                <a:latin typeface="Consolas" panose="020B0609020204030204" pitchFamily="49" charset="0"/>
                <a:ea typeface="Times New Roman" panose="02020603050405020304" pitchFamily="18" charset="0"/>
                <a:cs typeface="Courier New" panose="02070309020205020404" pitchFamily="49" charset="0"/>
              </a:rPr>
              <a:t>"person"</a:t>
            </a:r>
            <a:r>
              <a:rPr lang="en-US" sz="280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280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      </a:t>
            </a:r>
            <a:r>
              <a:rPr lang="en-US" sz="2800" dirty="0">
                <a:solidFill>
                  <a:srgbClr val="2E75B6"/>
                </a:solidFill>
                <a:effectLst/>
                <a:latin typeface="Consolas" panose="020B0609020204030204" pitchFamily="49" charset="0"/>
                <a:ea typeface="Times New Roman" panose="02020603050405020304" pitchFamily="18" charset="0"/>
                <a:cs typeface="Courier New" panose="02070309020205020404" pitchFamily="49" charset="0"/>
              </a:rPr>
              <a:t>"type"</a:t>
            </a:r>
            <a:r>
              <a:rPr lang="en-US" sz="280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 </a:t>
            </a:r>
            <a:r>
              <a:rPr lang="en-US" sz="2800" dirty="0">
                <a:solidFill>
                  <a:srgbClr val="A31515"/>
                </a:solidFill>
                <a:effectLst/>
                <a:latin typeface="Consolas" panose="020B0609020204030204" pitchFamily="49" charset="0"/>
                <a:ea typeface="Times New Roman" panose="02020603050405020304" pitchFamily="18" charset="0"/>
                <a:cs typeface="Courier New" panose="02070309020205020404" pitchFamily="49" charset="0"/>
              </a:rPr>
              <a:t>"person"</a:t>
            </a:r>
            <a:r>
              <a:rPr lang="en-US" sz="280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280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      </a:t>
            </a:r>
            <a:r>
              <a:rPr lang="en-US" sz="2800" dirty="0">
                <a:solidFill>
                  <a:srgbClr val="2E75B6"/>
                </a:solidFill>
                <a:effectLst/>
                <a:latin typeface="Consolas" panose="020B0609020204030204" pitchFamily="49" charset="0"/>
                <a:ea typeface="Times New Roman" panose="02020603050405020304" pitchFamily="18" charset="0"/>
                <a:cs typeface="Courier New" panose="02070309020205020404" pitchFamily="49" charset="0"/>
              </a:rPr>
              <a:t>"value"</a:t>
            </a:r>
            <a:r>
              <a:rPr lang="en-US" sz="280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 {</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280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        </a:t>
            </a:r>
            <a:r>
              <a:rPr lang="en-US" sz="2800" dirty="0">
                <a:solidFill>
                  <a:srgbClr val="2E75B6"/>
                </a:solidFill>
                <a:effectLst/>
                <a:latin typeface="Consolas" panose="020B0609020204030204" pitchFamily="49" charset="0"/>
                <a:ea typeface="Times New Roman" panose="02020603050405020304" pitchFamily="18" charset="0"/>
                <a:cs typeface="Courier New" panose="02070309020205020404" pitchFamily="49" charset="0"/>
              </a:rPr>
              <a:t>"id"</a:t>
            </a:r>
            <a:r>
              <a:rPr lang="en-US" sz="280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 </a:t>
            </a:r>
            <a:r>
              <a:rPr lang="en-US" sz="2800" dirty="0">
                <a:solidFill>
                  <a:srgbClr val="A31515"/>
                </a:solidFill>
                <a:effectLst/>
                <a:latin typeface="Consolas" panose="020B0609020204030204" pitchFamily="49" charset="0"/>
                <a:ea typeface="Times New Roman" panose="02020603050405020304" pitchFamily="18" charset="0"/>
                <a:cs typeface="Courier New" panose="02070309020205020404" pitchFamily="49" charset="0"/>
              </a:rPr>
              <a:t>"someone"</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280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      }</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280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    },</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280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    {</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280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      </a:t>
            </a:r>
            <a:r>
              <a:rPr lang="en-US" sz="2800" dirty="0">
                <a:solidFill>
                  <a:srgbClr val="2E75B6"/>
                </a:solidFill>
                <a:effectLst/>
                <a:latin typeface="Consolas" panose="020B0609020204030204" pitchFamily="49" charset="0"/>
                <a:ea typeface="Times New Roman" panose="02020603050405020304" pitchFamily="18" charset="0"/>
                <a:cs typeface="Courier New" panose="02070309020205020404" pitchFamily="49" charset="0"/>
              </a:rPr>
              <a:t>"id"</a:t>
            </a:r>
            <a:r>
              <a:rPr lang="en-US" sz="280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 </a:t>
            </a:r>
            <a:r>
              <a:rPr lang="en-US" sz="2800" dirty="0">
                <a:solidFill>
                  <a:srgbClr val="A31515"/>
                </a:solidFill>
                <a:effectLst/>
                <a:latin typeface="Consolas" panose="020B0609020204030204" pitchFamily="49" charset="0"/>
                <a:ea typeface="Times New Roman" panose="02020603050405020304" pitchFamily="18" charset="0"/>
                <a:cs typeface="Courier New" panose="02070309020205020404" pitchFamily="49" charset="0"/>
              </a:rPr>
              <a:t>"character"</a:t>
            </a:r>
            <a:r>
              <a:rPr lang="en-US" sz="280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280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      </a:t>
            </a:r>
            <a:r>
              <a:rPr lang="en-US" sz="2800" dirty="0">
                <a:solidFill>
                  <a:srgbClr val="2E75B6"/>
                </a:solidFill>
                <a:effectLst/>
                <a:latin typeface="Consolas" panose="020B0609020204030204" pitchFamily="49" charset="0"/>
                <a:ea typeface="Times New Roman" panose="02020603050405020304" pitchFamily="18" charset="0"/>
                <a:cs typeface="Courier New" panose="02070309020205020404" pitchFamily="49" charset="0"/>
              </a:rPr>
              <a:t>"type"</a:t>
            </a:r>
            <a:r>
              <a:rPr lang="en-US" sz="280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 </a:t>
            </a:r>
            <a:r>
              <a:rPr lang="en-US" sz="2800" dirty="0">
                <a:solidFill>
                  <a:srgbClr val="A31515"/>
                </a:solidFill>
                <a:effectLst/>
                <a:latin typeface="Consolas" panose="020B0609020204030204" pitchFamily="49" charset="0"/>
                <a:ea typeface="Times New Roman" panose="02020603050405020304" pitchFamily="18" charset="0"/>
                <a:cs typeface="Courier New" panose="02070309020205020404" pitchFamily="49" charset="0"/>
              </a:rPr>
              <a:t>"string"</a:t>
            </a:r>
            <a:r>
              <a:rPr lang="en-US" sz="280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280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      </a:t>
            </a:r>
            <a:r>
              <a:rPr lang="en-US" sz="2800" dirty="0">
                <a:solidFill>
                  <a:srgbClr val="2E75B6"/>
                </a:solidFill>
                <a:effectLst/>
                <a:latin typeface="Consolas" panose="020B0609020204030204" pitchFamily="49" charset="0"/>
                <a:ea typeface="Times New Roman" panose="02020603050405020304" pitchFamily="18" charset="0"/>
                <a:cs typeface="Courier New" panose="02070309020205020404" pitchFamily="49" charset="0"/>
              </a:rPr>
              <a:t>"value"</a:t>
            </a:r>
            <a:r>
              <a:rPr lang="en-US" sz="280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 </a:t>
            </a:r>
            <a:r>
              <a:rPr lang="en-US" sz="2800" dirty="0">
                <a:solidFill>
                  <a:srgbClr val="A31515"/>
                </a:solidFill>
                <a:effectLst/>
                <a:latin typeface="Consolas" panose="020B0609020204030204" pitchFamily="49" charset="0"/>
                <a:ea typeface="Times New Roman" panose="02020603050405020304" pitchFamily="18" charset="0"/>
                <a:cs typeface="Courier New" panose="02070309020205020404" pitchFamily="49" charset="0"/>
              </a:rPr>
              <a:t>"Anonymous"</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280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    },</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280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    {</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280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      </a:t>
            </a:r>
            <a:r>
              <a:rPr lang="en-US" sz="2800" dirty="0">
                <a:solidFill>
                  <a:srgbClr val="2E75B6"/>
                </a:solidFill>
                <a:effectLst/>
                <a:latin typeface="Consolas" panose="020B0609020204030204" pitchFamily="49" charset="0"/>
                <a:ea typeface="Times New Roman" panose="02020603050405020304" pitchFamily="18" charset="0"/>
                <a:cs typeface="Courier New" panose="02070309020205020404" pitchFamily="49" charset="0"/>
              </a:rPr>
              <a:t>"id"</a:t>
            </a:r>
            <a:r>
              <a:rPr lang="en-US" sz="280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 </a:t>
            </a:r>
            <a:r>
              <a:rPr lang="en-US" sz="2800" dirty="0">
                <a:solidFill>
                  <a:srgbClr val="A31515"/>
                </a:solidFill>
                <a:effectLst/>
                <a:latin typeface="Consolas" panose="020B0609020204030204" pitchFamily="49" charset="0"/>
                <a:ea typeface="Times New Roman" panose="02020603050405020304" pitchFamily="18" charset="0"/>
                <a:cs typeface="Courier New" panose="02070309020205020404" pitchFamily="49" charset="0"/>
              </a:rPr>
              <a:t>"main-character"</a:t>
            </a:r>
            <a:r>
              <a:rPr lang="en-US" sz="280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280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      </a:t>
            </a:r>
            <a:r>
              <a:rPr lang="en-US" sz="2800" dirty="0">
                <a:solidFill>
                  <a:srgbClr val="2E75B6"/>
                </a:solidFill>
                <a:effectLst/>
                <a:latin typeface="Consolas" panose="020B0609020204030204" pitchFamily="49" charset="0"/>
                <a:ea typeface="Times New Roman" panose="02020603050405020304" pitchFamily="18" charset="0"/>
                <a:cs typeface="Courier New" panose="02070309020205020404" pitchFamily="49" charset="0"/>
              </a:rPr>
              <a:t>"type"</a:t>
            </a:r>
            <a:r>
              <a:rPr lang="en-US" sz="280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 </a:t>
            </a:r>
            <a:r>
              <a:rPr lang="en-US" sz="2800" dirty="0">
                <a:solidFill>
                  <a:srgbClr val="A31515"/>
                </a:solidFill>
                <a:effectLst/>
                <a:latin typeface="Consolas" panose="020B0609020204030204" pitchFamily="49" charset="0"/>
                <a:ea typeface="Times New Roman" panose="02020603050405020304" pitchFamily="18" charset="0"/>
                <a:cs typeface="Courier New" panose="02070309020205020404" pitchFamily="49" charset="0"/>
              </a:rPr>
              <a:t>"</a:t>
            </a:r>
            <a:r>
              <a:rPr lang="en-US" sz="2800" dirty="0" err="1">
                <a:solidFill>
                  <a:srgbClr val="A31515"/>
                </a:solidFill>
                <a:effectLst/>
                <a:latin typeface="Consolas" panose="020B0609020204030204" pitchFamily="49" charset="0"/>
                <a:ea typeface="Times New Roman" panose="02020603050405020304" pitchFamily="18" charset="0"/>
                <a:cs typeface="Courier New" panose="02070309020205020404" pitchFamily="49" charset="0"/>
              </a:rPr>
              <a:t>boolean</a:t>
            </a:r>
            <a:r>
              <a:rPr lang="en-US" sz="2800" dirty="0">
                <a:solidFill>
                  <a:srgbClr val="A31515"/>
                </a:solidFill>
                <a:effectLst/>
                <a:latin typeface="Consolas" panose="020B0609020204030204" pitchFamily="49" charset="0"/>
                <a:ea typeface="Times New Roman" panose="02020603050405020304" pitchFamily="18" charset="0"/>
                <a:cs typeface="Courier New" panose="02070309020205020404" pitchFamily="49" charset="0"/>
              </a:rPr>
              <a:t>"</a:t>
            </a:r>
            <a:r>
              <a:rPr lang="en-US" sz="280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280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      </a:t>
            </a:r>
            <a:r>
              <a:rPr lang="en-US" sz="2800" dirty="0">
                <a:solidFill>
                  <a:srgbClr val="2E75B6"/>
                </a:solidFill>
                <a:effectLst/>
                <a:latin typeface="Consolas" panose="020B0609020204030204" pitchFamily="49" charset="0"/>
                <a:ea typeface="Times New Roman" panose="02020603050405020304" pitchFamily="18" charset="0"/>
                <a:cs typeface="Courier New" panose="02070309020205020404" pitchFamily="49" charset="0"/>
              </a:rPr>
              <a:t>"value"</a:t>
            </a:r>
            <a:r>
              <a:rPr lang="en-US" sz="280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 </a:t>
            </a:r>
            <a:r>
              <a:rPr lang="en-US" sz="2800" dirty="0">
                <a:solidFill>
                  <a:srgbClr val="A31515"/>
                </a:solidFill>
                <a:latin typeface="Consolas" panose="020B0609020204030204" pitchFamily="49" charset="0"/>
                <a:ea typeface="Times New Roman" panose="02020603050405020304" pitchFamily="18" charset="0"/>
                <a:cs typeface="Courier New" panose="02070309020205020404" pitchFamily="49" charset="0"/>
              </a:rPr>
              <a:t>True</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280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    }</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280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  ]</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280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TextBox 3">
            <a:extLst>
              <a:ext uri="{FF2B5EF4-FFF2-40B4-BE49-F238E27FC236}">
                <a16:creationId xmlns:a16="http://schemas.microsoft.com/office/drawing/2014/main" id="{01D6298F-D5A7-46D7-A7E8-AB9EC0FB49AF}"/>
              </a:ext>
            </a:extLst>
          </p:cNvPr>
          <p:cNvSpPr txBox="1"/>
          <p:nvPr/>
        </p:nvSpPr>
        <p:spPr>
          <a:xfrm>
            <a:off x="874710" y="5769946"/>
            <a:ext cx="1438664" cy="369332"/>
          </a:xfrm>
          <a:prstGeom prst="rect">
            <a:avLst/>
          </a:prstGeom>
          <a:noFill/>
        </p:spPr>
        <p:txBody>
          <a:bodyPr wrap="none" rtlCol="0">
            <a:spAutoFit/>
          </a:bodyPr>
          <a:lstStyle/>
          <a:p>
            <a:r>
              <a:rPr lang="en-US" dirty="0" err="1">
                <a:hlinkClick r:id="rId5"/>
              </a:rPr>
              <a:t>request.json</a:t>
            </a:r>
            <a:endParaRPr lang="en-US" dirty="0"/>
          </a:p>
        </p:txBody>
      </p:sp>
    </p:spTree>
    <p:extLst>
      <p:ext uri="{BB962C8B-B14F-4D97-AF65-F5344CB8AC3E}">
        <p14:creationId xmlns:p14="http://schemas.microsoft.com/office/powerpoint/2010/main" val="2606158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E1F24682-32A4-42DC-8139-5B8C965E3943}"/>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r="55953" b="-5630"/>
          <a:stretch/>
        </p:blipFill>
        <p:spPr>
          <a:xfrm>
            <a:off x="874710" y="6257546"/>
            <a:ext cx="520546" cy="313445"/>
          </a:xfrm>
          <a:prstGeom prst="rect">
            <a:avLst/>
          </a:prstGeom>
        </p:spPr>
      </p:pic>
      <p:cxnSp>
        <p:nvCxnSpPr>
          <p:cNvPr id="34" name="Łącznik prosty 33">
            <a:extLst>
              <a:ext uri="{FF2B5EF4-FFF2-40B4-BE49-F238E27FC236}">
                <a16:creationId xmlns:a16="http://schemas.microsoft.com/office/drawing/2014/main" id="{4D8C8011-4365-4427-B916-52E824184870}"/>
              </a:ext>
            </a:extLst>
          </p:cNvPr>
          <p:cNvCxnSpPr>
            <a:cxnSpLocks/>
          </p:cNvCxnSpPr>
          <p:nvPr/>
        </p:nvCxnSpPr>
        <p:spPr>
          <a:xfrm>
            <a:off x="874713" y="6139278"/>
            <a:ext cx="10442575" cy="0"/>
          </a:xfrm>
          <a:prstGeom prst="line">
            <a:avLst/>
          </a:prstGeom>
          <a:ln>
            <a:solidFill>
              <a:srgbClr val="40434F">
                <a:alpha val="40000"/>
              </a:srgb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898D4326-7241-4B23-949F-76823FBC0B59}"/>
              </a:ext>
            </a:extLst>
          </p:cNvPr>
          <p:cNvSpPr>
            <a:spLocks noGrp="1"/>
          </p:cNvSpPr>
          <p:nvPr>
            <p:ph type="title"/>
          </p:nvPr>
        </p:nvSpPr>
        <p:spPr/>
        <p:txBody>
          <a:bodyPr/>
          <a:lstStyle/>
          <a:p>
            <a:r>
              <a:rPr lang="pl-PL" dirty="0"/>
              <a:t>2/ Application </a:t>
            </a:r>
            <a:r>
              <a:rPr lang="pl-PL" dirty="0" err="1"/>
              <a:t>layer’s</a:t>
            </a:r>
            <a:r>
              <a:rPr lang="pl-PL" dirty="0"/>
              <a:t> </a:t>
            </a:r>
            <a:r>
              <a:rPr lang="pl-PL" dirty="0" err="1"/>
              <a:t>separation</a:t>
            </a:r>
            <a:endParaRPr lang="en-US" dirty="0"/>
          </a:p>
        </p:txBody>
      </p:sp>
      <p:sp>
        <p:nvSpPr>
          <p:cNvPr id="35" name="Symbol zastępczy numeru slajdu 1">
            <a:extLst>
              <a:ext uri="{FF2B5EF4-FFF2-40B4-BE49-F238E27FC236}">
                <a16:creationId xmlns:a16="http://schemas.microsoft.com/office/drawing/2014/main" id="{769DFF0E-456F-4394-A8D3-805F6D73B740}"/>
              </a:ext>
            </a:extLst>
          </p:cNvPr>
          <p:cNvSpPr>
            <a:spLocks noGrp="1"/>
          </p:cNvSpPr>
          <p:nvPr>
            <p:ph type="sldNum" sz="quarter" idx="12"/>
          </p:nvPr>
        </p:nvSpPr>
        <p:spPr/>
        <p:txBody>
          <a:bodyPr vert="horz" wrap="square" lIns="0" tIns="0" rIns="0" bIns="0" rtlCol="0" anchor="b">
            <a:spAutoFit/>
          </a:bodyPr>
          <a:lstStyle/>
          <a:p>
            <a:pPr>
              <a:spcBef>
                <a:spcPct val="0"/>
              </a:spcBef>
            </a:pPr>
            <a:fld id="{1A076B6A-A9D5-4ABA-9939-A832AC87749F}" type="slidenum">
              <a:rPr lang="pl-PL" sz="1050" b="1" smtClean="0">
                <a:solidFill>
                  <a:schemeClr val="tx1"/>
                </a:solidFill>
                <a:ea typeface="+mj-ea"/>
                <a:cs typeface="+mj-cs"/>
              </a:rPr>
              <a:pPr>
                <a:spcBef>
                  <a:spcPct val="0"/>
                </a:spcBef>
              </a:pPr>
              <a:t>18</a:t>
            </a:fld>
            <a:r>
              <a:rPr lang="pl-PL" sz="1050" b="1" dirty="0">
                <a:solidFill>
                  <a:schemeClr val="tx1"/>
                </a:solidFill>
                <a:ea typeface="+mj-ea"/>
                <a:cs typeface="+mj-cs"/>
              </a:rPr>
              <a:t> </a:t>
            </a:r>
            <a:endParaRPr lang="pl-PL" sz="1050" dirty="0">
              <a:solidFill>
                <a:schemeClr val="tx1"/>
              </a:solidFill>
              <a:ea typeface="+mj-ea"/>
              <a:cs typeface="+mj-cs"/>
            </a:endParaRPr>
          </a:p>
        </p:txBody>
      </p:sp>
      <p:pic>
        <p:nvPicPr>
          <p:cNvPr id="7" name="Content Placeholder 4">
            <a:extLst>
              <a:ext uri="{FF2B5EF4-FFF2-40B4-BE49-F238E27FC236}">
                <a16:creationId xmlns:a16="http://schemas.microsoft.com/office/drawing/2014/main" id="{D1695F90-FE4F-4C70-9EED-E3EE24DD186F}"/>
              </a:ext>
            </a:extLst>
          </p:cNvPr>
          <p:cNvPicPr>
            <a:picLocks noGrp="1" noChangeAspect="1"/>
          </p:cNvPicPr>
          <p:nvPr>
            <p:ph idx="1"/>
          </p:nvPr>
        </p:nvPicPr>
        <p:blipFill>
          <a:blip r:embed="rId5"/>
          <a:srcRect/>
          <a:stretch/>
        </p:blipFill>
        <p:spPr>
          <a:xfrm>
            <a:off x="4019800" y="2095162"/>
            <a:ext cx="4152399" cy="2667675"/>
          </a:xfrm>
        </p:spPr>
      </p:pic>
    </p:spTree>
    <p:extLst>
      <p:ext uri="{BB962C8B-B14F-4D97-AF65-F5344CB8AC3E}">
        <p14:creationId xmlns:p14="http://schemas.microsoft.com/office/powerpoint/2010/main" val="28840787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E1F24682-32A4-42DC-8139-5B8C965E3943}"/>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r="55953" b="-5630"/>
          <a:stretch/>
        </p:blipFill>
        <p:spPr>
          <a:xfrm>
            <a:off x="874710" y="6257546"/>
            <a:ext cx="520546" cy="313445"/>
          </a:xfrm>
          <a:prstGeom prst="rect">
            <a:avLst/>
          </a:prstGeom>
        </p:spPr>
      </p:pic>
      <p:cxnSp>
        <p:nvCxnSpPr>
          <p:cNvPr id="34" name="Łącznik prosty 33">
            <a:extLst>
              <a:ext uri="{FF2B5EF4-FFF2-40B4-BE49-F238E27FC236}">
                <a16:creationId xmlns:a16="http://schemas.microsoft.com/office/drawing/2014/main" id="{4D8C8011-4365-4427-B916-52E824184870}"/>
              </a:ext>
            </a:extLst>
          </p:cNvPr>
          <p:cNvCxnSpPr>
            <a:cxnSpLocks/>
          </p:cNvCxnSpPr>
          <p:nvPr/>
        </p:nvCxnSpPr>
        <p:spPr>
          <a:xfrm>
            <a:off x="874713" y="6139278"/>
            <a:ext cx="10442575" cy="0"/>
          </a:xfrm>
          <a:prstGeom prst="line">
            <a:avLst/>
          </a:prstGeom>
          <a:ln>
            <a:solidFill>
              <a:srgbClr val="40434F">
                <a:alpha val="40000"/>
              </a:srgb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898D4326-7241-4B23-949F-76823FBC0B59}"/>
              </a:ext>
            </a:extLst>
          </p:cNvPr>
          <p:cNvSpPr>
            <a:spLocks noGrp="1"/>
          </p:cNvSpPr>
          <p:nvPr>
            <p:ph type="title"/>
          </p:nvPr>
        </p:nvSpPr>
        <p:spPr/>
        <p:txBody>
          <a:bodyPr/>
          <a:lstStyle/>
          <a:p>
            <a:r>
              <a:rPr lang="pl-PL" dirty="0"/>
              <a:t>2/ </a:t>
            </a:r>
            <a:r>
              <a:rPr lang="pl-PL" dirty="0" err="1"/>
              <a:t>Layers</a:t>
            </a:r>
            <a:r>
              <a:rPr lang="pl-PL" dirty="0"/>
              <a:t> </a:t>
            </a:r>
            <a:r>
              <a:rPr lang="pl-PL" dirty="0" err="1"/>
              <a:t>separation</a:t>
            </a:r>
            <a:r>
              <a:rPr lang="pl-PL" dirty="0"/>
              <a:t> - </a:t>
            </a:r>
            <a:r>
              <a:rPr lang="pl-PL" dirty="0" err="1"/>
              <a:t>issues</a:t>
            </a:r>
            <a:endParaRPr lang="en-US" dirty="0"/>
          </a:p>
        </p:txBody>
      </p:sp>
      <p:sp>
        <p:nvSpPr>
          <p:cNvPr id="35" name="Symbol zastępczy numeru slajdu 1">
            <a:extLst>
              <a:ext uri="{FF2B5EF4-FFF2-40B4-BE49-F238E27FC236}">
                <a16:creationId xmlns:a16="http://schemas.microsoft.com/office/drawing/2014/main" id="{769DFF0E-456F-4394-A8D3-805F6D73B740}"/>
              </a:ext>
            </a:extLst>
          </p:cNvPr>
          <p:cNvSpPr>
            <a:spLocks noGrp="1"/>
          </p:cNvSpPr>
          <p:nvPr>
            <p:ph type="sldNum" sz="quarter" idx="12"/>
          </p:nvPr>
        </p:nvSpPr>
        <p:spPr/>
        <p:txBody>
          <a:bodyPr vert="horz" wrap="square" lIns="0" tIns="0" rIns="0" bIns="0" rtlCol="0" anchor="b">
            <a:spAutoFit/>
          </a:bodyPr>
          <a:lstStyle/>
          <a:p>
            <a:pPr>
              <a:spcBef>
                <a:spcPct val="0"/>
              </a:spcBef>
            </a:pPr>
            <a:fld id="{1A076B6A-A9D5-4ABA-9939-A832AC87749F}" type="slidenum">
              <a:rPr lang="pl-PL" sz="1050" b="1" smtClean="0">
                <a:solidFill>
                  <a:schemeClr val="tx1"/>
                </a:solidFill>
                <a:ea typeface="+mj-ea"/>
                <a:cs typeface="+mj-cs"/>
              </a:rPr>
              <a:pPr>
                <a:spcBef>
                  <a:spcPct val="0"/>
                </a:spcBef>
              </a:pPr>
              <a:t>19</a:t>
            </a:fld>
            <a:r>
              <a:rPr lang="pl-PL" sz="1050" b="1" dirty="0">
                <a:solidFill>
                  <a:schemeClr val="tx1"/>
                </a:solidFill>
                <a:ea typeface="+mj-ea"/>
                <a:cs typeface="+mj-cs"/>
              </a:rPr>
              <a:t> </a:t>
            </a:r>
            <a:endParaRPr lang="pl-PL" sz="1050" dirty="0">
              <a:solidFill>
                <a:schemeClr val="tx1"/>
              </a:solidFill>
              <a:ea typeface="+mj-ea"/>
              <a:cs typeface="+mj-cs"/>
            </a:endParaRPr>
          </a:p>
        </p:txBody>
      </p:sp>
      <p:sp>
        <p:nvSpPr>
          <p:cNvPr id="5" name="Content Placeholder 4">
            <a:extLst>
              <a:ext uri="{FF2B5EF4-FFF2-40B4-BE49-F238E27FC236}">
                <a16:creationId xmlns:a16="http://schemas.microsoft.com/office/drawing/2014/main" id="{C5ADCBDC-1BAD-4105-AB77-74DA7603DA52}"/>
              </a:ext>
            </a:extLst>
          </p:cNvPr>
          <p:cNvSpPr>
            <a:spLocks noGrp="1"/>
          </p:cNvSpPr>
          <p:nvPr>
            <p:ph idx="1"/>
          </p:nvPr>
        </p:nvSpPr>
        <p:spPr/>
        <p:txBody>
          <a:bodyPr/>
          <a:lstStyle/>
          <a:p>
            <a:r>
              <a:rPr lang="pl-PL" dirty="0" err="1">
                <a:hlinkClick r:id="rId5"/>
              </a:rPr>
              <a:t>Deserialization</a:t>
            </a:r>
            <a:r>
              <a:rPr lang="pl-PL" dirty="0">
                <a:hlinkClick r:id="rId5"/>
              </a:rPr>
              <a:t> from </a:t>
            </a:r>
            <a:r>
              <a:rPr lang="pl-PL" dirty="0" err="1">
                <a:hlinkClick r:id="rId5"/>
              </a:rPr>
              <a:t>json</a:t>
            </a:r>
            <a:r>
              <a:rPr lang="pl-PL" dirty="0">
                <a:hlinkClick r:id="rId5"/>
              </a:rPr>
              <a:t> </a:t>
            </a:r>
            <a:endParaRPr lang="pl-PL" dirty="0"/>
          </a:p>
          <a:p>
            <a:r>
              <a:rPr lang="pl-PL" dirty="0" err="1">
                <a:hlinkClick r:id="rId6"/>
              </a:rPr>
              <a:t>Serialization</a:t>
            </a:r>
            <a:r>
              <a:rPr lang="pl-PL" dirty="0">
                <a:hlinkClick r:id="rId6"/>
              </a:rPr>
              <a:t> to </a:t>
            </a:r>
            <a:r>
              <a:rPr lang="pl-PL" dirty="0" err="1">
                <a:hlinkClick r:id="rId6"/>
              </a:rPr>
              <a:t>json</a:t>
            </a:r>
            <a:endParaRPr lang="pl-PL" dirty="0"/>
          </a:p>
        </p:txBody>
      </p:sp>
    </p:spTree>
    <p:extLst>
      <p:ext uri="{BB962C8B-B14F-4D97-AF65-F5344CB8AC3E}">
        <p14:creationId xmlns:p14="http://schemas.microsoft.com/office/powerpoint/2010/main" val="7116352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E1F24682-32A4-42DC-8139-5B8C965E3943}"/>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r="55953" b="-5630"/>
          <a:stretch/>
        </p:blipFill>
        <p:spPr>
          <a:xfrm>
            <a:off x="874710" y="6257546"/>
            <a:ext cx="520546" cy="313445"/>
          </a:xfrm>
          <a:prstGeom prst="rect">
            <a:avLst/>
          </a:prstGeom>
        </p:spPr>
      </p:pic>
      <p:cxnSp>
        <p:nvCxnSpPr>
          <p:cNvPr id="34" name="Łącznik prosty 33">
            <a:extLst>
              <a:ext uri="{FF2B5EF4-FFF2-40B4-BE49-F238E27FC236}">
                <a16:creationId xmlns:a16="http://schemas.microsoft.com/office/drawing/2014/main" id="{4D8C8011-4365-4427-B916-52E824184870}"/>
              </a:ext>
            </a:extLst>
          </p:cNvPr>
          <p:cNvCxnSpPr>
            <a:cxnSpLocks/>
          </p:cNvCxnSpPr>
          <p:nvPr/>
        </p:nvCxnSpPr>
        <p:spPr>
          <a:xfrm>
            <a:off x="874713" y="6139278"/>
            <a:ext cx="10442575" cy="0"/>
          </a:xfrm>
          <a:prstGeom prst="line">
            <a:avLst/>
          </a:prstGeom>
          <a:ln>
            <a:solidFill>
              <a:srgbClr val="40434F">
                <a:alpha val="40000"/>
              </a:srgb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898D4326-7241-4B23-949F-76823FBC0B59}"/>
              </a:ext>
            </a:extLst>
          </p:cNvPr>
          <p:cNvSpPr>
            <a:spLocks noGrp="1"/>
          </p:cNvSpPr>
          <p:nvPr>
            <p:ph type="title"/>
          </p:nvPr>
        </p:nvSpPr>
        <p:spPr/>
        <p:txBody>
          <a:bodyPr/>
          <a:lstStyle/>
          <a:p>
            <a:r>
              <a:rPr lang="pl-PL" dirty="0"/>
              <a:t>Speaker</a:t>
            </a:r>
            <a:endParaRPr lang="en-US" dirty="0"/>
          </a:p>
        </p:txBody>
      </p:sp>
      <p:sp>
        <p:nvSpPr>
          <p:cNvPr id="9" name="Content Placeholder 8">
            <a:extLst>
              <a:ext uri="{FF2B5EF4-FFF2-40B4-BE49-F238E27FC236}">
                <a16:creationId xmlns:a16="http://schemas.microsoft.com/office/drawing/2014/main" id="{DA392D1C-EF86-4727-B56E-3F4A069A3ACD}"/>
              </a:ext>
            </a:extLst>
          </p:cNvPr>
          <p:cNvSpPr>
            <a:spLocks noGrp="1"/>
          </p:cNvSpPr>
          <p:nvPr>
            <p:ph sz="half" idx="1"/>
          </p:nvPr>
        </p:nvSpPr>
        <p:spPr>
          <a:xfrm>
            <a:off x="838199" y="1825625"/>
            <a:ext cx="7583905" cy="4351338"/>
          </a:xfrm>
        </p:spPr>
        <p:txBody>
          <a:bodyPr/>
          <a:lstStyle/>
          <a:p>
            <a:r>
              <a:rPr lang="pl-PL" dirty="0"/>
              <a:t>Senior software developer @ Seville More </a:t>
            </a:r>
            <a:r>
              <a:rPr lang="pl-PL" dirty="0" err="1"/>
              <a:t>Helory</a:t>
            </a:r>
            <a:endParaRPr lang="pl-PL" dirty="0"/>
          </a:p>
          <a:p>
            <a:r>
              <a:rPr lang="pl-PL" dirty="0" err="1"/>
              <a:t>Graduated</a:t>
            </a:r>
            <a:r>
              <a:rPr lang="pl-PL" dirty="0"/>
              <a:t> @ AGH &amp; UJ</a:t>
            </a:r>
          </a:p>
          <a:p>
            <a:r>
              <a:rPr lang="pl-PL" dirty="0" err="1"/>
              <a:t>Runner</a:t>
            </a:r>
            <a:r>
              <a:rPr lang="pl-PL" dirty="0"/>
              <a:t> &amp; </a:t>
            </a:r>
            <a:r>
              <a:rPr lang="pl-PL" dirty="0" err="1"/>
              <a:t>boardgame</a:t>
            </a:r>
            <a:r>
              <a:rPr lang="pl-PL" dirty="0"/>
              <a:t> </a:t>
            </a:r>
            <a:r>
              <a:rPr lang="pl-PL" dirty="0" err="1"/>
              <a:t>player</a:t>
            </a:r>
            <a:endParaRPr lang="en-US" dirty="0"/>
          </a:p>
        </p:txBody>
      </p:sp>
      <p:pic>
        <p:nvPicPr>
          <p:cNvPr id="12" name="Content Placeholder 11" descr="A person with a beard&#10;&#10;Description automatically generated with medium confidence">
            <a:extLst>
              <a:ext uri="{FF2B5EF4-FFF2-40B4-BE49-F238E27FC236}">
                <a16:creationId xmlns:a16="http://schemas.microsoft.com/office/drawing/2014/main" id="{7AB27A45-839A-4518-A6F2-FD814A9CCD02}"/>
              </a:ext>
            </a:extLst>
          </p:cNvPr>
          <p:cNvPicPr>
            <a:picLocks noGrp="1" noChangeAspect="1"/>
          </p:cNvPicPr>
          <p:nvPr>
            <p:ph sz="half" idx="2"/>
          </p:nvPr>
        </p:nvPicPr>
        <p:blipFill rotWithShape="1">
          <a:blip r:embed="rId5"/>
          <a:srcRect l="21904" t="6640" r="28406" b="13949"/>
          <a:stretch/>
        </p:blipFill>
        <p:spPr>
          <a:xfrm>
            <a:off x="8325850" y="2043386"/>
            <a:ext cx="2574760" cy="2743157"/>
          </a:xfrm>
          <a:prstGeom prst="ellipse">
            <a:avLst/>
          </a:prstGeom>
          <a:ln>
            <a:noFill/>
          </a:ln>
          <a:effectLst>
            <a:softEdge rad="112500"/>
          </a:effectLst>
        </p:spPr>
      </p:pic>
      <p:sp>
        <p:nvSpPr>
          <p:cNvPr id="35" name="Symbol zastępczy numeru slajdu 1">
            <a:extLst>
              <a:ext uri="{FF2B5EF4-FFF2-40B4-BE49-F238E27FC236}">
                <a16:creationId xmlns:a16="http://schemas.microsoft.com/office/drawing/2014/main" id="{769DFF0E-456F-4394-A8D3-805F6D73B740}"/>
              </a:ext>
            </a:extLst>
          </p:cNvPr>
          <p:cNvSpPr>
            <a:spLocks noGrp="1"/>
          </p:cNvSpPr>
          <p:nvPr>
            <p:ph type="sldNum" sz="quarter" idx="12"/>
          </p:nvPr>
        </p:nvSpPr>
        <p:spPr/>
        <p:txBody>
          <a:bodyPr vert="horz" wrap="square" lIns="0" tIns="0" rIns="0" bIns="0" rtlCol="0" anchor="b">
            <a:spAutoFit/>
          </a:bodyPr>
          <a:lstStyle/>
          <a:p>
            <a:pPr>
              <a:spcBef>
                <a:spcPct val="0"/>
              </a:spcBef>
            </a:pPr>
            <a:fld id="{1A076B6A-A9D5-4ABA-9939-A832AC87749F}" type="slidenum">
              <a:rPr lang="pl-PL" sz="1050" b="1" smtClean="0">
                <a:solidFill>
                  <a:schemeClr val="tx1"/>
                </a:solidFill>
                <a:ea typeface="+mj-ea"/>
                <a:cs typeface="+mj-cs"/>
              </a:rPr>
              <a:pPr>
                <a:spcBef>
                  <a:spcPct val="0"/>
                </a:spcBef>
              </a:pPr>
              <a:t>2</a:t>
            </a:fld>
            <a:r>
              <a:rPr lang="pl-PL" sz="1050" b="1" dirty="0">
                <a:solidFill>
                  <a:schemeClr val="tx1"/>
                </a:solidFill>
                <a:ea typeface="+mj-ea"/>
                <a:cs typeface="+mj-cs"/>
              </a:rPr>
              <a:t> </a:t>
            </a:r>
            <a:endParaRPr lang="pl-PL" sz="1050" dirty="0">
              <a:solidFill>
                <a:schemeClr val="tx1"/>
              </a:solidFill>
              <a:ea typeface="+mj-ea"/>
              <a:cs typeface="+mj-cs"/>
            </a:endParaRPr>
          </a:p>
        </p:txBody>
      </p:sp>
    </p:spTree>
    <p:extLst>
      <p:ext uri="{BB962C8B-B14F-4D97-AF65-F5344CB8AC3E}">
        <p14:creationId xmlns:p14="http://schemas.microsoft.com/office/powerpoint/2010/main" val="6637019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E1F24682-32A4-42DC-8139-5B8C965E3943}"/>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r="55953" b="-5630"/>
          <a:stretch/>
        </p:blipFill>
        <p:spPr>
          <a:xfrm>
            <a:off x="874710" y="6257546"/>
            <a:ext cx="520546" cy="313445"/>
          </a:xfrm>
          <a:prstGeom prst="rect">
            <a:avLst/>
          </a:prstGeom>
        </p:spPr>
      </p:pic>
      <p:cxnSp>
        <p:nvCxnSpPr>
          <p:cNvPr id="34" name="Łącznik prosty 33">
            <a:extLst>
              <a:ext uri="{FF2B5EF4-FFF2-40B4-BE49-F238E27FC236}">
                <a16:creationId xmlns:a16="http://schemas.microsoft.com/office/drawing/2014/main" id="{4D8C8011-4365-4427-B916-52E824184870}"/>
              </a:ext>
            </a:extLst>
          </p:cNvPr>
          <p:cNvCxnSpPr>
            <a:cxnSpLocks/>
          </p:cNvCxnSpPr>
          <p:nvPr/>
        </p:nvCxnSpPr>
        <p:spPr>
          <a:xfrm>
            <a:off x="874713" y="6139278"/>
            <a:ext cx="10442575" cy="0"/>
          </a:xfrm>
          <a:prstGeom prst="line">
            <a:avLst/>
          </a:prstGeom>
          <a:ln>
            <a:solidFill>
              <a:srgbClr val="40434F">
                <a:alpha val="40000"/>
              </a:srgb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898D4326-7241-4B23-949F-76823FBC0B59}"/>
              </a:ext>
            </a:extLst>
          </p:cNvPr>
          <p:cNvSpPr>
            <a:spLocks noGrp="1"/>
          </p:cNvSpPr>
          <p:nvPr>
            <p:ph type="title"/>
          </p:nvPr>
        </p:nvSpPr>
        <p:spPr/>
        <p:txBody>
          <a:bodyPr/>
          <a:lstStyle/>
          <a:p>
            <a:r>
              <a:rPr lang="pl-PL" dirty="0"/>
              <a:t>2/ </a:t>
            </a:r>
            <a:r>
              <a:rPr lang="pl-PL" dirty="0" err="1"/>
              <a:t>Dynamic</a:t>
            </a:r>
            <a:r>
              <a:rPr lang="pl-PL" dirty="0"/>
              <a:t> </a:t>
            </a:r>
            <a:r>
              <a:rPr lang="pl-PL" dirty="0" err="1"/>
              <a:t>variable</a:t>
            </a:r>
            <a:r>
              <a:rPr lang="pl-PL" dirty="0"/>
              <a:t> </a:t>
            </a:r>
            <a:r>
              <a:rPr lang="pl-PL" dirty="0" err="1"/>
              <a:t>type</a:t>
            </a:r>
            <a:endParaRPr lang="en-US" dirty="0"/>
          </a:p>
        </p:txBody>
      </p:sp>
      <p:sp>
        <p:nvSpPr>
          <p:cNvPr id="35" name="Symbol zastępczy numeru slajdu 1">
            <a:extLst>
              <a:ext uri="{FF2B5EF4-FFF2-40B4-BE49-F238E27FC236}">
                <a16:creationId xmlns:a16="http://schemas.microsoft.com/office/drawing/2014/main" id="{769DFF0E-456F-4394-A8D3-805F6D73B740}"/>
              </a:ext>
            </a:extLst>
          </p:cNvPr>
          <p:cNvSpPr>
            <a:spLocks noGrp="1"/>
          </p:cNvSpPr>
          <p:nvPr>
            <p:ph type="sldNum" sz="quarter" idx="12"/>
          </p:nvPr>
        </p:nvSpPr>
        <p:spPr/>
        <p:txBody>
          <a:bodyPr vert="horz" wrap="square" lIns="0" tIns="0" rIns="0" bIns="0" rtlCol="0" anchor="b">
            <a:spAutoFit/>
          </a:bodyPr>
          <a:lstStyle/>
          <a:p>
            <a:pPr>
              <a:spcBef>
                <a:spcPct val="0"/>
              </a:spcBef>
            </a:pPr>
            <a:fld id="{1A076B6A-A9D5-4ABA-9939-A832AC87749F}" type="slidenum">
              <a:rPr lang="pl-PL" sz="1050" b="1" smtClean="0">
                <a:solidFill>
                  <a:schemeClr val="tx1"/>
                </a:solidFill>
                <a:ea typeface="+mj-ea"/>
                <a:cs typeface="+mj-cs"/>
              </a:rPr>
              <a:pPr>
                <a:spcBef>
                  <a:spcPct val="0"/>
                </a:spcBef>
              </a:pPr>
              <a:t>20</a:t>
            </a:fld>
            <a:r>
              <a:rPr lang="pl-PL" sz="1050" b="1" dirty="0">
                <a:solidFill>
                  <a:schemeClr val="tx1"/>
                </a:solidFill>
                <a:ea typeface="+mj-ea"/>
                <a:cs typeface="+mj-cs"/>
              </a:rPr>
              <a:t> </a:t>
            </a:r>
            <a:endParaRPr lang="pl-PL" sz="1050" dirty="0">
              <a:solidFill>
                <a:schemeClr val="tx1"/>
              </a:solidFill>
              <a:ea typeface="+mj-ea"/>
              <a:cs typeface="+mj-cs"/>
            </a:endParaRPr>
          </a:p>
        </p:txBody>
      </p:sp>
      <p:sp>
        <p:nvSpPr>
          <p:cNvPr id="5" name="Content Placeholder 4">
            <a:extLst>
              <a:ext uri="{FF2B5EF4-FFF2-40B4-BE49-F238E27FC236}">
                <a16:creationId xmlns:a16="http://schemas.microsoft.com/office/drawing/2014/main" id="{C5ADCBDC-1BAD-4105-AB77-74DA7603DA52}"/>
              </a:ext>
            </a:extLst>
          </p:cNvPr>
          <p:cNvSpPr>
            <a:spLocks noGrp="1"/>
          </p:cNvSpPr>
          <p:nvPr>
            <p:ph idx="1"/>
          </p:nvPr>
        </p:nvSpPr>
        <p:spPr>
          <a:xfrm>
            <a:off x="838200" y="1825625"/>
            <a:ext cx="10515600" cy="3781084"/>
          </a:xfrm>
        </p:spPr>
        <p:txBody>
          <a:bodyPr>
            <a:normAutofit/>
          </a:bodyPr>
          <a:lstStyle/>
          <a:p>
            <a:pPr marL="0" marR="0" indent="0">
              <a:lnSpc>
                <a:spcPct val="107000"/>
              </a:lnSpc>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dirty="0">
                <a:solidFill>
                  <a:srgbClr val="0000FF"/>
                </a:solidFill>
                <a:effectLst/>
                <a:latin typeface="Consolas" panose="020B0609020204030204" pitchFamily="49" charset="0"/>
                <a:ea typeface="Times New Roman" panose="02020603050405020304" pitchFamily="18" charset="0"/>
                <a:cs typeface="Courier New" panose="02070309020205020404" pitchFamily="49" charset="0"/>
              </a:rPr>
              <a:t>public</a:t>
            </a:r>
            <a:r>
              <a:rPr lang="en-US" sz="140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 </a:t>
            </a:r>
            <a:r>
              <a:rPr lang="en-US" sz="1400" dirty="0">
                <a:solidFill>
                  <a:srgbClr val="0000FF"/>
                </a:solidFill>
                <a:effectLst/>
                <a:latin typeface="Consolas" panose="020B0609020204030204" pitchFamily="49" charset="0"/>
                <a:ea typeface="Times New Roman" panose="02020603050405020304" pitchFamily="18" charset="0"/>
                <a:cs typeface="Courier New" panose="02070309020205020404" pitchFamily="49" charset="0"/>
              </a:rPr>
              <a:t>class</a:t>
            </a:r>
            <a:r>
              <a:rPr lang="en-US" sz="140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 </a:t>
            </a:r>
            <a:r>
              <a:rPr lang="en-US" sz="1400" dirty="0" err="1">
                <a:solidFill>
                  <a:srgbClr val="2B91AF"/>
                </a:solidFill>
                <a:effectLst/>
                <a:latin typeface="Consolas" panose="020B0609020204030204" pitchFamily="49" charset="0"/>
                <a:ea typeface="Times New Roman" panose="02020603050405020304" pitchFamily="18" charset="0"/>
                <a:cs typeface="Courier New" panose="02070309020205020404" pitchFamily="49" charset="0"/>
              </a:rPr>
              <a:t>DynamicPropertyDto</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    </a:t>
            </a:r>
            <a:r>
              <a:rPr lang="en-US" sz="1400" dirty="0">
                <a:solidFill>
                  <a:srgbClr val="0000FF"/>
                </a:solidFill>
                <a:effectLst/>
                <a:latin typeface="Consolas" panose="020B0609020204030204" pitchFamily="49" charset="0"/>
                <a:ea typeface="Times New Roman" panose="02020603050405020304" pitchFamily="18" charset="0"/>
                <a:cs typeface="Courier New" panose="02070309020205020404" pitchFamily="49" charset="0"/>
              </a:rPr>
              <a:t>public</a:t>
            </a:r>
            <a:r>
              <a:rPr lang="en-US" sz="140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  </a:t>
            </a:r>
            <a:r>
              <a:rPr lang="en-US" sz="1400" dirty="0">
                <a:solidFill>
                  <a:srgbClr val="0000FF"/>
                </a:solidFill>
                <a:effectLst/>
                <a:latin typeface="Consolas" panose="020B0609020204030204" pitchFamily="49" charset="0"/>
                <a:ea typeface="Times New Roman" panose="02020603050405020304" pitchFamily="18" charset="0"/>
                <a:cs typeface="Courier New" panose="02070309020205020404" pitchFamily="49" charset="0"/>
              </a:rPr>
              <a:t>string</a:t>
            </a:r>
            <a:r>
              <a:rPr lang="en-US" sz="140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 Id   { </a:t>
            </a:r>
            <a:r>
              <a:rPr lang="en-US" sz="1400" dirty="0">
                <a:solidFill>
                  <a:srgbClr val="0000FF"/>
                </a:solidFill>
                <a:effectLst/>
                <a:latin typeface="Consolas" panose="020B0609020204030204" pitchFamily="49" charset="0"/>
                <a:ea typeface="Times New Roman" panose="02020603050405020304" pitchFamily="18" charset="0"/>
                <a:cs typeface="Courier New" panose="02070309020205020404" pitchFamily="49" charset="0"/>
              </a:rPr>
              <a:t>get</a:t>
            </a:r>
            <a:r>
              <a:rPr lang="en-US" sz="140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 </a:t>
            </a:r>
            <a:r>
              <a:rPr lang="en-US" sz="1400" dirty="0">
                <a:solidFill>
                  <a:srgbClr val="0000FF"/>
                </a:solidFill>
                <a:effectLst/>
                <a:latin typeface="Consolas" panose="020B0609020204030204" pitchFamily="49" charset="0"/>
                <a:ea typeface="Times New Roman" panose="02020603050405020304" pitchFamily="18" charset="0"/>
                <a:cs typeface="Courier New" panose="02070309020205020404" pitchFamily="49" charset="0"/>
              </a:rPr>
              <a:t>set</a:t>
            </a:r>
            <a:r>
              <a:rPr lang="en-US" sz="140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 }</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    </a:t>
            </a:r>
            <a:r>
              <a:rPr lang="en-US" sz="1400" dirty="0">
                <a:solidFill>
                  <a:srgbClr val="0000FF"/>
                </a:solidFill>
                <a:effectLst/>
                <a:latin typeface="Consolas" panose="020B0609020204030204" pitchFamily="49" charset="0"/>
                <a:ea typeface="Times New Roman" panose="02020603050405020304" pitchFamily="18" charset="0"/>
                <a:cs typeface="Courier New" panose="02070309020205020404" pitchFamily="49" charset="0"/>
              </a:rPr>
              <a:t>public</a:t>
            </a:r>
            <a:r>
              <a:rPr lang="en-US" sz="140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  </a:t>
            </a:r>
            <a:r>
              <a:rPr lang="en-US" sz="1400" dirty="0">
                <a:solidFill>
                  <a:srgbClr val="0000FF"/>
                </a:solidFill>
                <a:effectLst/>
                <a:latin typeface="Consolas" panose="020B0609020204030204" pitchFamily="49" charset="0"/>
                <a:ea typeface="Times New Roman" panose="02020603050405020304" pitchFamily="18" charset="0"/>
                <a:cs typeface="Courier New" panose="02070309020205020404" pitchFamily="49" charset="0"/>
              </a:rPr>
              <a:t>string</a:t>
            </a:r>
            <a:r>
              <a:rPr lang="en-US" sz="140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 Type { </a:t>
            </a:r>
            <a:r>
              <a:rPr lang="en-US" sz="1400" dirty="0">
                <a:solidFill>
                  <a:srgbClr val="0000FF"/>
                </a:solidFill>
                <a:effectLst/>
                <a:latin typeface="Consolas" panose="020B0609020204030204" pitchFamily="49" charset="0"/>
                <a:ea typeface="Times New Roman" panose="02020603050405020304" pitchFamily="18" charset="0"/>
                <a:cs typeface="Courier New" panose="02070309020205020404" pitchFamily="49" charset="0"/>
              </a:rPr>
              <a:t>get</a:t>
            </a:r>
            <a:r>
              <a:rPr lang="en-US" sz="140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 </a:t>
            </a:r>
            <a:r>
              <a:rPr lang="en-US" sz="1400" dirty="0">
                <a:solidFill>
                  <a:srgbClr val="0000FF"/>
                </a:solidFill>
                <a:effectLst/>
                <a:latin typeface="Consolas" panose="020B0609020204030204" pitchFamily="49" charset="0"/>
                <a:ea typeface="Times New Roman" panose="02020603050405020304" pitchFamily="18" charset="0"/>
                <a:cs typeface="Courier New" panose="02070309020205020404" pitchFamily="49" charset="0"/>
              </a:rPr>
              <a:t>set</a:t>
            </a:r>
            <a:r>
              <a:rPr lang="en-US" sz="140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 }</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    </a:t>
            </a:r>
            <a:r>
              <a:rPr lang="en-US" sz="1400" dirty="0">
                <a:solidFill>
                  <a:srgbClr val="0000FF"/>
                </a:solidFill>
                <a:effectLst/>
                <a:latin typeface="Consolas" panose="020B0609020204030204" pitchFamily="49" charset="0"/>
                <a:ea typeface="Times New Roman" panose="02020603050405020304" pitchFamily="18" charset="0"/>
                <a:cs typeface="Courier New" panose="02070309020205020404" pitchFamily="49" charset="0"/>
              </a:rPr>
              <a:t>public</a:t>
            </a:r>
            <a:r>
              <a:rPr lang="en-US" sz="140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 </a:t>
            </a:r>
            <a:r>
              <a:rPr lang="pl-PL" sz="140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 </a:t>
            </a:r>
            <a:r>
              <a:rPr lang="en-US" sz="1400" dirty="0">
                <a:solidFill>
                  <a:srgbClr val="0000FF"/>
                </a:solidFill>
                <a:effectLst/>
                <a:latin typeface="Consolas" panose="020B0609020204030204" pitchFamily="49" charset="0"/>
                <a:ea typeface="Times New Roman" panose="02020603050405020304" pitchFamily="18" charset="0"/>
                <a:cs typeface="Courier New" panose="02070309020205020404" pitchFamily="49" charset="0"/>
              </a:rPr>
              <a:t>object</a:t>
            </a:r>
            <a:r>
              <a:rPr lang="en-US" sz="140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 Value { </a:t>
            </a:r>
            <a:r>
              <a:rPr lang="en-US" sz="1400" dirty="0">
                <a:solidFill>
                  <a:srgbClr val="0000FF"/>
                </a:solidFill>
                <a:effectLst/>
                <a:latin typeface="Consolas" panose="020B0609020204030204" pitchFamily="49" charset="0"/>
                <a:ea typeface="Times New Roman" panose="02020603050405020304" pitchFamily="18" charset="0"/>
                <a:cs typeface="Courier New" panose="02070309020205020404" pitchFamily="49" charset="0"/>
              </a:rPr>
              <a:t>get</a:t>
            </a:r>
            <a:r>
              <a:rPr lang="en-US" sz="140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 </a:t>
            </a:r>
            <a:r>
              <a:rPr lang="en-US" sz="1400" dirty="0">
                <a:solidFill>
                  <a:srgbClr val="0000FF"/>
                </a:solidFill>
                <a:effectLst/>
                <a:latin typeface="Consolas" panose="020B0609020204030204" pitchFamily="49" charset="0"/>
                <a:ea typeface="Times New Roman" panose="02020603050405020304" pitchFamily="18" charset="0"/>
                <a:cs typeface="Courier New" panose="02070309020205020404" pitchFamily="49" charset="0"/>
              </a:rPr>
              <a:t>set</a:t>
            </a:r>
            <a:r>
              <a:rPr lang="en-US" sz="140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 }</a:t>
            </a:r>
            <a:endParaRPr lang="pl-PL" sz="140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endParaRPr>
          </a:p>
          <a:p>
            <a:pPr marL="0" marR="0" indent="0">
              <a:lnSpc>
                <a:spcPct val="107000"/>
              </a:lnSpc>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    </a:t>
            </a:r>
            <a:r>
              <a:rPr lang="en-US" sz="1400" dirty="0">
                <a:solidFill>
                  <a:srgbClr val="0000FF"/>
                </a:solidFill>
                <a:effectLst/>
                <a:latin typeface="Consolas" panose="020B0609020204030204" pitchFamily="49" charset="0"/>
                <a:ea typeface="Times New Roman" panose="02020603050405020304" pitchFamily="18" charset="0"/>
                <a:cs typeface="Courier New" panose="02070309020205020404" pitchFamily="49" charset="0"/>
              </a:rPr>
              <a:t>public</a:t>
            </a:r>
            <a:r>
              <a:rPr lang="en-US" sz="140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 </a:t>
            </a:r>
            <a:r>
              <a:rPr lang="pl-PL" sz="140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 </a:t>
            </a:r>
            <a:r>
              <a:rPr lang="en-US" sz="1400" dirty="0" err="1">
                <a:solidFill>
                  <a:srgbClr val="2B91AF"/>
                </a:solidFill>
                <a:effectLst/>
                <a:latin typeface="Consolas" panose="020B0609020204030204" pitchFamily="49" charset="0"/>
                <a:ea typeface="Times New Roman" panose="02020603050405020304" pitchFamily="18" charset="0"/>
                <a:cs typeface="Courier New" panose="02070309020205020404" pitchFamily="49" charset="0"/>
              </a:rPr>
              <a:t>PropertyState</a:t>
            </a:r>
            <a:r>
              <a:rPr lang="en-US" sz="140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 State { </a:t>
            </a:r>
            <a:r>
              <a:rPr lang="en-US" sz="1400" dirty="0">
                <a:solidFill>
                  <a:srgbClr val="0000FF"/>
                </a:solidFill>
                <a:effectLst/>
                <a:latin typeface="Consolas" panose="020B0609020204030204" pitchFamily="49" charset="0"/>
                <a:ea typeface="Times New Roman" panose="02020603050405020304" pitchFamily="18" charset="0"/>
                <a:cs typeface="Courier New" panose="02070309020205020404" pitchFamily="49" charset="0"/>
              </a:rPr>
              <a:t>get</a:t>
            </a:r>
            <a:r>
              <a:rPr lang="en-US" sz="140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 </a:t>
            </a:r>
            <a:r>
              <a:rPr lang="en-US" sz="1400" dirty="0">
                <a:solidFill>
                  <a:srgbClr val="0000FF"/>
                </a:solidFill>
                <a:effectLst/>
                <a:latin typeface="Consolas" panose="020B0609020204030204" pitchFamily="49" charset="0"/>
                <a:ea typeface="Times New Roman" panose="02020603050405020304" pitchFamily="18" charset="0"/>
                <a:cs typeface="Courier New" panose="02070309020205020404" pitchFamily="49" charset="0"/>
              </a:rPr>
              <a:t>set</a:t>
            </a:r>
            <a:r>
              <a:rPr lang="en-US" sz="140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 }</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    </a:t>
            </a:r>
            <a:r>
              <a:rPr lang="en-US" sz="1400" dirty="0">
                <a:solidFill>
                  <a:srgbClr val="0000FF"/>
                </a:solidFill>
                <a:effectLst/>
                <a:latin typeface="Consolas" panose="020B0609020204030204" pitchFamily="49" charset="0"/>
                <a:ea typeface="Times New Roman" panose="02020603050405020304" pitchFamily="18" charset="0"/>
                <a:cs typeface="Courier New" panose="02070309020205020404" pitchFamily="49" charset="0"/>
              </a:rPr>
              <a:t>public</a:t>
            </a:r>
            <a:r>
              <a:rPr lang="en-US" sz="140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 </a:t>
            </a:r>
            <a:r>
              <a:rPr lang="pl-PL" sz="140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 </a:t>
            </a:r>
            <a:r>
              <a:rPr lang="en-US" sz="1400" dirty="0">
                <a:solidFill>
                  <a:srgbClr val="0000FF"/>
                </a:solidFill>
                <a:effectLst/>
                <a:latin typeface="Consolas" panose="020B0609020204030204" pitchFamily="49" charset="0"/>
                <a:ea typeface="Times New Roman" panose="02020603050405020304" pitchFamily="18" charset="0"/>
                <a:cs typeface="Courier New" panose="02070309020205020404" pitchFamily="49" charset="0"/>
              </a:rPr>
              <a:t>bool</a:t>
            </a:r>
            <a:r>
              <a:rPr lang="en-US" sz="140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 </a:t>
            </a:r>
            <a:r>
              <a:rPr lang="en-US" sz="1400" dirty="0" err="1">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HasDefaultValue</a:t>
            </a:r>
            <a:r>
              <a:rPr lang="en-US" sz="140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 { </a:t>
            </a:r>
            <a:r>
              <a:rPr lang="en-US" sz="1400" dirty="0">
                <a:solidFill>
                  <a:srgbClr val="0000FF"/>
                </a:solidFill>
                <a:effectLst/>
                <a:latin typeface="Consolas" panose="020B0609020204030204" pitchFamily="49" charset="0"/>
                <a:ea typeface="Times New Roman" panose="02020603050405020304" pitchFamily="18" charset="0"/>
                <a:cs typeface="Courier New" panose="02070309020205020404" pitchFamily="49" charset="0"/>
              </a:rPr>
              <a:t>get</a:t>
            </a:r>
            <a:r>
              <a:rPr lang="en-US" sz="140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 </a:t>
            </a:r>
            <a:r>
              <a:rPr lang="en-US" sz="1400" dirty="0">
                <a:solidFill>
                  <a:srgbClr val="0000FF"/>
                </a:solidFill>
                <a:effectLst/>
                <a:latin typeface="Consolas" panose="020B0609020204030204" pitchFamily="49" charset="0"/>
                <a:ea typeface="Times New Roman" panose="02020603050405020304" pitchFamily="18" charset="0"/>
                <a:cs typeface="Courier New" panose="02070309020205020404" pitchFamily="49" charset="0"/>
              </a:rPr>
              <a:t>set</a:t>
            </a:r>
            <a:r>
              <a:rPr lang="en-US" sz="140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 }</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TextBox 3">
            <a:extLst>
              <a:ext uri="{FF2B5EF4-FFF2-40B4-BE49-F238E27FC236}">
                <a16:creationId xmlns:a16="http://schemas.microsoft.com/office/drawing/2014/main" id="{24F80140-8148-4F47-AF5F-36C0A2497C64}"/>
              </a:ext>
            </a:extLst>
          </p:cNvPr>
          <p:cNvSpPr txBox="1"/>
          <p:nvPr/>
        </p:nvSpPr>
        <p:spPr>
          <a:xfrm>
            <a:off x="874710" y="5739063"/>
            <a:ext cx="2553263" cy="369332"/>
          </a:xfrm>
          <a:prstGeom prst="rect">
            <a:avLst/>
          </a:prstGeom>
          <a:noFill/>
        </p:spPr>
        <p:txBody>
          <a:bodyPr wrap="none" rtlCol="0">
            <a:spAutoFit/>
          </a:bodyPr>
          <a:lstStyle/>
          <a:p>
            <a:r>
              <a:rPr lang="pl-PL" dirty="0" err="1">
                <a:hlinkClick r:id="rId5"/>
              </a:rPr>
              <a:t>DynamicPropertyDto.cs</a:t>
            </a:r>
            <a:endParaRPr lang="en-US" dirty="0"/>
          </a:p>
        </p:txBody>
      </p:sp>
    </p:spTree>
    <p:extLst>
      <p:ext uri="{BB962C8B-B14F-4D97-AF65-F5344CB8AC3E}">
        <p14:creationId xmlns:p14="http://schemas.microsoft.com/office/powerpoint/2010/main" val="12442878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E1F24682-32A4-42DC-8139-5B8C965E3943}"/>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r="55953" b="-5630"/>
          <a:stretch/>
        </p:blipFill>
        <p:spPr>
          <a:xfrm>
            <a:off x="874710" y="6257546"/>
            <a:ext cx="520546" cy="313445"/>
          </a:xfrm>
          <a:prstGeom prst="rect">
            <a:avLst/>
          </a:prstGeom>
        </p:spPr>
      </p:pic>
      <p:cxnSp>
        <p:nvCxnSpPr>
          <p:cNvPr id="34" name="Łącznik prosty 33">
            <a:extLst>
              <a:ext uri="{FF2B5EF4-FFF2-40B4-BE49-F238E27FC236}">
                <a16:creationId xmlns:a16="http://schemas.microsoft.com/office/drawing/2014/main" id="{4D8C8011-4365-4427-B916-52E824184870}"/>
              </a:ext>
            </a:extLst>
          </p:cNvPr>
          <p:cNvCxnSpPr>
            <a:cxnSpLocks/>
          </p:cNvCxnSpPr>
          <p:nvPr/>
        </p:nvCxnSpPr>
        <p:spPr>
          <a:xfrm>
            <a:off x="874713" y="6139278"/>
            <a:ext cx="10442575" cy="0"/>
          </a:xfrm>
          <a:prstGeom prst="line">
            <a:avLst/>
          </a:prstGeom>
          <a:ln>
            <a:solidFill>
              <a:srgbClr val="40434F">
                <a:alpha val="40000"/>
              </a:srgb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898D4326-7241-4B23-949F-76823FBC0B59}"/>
              </a:ext>
            </a:extLst>
          </p:cNvPr>
          <p:cNvSpPr>
            <a:spLocks noGrp="1"/>
          </p:cNvSpPr>
          <p:nvPr>
            <p:ph type="title"/>
          </p:nvPr>
        </p:nvSpPr>
        <p:spPr/>
        <p:txBody>
          <a:bodyPr/>
          <a:lstStyle/>
          <a:p>
            <a:r>
              <a:rPr lang="pl-PL" dirty="0"/>
              <a:t>2/ </a:t>
            </a:r>
            <a:r>
              <a:rPr lang="pl-PL" dirty="0" err="1"/>
              <a:t>Common</a:t>
            </a:r>
            <a:r>
              <a:rPr lang="pl-PL" dirty="0"/>
              <a:t> </a:t>
            </a:r>
            <a:r>
              <a:rPr lang="pl-PL" dirty="0" err="1"/>
              <a:t>issues</a:t>
            </a:r>
            <a:endParaRPr lang="en-US" dirty="0"/>
          </a:p>
        </p:txBody>
      </p:sp>
      <p:sp>
        <p:nvSpPr>
          <p:cNvPr id="35" name="Symbol zastępczy numeru slajdu 1">
            <a:extLst>
              <a:ext uri="{FF2B5EF4-FFF2-40B4-BE49-F238E27FC236}">
                <a16:creationId xmlns:a16="http://schemas.microsoft.com/office/drawing/2014/main" id="{769DFF0E-456F-4394-A8D3-805F6D73B740}"/>
              </a:ext>
            </a:extLst>
          </p:cNvPr>
          <p:cNvSpPr>
            <a:spLocks noGrp="1"/>
          </p:cNvSpPr>
          <p:nvPr>
            <p:ph type="sldNum" sz="quarter" idx="12"/>
          </p:nvPr>
        </p:nvSpPr>
        <p:spPr/>
        <p:txBody>
          <a:bodyPr vert="horz" wrap="square" lIns="0" tIns="0" rIns="0" bIns="0" rtlCol="0" anchor="b">
            <a:spAutoFit/>
          </a:bodyPr>
          <a:lstStyle/>
          <a:p>
            <a:pPr>
              <a:spcBef>
                <a:spcPct val="0"/>
              </a:spcBef>
            </a:pPr>
            <a:fld id="{1A076B6A-A9D5-4ABA-9939-A832AC87749F}" type="slidenum">
              <a:rPr lang="pl-PL" sz="1050" b="1" smtClean="0">
                <a:solidFill>
                  <a:schemeClr val="tx1"/>
                </a:solidFill>
                <a:ea typeface="+mj-ea"/>
                <a:cs typeface="+mj-cs"/>
              </a:rPr>
              <a:pPr>
                <a:spcBef>
                  <a:spcPct val="0"/>
                </a:spcBef>
              </a:pPr>
              <a:t>21</a:t>
            </a:fld>
            <a:r>
              <a:rPr lang="pl-PL" sz="1050" b="1" dirty="0">
                <a:solidFill>
                  <a:schemeClr val="tx1"/>
                </a:solidFill>
                <a:ea typeface="+mj-ea"/>
                <a:cs typeface="+mj-cs"/>
              </a:rPr>
              <a:t> </a:t>
            </a:r>
            <a:endParaRPr lang="pl-PL" sz="1050" dirty="0">
              <a:solidFill>
                <a:schemeClr val="tx1"/>
              </a:solidFill>
              <a:ea typeface="+mj-ea"/>
              <a:cs typeface="+mj-cs"/>
            </a:endParaRPr>
          </a:p>
        </p:txBody>
      </p:sp>
      <p:sp>
        <p:nvSpPr>
          <p:cNvPr id="5" name="Content Placeholder 4">
            <a:extLst>
              <a:ext uri="{FF2B5EF4-FFF2-40B4-BE49-F238E27FC236}">
                <a16:creationId xmlns:a16="http://schemas.microsoft.com/office/drawing/2014/main" id="{C5ADCBDC-1BAD-4105-AB77-74DA7603DA52}"/>
              </a:ext>
            </a:extLst>
          </p:cNvPr>
          <p:cNvSpPr>
            <a:spLocks noGrp="1"/>
          </p:cNvSpPr>
          <p:nvPr>
            <p:ph idx="1"/>
          </p:nvPr>
        </p:nvSpPr>
        <p:spPr/>
        <p:txBody>
          <a:bodyPr/>
          <a:lstStyle/>
          <a:p>
            <a:r>
              <a:rPr lang="en-US" dirty="0"/>
              <a:t>Parsing data</a:t>
            </a:r>
          </a:p>
          <a:p>
            <a:r>
              <a:rPr lang="en-US" dirty="0"/>
              <a:t>Validation of properties</a:t>
            </a:r>
          </a:p>
          <a:p>
            <a:r>
              <a:rPr lang="en-US" dirty="0"/>
              <a:t>Integrations with other services</a:t>
            </a:r>
          </a:p>
          <a:p>
            <a:r>
              <a:rPr lang="en-US" dirty="0"/>
              <a:t>Initial population of data</a:t>
            </a:r>
          </a:p>
          <a:p>
            <a:r>
              <a:rPr lang="en-US" dirty="0"/>
              <a:t>Merging different data types</a:t>
            </a:r>
          </a:p>
          <a:p>
            <a:r>
              <a:rPr lang="en-US" dirty="0"/>
              <a:t>Changes on deployed service</a:t>
            </a:r>
          </a:p>
        </p:txBody>
      </p:sp>
    </p:spTree>
    <p:extLst>
      <p:ext uri="{BB962C8B-B14F-4D97-AF65-F5344CB8AC3E}">
        <p14:creationId xmlns:p14="http://schemas.microsoft.com/office/powerpoint/2010/main" val="3333401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E1F24682-32A4-42DC-8139-5B8C965E3943}"/>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r="55953" b="-5630"/>
          <a:stretch/>
        </p:blipFill>
        <p:spPr>
          <a:xfrm>
            <a:off x="874710" y="6257546"/>
            <a:ext cx="520546" cy="313445"/>
          </a:xfrm>
          <a:prstGeom prst="rect">
            <a:avLst/>
          </a:prstGeom>
        </p:spPr>
      </p:pic>
      <p:cxnSp>
        <p:nvCxnSpPr>
          <p:cNvPr id="34" name="Łącznik prosty 33">
            <a:extLst>
              <a:ext uri="{FF2B5EF4-FFF2-40B4-BE49-F238E27FC236}">
                <a16:creationId xmlns:a16="http://schemas.microsoft.com/office/drawing/2014/main" id="{4D8C8011-4365-4427-B916-52E824184870}"/>
              </a:ext>
            </a:extLst>
          </p:cNvPr>
          <p:cNvCxnSpPr>
            <a:cxnSpLocks/>
          </p:cNvCxnSpPr>
          <p:nvPr/>
        </p:nvCxnSpPr>
        <p:spPr>
          <a:xfrm>
            <a:off x="874713" y="6139278"/>
            <a:ext cx="10442575" cy="0"/>
          </a:xfrm>
          <a:prstGeom prst="line">
            <a:avLst/>
          </a:prstGeom>
          <a:ln>
            <a:solidFill>
              <a:srgbClr val="40434F">
                <a:alpha val="40000"/>
              </a:srgb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898D4326-7241-4B23-949F-76823FBC0B59}"/>
              </a:ext>
            </a:extLst>
          </p:cNvPr>
          <p:cNvSpPr>
            <a:spLocks noGrp="1"/>
          </p:cNvSpPr>
          <p:nvPr>
            <p:ph type="title"/>
          </p:nvPr>
        </p:nvSpPr>
        <p:spPr/>
        <p:txBody>
          <a:bodyPr/>
          <a:lstStyle/>
          <a:p>
            <a:r>
              <a:rPr lang="pl-PL" dirty="0"/>
              <a:t>2/ </a:t>
            </a:r>
            <a:r>
              <a:rPr lang="pl-PL" dirty="0" err="1"/>
              <a:t>Common</a:t>
            </a:r>
            <a:r>
              <a:rPr lang="pl-PL" dirty="0"/>
              <a:t> </a:t>
            </a:r>
            <a:r>
              <a:rPr lang="pl-PL" dirty="0" err="1"/>
              <a:t>mistakes</a:t>
            </a:r>
            <a:endParaRPr lang="en-US" dirty="0"/>
          </a:p>
        </p:txBody>
      </p:sp>
      <p:sp>
        <p:nvSpPr>
          <p:cNvPr id="35" name="Symbol zastępczy numeru slajdu 1">
            <a:extLst>
              <a:ext uri="{FF2B5EF4-FFF2-40B4-BE49-F238E27FC236}">
                <a16:creationId xmlns:a16="http://schemas.microsoft.com/office/drawing/2014/main" id="{769DFF0E-456F-4394-A8D3-805F6D73B740}"/>
              </a:ext>
            </a:extLst>
          </p:cNvPr>
          <p:cNvSpPr>
            <a:spLocks noGrp="1"/>
          </p:cNvSpPr>
          <p:nvPr>
            <p:ph type="sldNum" sz="quarter" idx="12"/>
          </p:nvPr>
        </p:nvSpPr>
        <p:spPr/>
        <p:txBody>
          <a:bodyPr vert="horz" wrap="square" lIns="0" tIns="0" rIns="0" bIns="0" rtlCol="0" anchor="b">
            <a:spAutoFit/>
          </a:bodyPr>
          <a:lstStyle/>
          <a:p>
            <a:pPr>
              <a:spcBef>
                <a:spcPct val="0"/>
              </a:spcBef>
            </a:pPr>
            <a:fld id="{1A076B6A-A9D5-4ABA-9939-A832AC87749F}" type="slidenum">
              <a:rPr lang="pl-PL" sz="1050" b="1" smtClean="0">
                <a:solidFill>
                  <a:schemeClr val="tx1"/>
                </a:solidFill>
                <a:ea typeface="+mj-ea"/>
                <a:cs typeface="+mj-cs"/>
              </a:rPr>
              <a:pPr>
                <a:spcBef>
                  <a:spcPct val="0"/>
                </a:spcBef>
              </a:pPr>
              <a:t>22</a:t>
            </a:fld>
            <a:r>
              <a:rPr lang="pl-PL" sz="1050" b="1" dirty="0">
                <a:solidFill>
                  <a:schemeClr val="tx1"/>
                </a:solidFill>
                <a:ea typeface="+mj-ea"/>
                <a:cs typeface="+mj-cs"/>
              </a:rPr>
              <a:t> </a:t>
            </a:r>
            <a:endParaRPr lang="pl-PL" sz="1050" dirty="0">
              <a:solidFill>
                <a:schemeClr val="tx1"/>
              </a:solidFill>
              <a:ea typeface="+mj-ea"/>
              <a:cs typeface="+mj-cs"/>
            </a:endParaRPr>
          </a:p>
        </p:txBody>
      </p:sp>
      <p:sp>
        <p:nvSpPr>
          <p:cNvPr id="5" name="Content Placeholder 4">
            <a:extLst>
              <a:ext uri="{FF2B5EF4-FFF2-40B4-BE49-F238E27FC236}">
                <a16:creationId xmlns:a16="http://schemas.microsoft.com/office/drawing/2014/main" id="{C5ADCBDC-1BAD-4105-AB77-74DA7603DA52}"/>
              </a:ext>
            </a:extLst>
          </p:cNvPr>
          <p:cNvSpPr>
            <a:spLocks noGrp="1"/>
          </p:cNvSpPr>
          <p:nvPr>
            <p:ph idx="1"/>
          </p:nvPr>
        </p:nvSpPr>
        <p:spPr/>
        <p:txBody>
          <a:bodyPr/>
          <a:lstStyle/>
          <a:p>
            <a:r>
              <a:rPr lang="en-US" dirty="0"/>
              <a:t>Metadata without or with generic type</a:t>
            </a:r>
          </a:p>
          <a:p>
            <a:r>
              <a:rPr lang="en-US" dirty="0"/>
              <a:t>Generalize data “in advance”</a:t>
            </a:r>
          </a:p>
          <a:p>
            <a:r>
              <a:rPr lang="en-US" dirty="0"/>
              <a:t>Duplication of configuration</a:t>
            </a:r>
          </a:p>
          <a:p>
            <a:r>
              <a:rPr lang="en-US" dirty="0"/>
              <a:t>Data aggregation at database layer</a:t>
            </a:r>
          </a:p>
          <a:p>
            <a:r>
              <a:rPr lang="en-US" dirty="0"/>
              <a:t>Validators at property level</a:t>
            </a:r>
          </a:p>
          <a:p>
            <a:r>
              <a:rPr lang="en-US" dirty="0"/>
              <a:t>Similar types with completely different implementation</a:t>
            </a:r>
          </a:p>
          <a:p>
            <a:r>
              <a:rPr lang="en-US" dirty="0"/>
              <a:t>Manual configuration in database</a:t>
            </a:r>
          </a:p>
          <a:p>
            <a:r>
              <a:rPr lang="en-US" dirty="0"/>
              <a:t>Not validated input data</a:t>
            </a:r>
          </a:p>
        </p:txBody>
      </p:sp>
    </p:spTree>
    <p:extLst>
      <p:ext uri="{BB962C8B-B14F-4D97-AF65-F5344CB8AC3E}">
        <p14:creationId xmlns:p14="http://schemas.microsoft.com/office/powerpoint/2010/main" val="1494682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E1F24682-32A4-42DC-8139-5B8C965E3943}"/>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r="55953" b="-5630"/>
          <a:stretch/>
        </p:blipFill>
        <p:spPr>
          <a:xfrm>
            <a:off x="874710" y="6257546"/>
            <a:ext cx="520546" cy="313445"/>
          </a:xfrm>
          <a:prstGeom prst="rect">
            <a:avLst/>
          </a:prstGeom>
        </p:spPr>
      </p:pic>
      <p:cxnSp>
        <p:nvCxnSpPr>
          <p:cNvPr id="34" name="Łącznik prosty 33">
            <a:extLst>
              <a:ext uri="{FF2B5EF4-FFF2-40B4-BE49-F238E27FC236}">
                <a16:creationId xmlns:a16="http://schemas.microsoft.com/office/drawing/2014/main" id="{4D8C8011-4365-4427-B916-52E824184870}"/>
              </a:ext>
            </a:extLst>
          </p:cNvPr>
          <p:cNvCxnSpPr>
            <a:cxnSpLocks/>
          </p:cNvCxnSpPr>
          <p:nvPr/>
        </p:nvCxnSpPr>
        <p:spPr>
          <a:xfrm>
            <a:off x="874713" y="6139278"/>
            <a:ext cx="10442575" cy="0"/>
          </a:xfrm>
          <a:prstGeom prst="line">
            <a:avLst/>
          </a:prstGeom>
          <a:ln>
            <a:solidFill>
              <a:srgbClr val="40434F">
                <a:alpha val="40000"/>
              </a:srgb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898D4326-7241-4B23-949F-76823FBC0B59}"/>
              </a:ext>
            </a:extLst>
          </p:cNvPr>
          <p:cNvSpPr>
            <a:spLocks noGrp="1"/>
          </p:cNvSpPr>
          <p:nvPr>
            <p:ph type="title"/>
          </p:nvPr>
        </p:nvSpPr>
        <p:spPr/>
        <p:txBody>
          <a:bodyPr/>
          <a:lstStyle/>
          <a:p>
            <a:r>
              <a:rPr lang="pl-PL" dirty="0"/>
              <a:t>3/ Data </a:t>
            </a:r>
            <a:r>
              <a:rPr lang="pl-PL" dirty="0" err="1"/>
              <a:t>consistency</a:t>
            </a:r>
            <a:endParaRPr lang="en-US" dirty="0"/>
          </a:p>
        </p:txBody>
      </p:sp>
      <p:sp>
        <p:nvSpPr>
          <p:cNvPr id="35" name="Symbol zastępczy numeru slajdu 1">
            <a:extLst>
              <a:ext uri="{FF2B5EF4-FFF2-40B4-BE49-F238E27FC236}">
                <a16:creationId xmlns:a16="http://schemas.microsoft.com/office/drawing/2014/main" id="{769DFF0E-456F-4394-A8D3-805F6D73B740}"/>
              </a:ext>
            </a:extLst>
          </p:cNvPr>
          <p:cNvSpPr>
            <a:spLocks noGrp="1"/>
          </p:cNvSpPr>
          <p:nvPr>
            <p:ph type="sldNum" sz="quarter" idx="12"/>
          </p:nvPr>
        </p:nvSpPr>
        <p:spPr/>
        <p:txBody>
          <a:bodyPr vert="horz" wrap="square" lIns="0" tIns="0" rIns="0" bIns="0" rtlCol="0" anchor="b">
            <a:spAutoFit/>
          </a:bodyPr>
          <a:lstStyle/>
          <a:p>
            <a:pPr>
              <a:spcBef>
                <a:spcPct val="0"/>
              </a:spcBef>
            </a:pPr>
            <a:fld id="{1A076B6A-A9D5-4ABA-9939-A832AC87749F}" type="slidenum">
              <a:rPr lang="pl-PL" sz="1050" b="1" smtClean="0">
                <a:solidFill>
                  <a:schemeClr val="tx1"/>
                </a:solidFill>
                <a:ea typeface="+mj-ea"/>
                <a:cs typeface="+mj-cs"/>
              </a:rPr>
              <a:pPr>
                <a:spcBef>
                  <a:spcPct val="0"/>
                </a:spcBef>
              </a:pPr>
              <a:t>23</a:t>
            </a:fld>
            <a:r>
              <a:rPr lang="pl-PL" sz="1050" b="1" dirty="0">
                <a:solidFill>
                  <a:schemeClr val="tx1"/>
                </a:solidFill>
                <a:ea typeface="+mj-ea"/>
                <a:cs typeface="+mj-cs"/>
              </a:rPr>
              <a:t> </a:t>
            </a:r>
            <a:endParaRPr lang="pl-PL" sz="1050" dirty="0">
              <a:solidFill>
                <a:schemeClr val="tx1"/>
              </a:solidFill>
              <a:ea typeface="+mj-ea"/>
              <a:cs typeface="+mj-cs"/>
            </a:endParaRPr>
          </a:p>
        </p:txBody>
      </p:sp>
      <p:sp>
        <p:nvSpPr>
          <p:cNvPr id="6" name="Text Placeholder 5">
            <a:extLst>
              <a:ext uri="{FF2B5EF4-FFF2-40B4-BE49-F238E27FC236}">
                <a16:creationId xmlns:a16="http://schemas.microsoft.com/office/drawing/2014/main" id="{59207A94-2429-4802-9BCF-66075D01AC3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8764986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E1F24682-32A4-42DC-8139-5B8C965E3943}"/>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r="55953" b="-5630"/>
          <a:stretch/>
        </p:blipFill>
        <p:spPr>
          <a:xfrm>
            <a:off x="874710" y="6257546"/>
            <a:ext cx="520546" cy="313445"/>
          </a:xfrm>
          <a:prstGeom prst="rect">
            <a:avLst/>
          </a:prstGeom>
        </p:spPr>
      </p:pic>
      <p:cxnSp>
        <p:nvCxnSpPr>
          <p:cNvPr id="34" name="Łącznik prosty 33">
            <a:extLst>
              <a:ext uri="{FF2B5EF4-FFF2-40B4-BE49-F238E27FC236}">
                <a16:creationId xmlns:a16="http://schemas.microsoft.com/office/drawing/2014/main" id="{4D8C8011-4365-4427-B916-52E824184870}"/>
              </a:ext>
            </a:extLst>
          </p:cNvPr>
          <p:cNvCxnSpPr>
            <a:cxnSpLocks/>
          </p:cNvCxnSpPr>
          <p:nvPr/>
        </p:nvCxnSpPr>
        <p:spPr>
          <a:xfrm>
            <a:off x="874713" y="6139278"/>
            <a:ext cx="10442575" cy="0"/>
          </a:xfrm>
          <a:prstGeom prst="line">
            <a:avLst/>
          </a:prstGeom>
          <a:ln>
            <a:solidFill>
              <a:srgbClr val="40434F">
                <a:alpha val="40000"/>
              </a:srgb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898D4326-7241-4B23-949F-76823FBC0B59}"/>
              </a:ext>
            </a:extLst>
          </p:cNvPr>
          <p:cNvSpPr>
            <a:spLocks noGrp="1"/>
          </p:cNvSpPr>
          <p:nvPr>
            <p:ph type="title"/>
          </p:nvPr>
        </p:nvSpPr>
        <p:spPr/>
        <p:txBody>
          <a:bodyPr/>
          <a:lstStyle/>
          <a:p>
            <a:r>
              <a:rPr lang="pl-PL" dirty="0"/>
              <a:t>3/ </a:t>
            </a:r>
            <a:r>
              <a:rPr lang="pl-PL" dirty="0" err="1"/>
              <a:t>Eventually</a:t>
            </a:r>
            <a:r>
              <a:rPr lang="pl-PL" dirty="0"/>
              <a:t> </a:t>
            </a:r>
            <a:r>
              <a:rPr lang="pl-PL" dirty="0" err="1"/>
              <a:t>consistency</a:t>
            </a:r>
            <a:endParaRPr lang="en-US" dirty="0"/>
          </a:p>
        </p:txBody>
      </p:sp>
      <p:sp>
        <p:nvSpPr>
          <p:cNvPr id="35" name="Symbol zastępczy numeru slajdu 1">
            <a:extLst>
              <a:ext uri="{FF2B5EF4-FFF2-40B4-BE49-F238E27FC236}">
                <a16:creationId xmlns:a16="http://schemas.microsoft.com/office/drawing/2014/main" id="{769DFF0E-456F-4394-A8D3-805F6D73B740}"/>
              </a:ext>
            </a:extLst>
          </p:cNvPr>
          <p:cNvSpPr>
            <a:spLocks noGrp="1"/>
          </p:cNvSpPr>
          <p:nvPr>
            <p:ph type="sldNum" sz="quarter" idx="12"/>
          </p:nvPr>
        </p:nvSpPr>
        <p:spPr/>
        <p:txBody>
          <a:bodyPr vert="horz" wrap="square" lIns="0" tIns="0" rIns="0" bIns="0" rtlCol="0" anchor="b">
            <a:spAutoFit/>
          </a:bodyPr>
          <a:lstStyle/>
          <a:p>
            <a:pPr>
              <a:spcBef>
                <a:spcPct val="0"/>
              </a:spcBef>
            </a:pPr>
            <a:fld id="{1A076B6A-A9D5-4ABA-9939-A832AC87749F}" type="slidenum">
              <a:rPr lang="pl-PL" sz="1050" b="1" smtClean="0">
                <a:solidFill>
                  <a:schemeClr val="tx1"/>
                </a:solidFill>
                <a:ea typeface="+mj-ea"/>
                <a:cs typeface="+mj-cs"/>
              </a:rPr>
              <a:pPr>
                <a:spcBef>
                  <a:spcPct val="0"/>
                </a:spcBef>
              </a:pPr>
              <a:t>24</a:t>
            </a:fld>
            <a:r>
              <a:rPr lang="pl-PL" sz="1050" b="1" dirty="0">
                <a:solidFill>
                  <a:schemeClr val="tx1"/>
                </a:solidFill>
                <a:ea typeface="+mj-ea"/>
                <a:cs typeface="+mj-cs"/>
              </a:rPr>
              <a:t> </a:t>
            </a:r>
            <a:endParaRPr lang="pl-PL" sz="1050" dirty="0">
              <a:solidFill>
                <a:schemeClr val="tx1"/>
              </a:solidFill>
              <a:ea typeface="+mj-ea"/>
              <a:cs typeface="+mj-cs"/>
            </a:endParaRPr>
          </a:p>
        </p:txBody>
      </p:sp>
      <p:pic>
        <p:nvPicPr>
          <p:cNvPr id="7" name="Content Placeholder 4">
            <a:extLst>
              <a:ext uri="{FF2B5EF4-FFF2-40B4-BE49-F238E27FC236}">
                <a16:creationId xmlns:a16="http://schemas.microsoft.com/office/drawing/2014/main" id="{D6FB17F9-7A5C-43C0-9DAE-103E22449A92}"/>
              </a:ext>
            </a:extLst>
          </p:cNvPr>
          <p:cNvPicPr>
            <a:picLocks noChangeAspect="1"/>
          </p:cNvPicPr>
          <p:nvPr/>
        </p:nvPicPr>
        <p:blipFill>
          <a:blip r:embed="rId5"/>
          <a:stretch>
            <a:fillRect/>
          </a:stretch>
        </p:blipFill>
        <p:spPr>
          <a:xfrm>
            <a:off x="2909887" y="2420144"/>
            <a:ext cx="6372225" cy="3162300"/>
          </a:xfrm>
          <a:prstGeom prst="rect">
            <a:avLst/>
          </a:prstGeom>
        </p:spPr>
      </p:pic>
      <p:pic>
        <p:nvPicPr>
          <p:cNvPr id="8" name="Picture 7" descr="Diagram&#10;&#10;Description automatically generated">
            <a:extLst>
              <a:ext uri="{FF2B5EF4-FFF2-40B4-BE49-F238E27FC236}">
                <a16:creationId xmlns:a16="http://schemas.microsoft.com/office/drawing/2014/main" id="{540C5660-727E-448B-BDB5-E52BE53D9A11}"/>
              </a:ext>
            </a:extLst>
          </p:cNvPr>
          <p:cNvPicPr>
            <a:picLocks noChangeAspect="1"/>
          </p:cNvPicPr>
          <p:nvPr/>
        </p:nvPicPr>
        <p:blipFill>
          <a:blip r:embed="rId6"/>
          <a:stretch>
            <a:fillRect/>
          </a:stretch>
        </p:blipFill>
        <p:spPr>
          <a:xfrm>
            <a:off x="2909887" y="2896394"/>
            <a:ext cx="6372225" cy="2686050"/>
          </a:xfrm>
          <a:prstGeom prst="rect">
            <a:avLst/>
          </a:prstGeom>
        </p:spPr>
      </p:pic>
    </p:spTree>
    <p:extLst>
      <p:ext uri="{BB962C8B-B14F-4D97-AF65-F5344CB8AC3E}">
        <p14:creationId xmlns:p14="http://schemas.microsoft.com/office/powerpoint/2010/main" val="3405634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E1F24682-32A4-42DC-8139-5B8C965E3943}"/>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r="55953" b="-5630"/>
          <a:stretch/>
        </p:blipFill>
        <p:spPr>
          <a:xfrm>
            <a:off x="874710" y="6257546"/>
            <a:ext cx="520546" cy="313445"/>
          </a:xfrm>
          <a:prstGeom prst="rect">
            <a:avLst/>
          </a:prstGeom>
        </p:spPr>
      </p:pic>
      <p:cxnSp>
        <p:nvCxnSpPr>
          <p:cNvPr id="34" name="Łącznik prosty 33">
            <a:extLst>
              <a:ext uri="{FF2B5EF4-FFF2-40B4-BE49-F238E27FC236}">
                <a16:creationId xmlns:a16="http://schemas.microsoft.com/office/drawing/2014/main" id="{4D8C8011-4365-4427-B916-52E824184870}"/>
              </a:ext>
            </a:extLst>
          </p:cNvPr>
          <p:cNvCxnSpPr>
            <a:cxnSpLocks/>
          </p:cNvCxnSpPr>
          <p:nvPr/>
        </p:nvCxnSpPr>
        <p:spPr>
          <a:xfrm>
            <a:off x="874713" y="6139278"/>
            <a:ext cx="10442575" cy="0"/>
          </a:xfrm>
          <a:prstGeom prst="line">
            <a:avLst/>
          </a:prstGeom>
          <a:ln>
            <a:solidFill>
              <a:srgbClr val="40434F">
                <a:alpha val="40000"/>
              </a:srgb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898D4326-7241-4B23-949F-76823FBC0B59}"/>
              </a:ext>
            </a:extLst>
          </p:cNvPr>
          <p:cNvSpPr>
            <a:spLocks noGrp="1"/>
          </p:cNvSpPr>
          <p:nvPr>
            <p:ph type="title"/>
          </p:nvPr>
        </p:nvSpPr>
        <p:spPr/>
        <p:txBody>
          <a:bodyPr/>
          <a:lstStyle/>
          <a:p>
            <a:r>
              <a:rPr lang="pl-PL" dirty="0"/>
              <a:t>3/ </a:t>
            </a:r>
            <a:r>
              <a:rPr lang="pl-PL" dirty="0" err="1"/>
              <a:t>Validation</a:t>
            </a:r>
            <a:r>
              <a:rPr lang="pl-PL" dirty="0"/>
              <a:t> </a:t>
            </a:r>
            <a:r>
              <a:rPr lang="pl-PL" dirty="0" err="1"/>
              <a:t>pipeline</a:t>
            </a:r>
            <a:endParaRPr lang="en-US" dirty="0"/>
          </a:p>
        </p:txBody>
      </p:sp>
      <p:sp>
        <p:nvSpPr>
          <p:cNvPr id="35" name="Symbol zastępczy numeru slajdu 1">
            <a:extLst>
              <a:ext uri="{FF2B5EF4-FFF2-40B4-BE49-F238E27FC236}">
                <a16:creationId xmlns:a16="http://schemas.microsoft.com/office/drawing/2014/main" id="{769DFF0E-456F-4394-A8D3-805F6D73B740}"/>
              </a:ext>
            </a:extLst>
          </p:cNvPr>
          <p:cNvSpPr>
            <a:spLocks noGrp="1"/>
          </p:cNvSpPr>
          <p:nvPr>
            <p:ph type="sldNum" sz="quarter" idx="12"/>
          </p:nvPr>
        </p:nvSpPr>
        <p:spPr/>
        <p:txBody>
          <a:bodyPr vert="horz" wrap="square" lIns="0" tIns="0" rIns="0" bIns="0" rtlCol="0" anchor="b">
            <a:spAutoFit/>
          </a:bodyPr>
          <a:lstStyle/>
          <a:p>
            <a:pPr>
              <a:spcBef>
                <a:spcPct val="0"/>
              </a:spcBef>
            </a:pPr>
            <a:fld id="{1A076B6A-A9D5-4ABA-9939-A832AC87749F}" type="slidenum">
              <a:rPr lang="pl-PL" sz="1050" b="1" smtClean="0">
                <a:solidFill>
                  <a:schemeClr val="tx1"/>
                </a:solidFill>
                <a:ea typeface="+mj-ea"/>
                <a:cs typeface="+mj-cs"/>
              </a:rPr>
              <a:pPr>
                <a:spcBef>
                  <a:spcPct val="0"/>
                </a:spcBef>
              </a:pPr>
              <a:t>25</a:t>
            </a:fld>
            <a:r>
              <a:rPr lang="pl-PL" sz="1050" b="1" dirty="0">
                <a:solidFill>
                  <a:schemeClr val="tx1"/>
                </a:solidFill>
                <a:ea typeface="+mj-ea"/>
                <a:cs typeface="+mj-cs"/>
              </a:rPr>
              <a:t> </a:t>
            </a:r>
            <a:endParaRPr lang="pl-PL" sz="1050" dirty="0">
              <a:solidFill>
                <a:schemeClr val="tx1"/>
              </a:solidFill>
              <a:ea typeface="+mj-ea"/>
              <a:cs typeface="+mj-cs"/>
            </a:endParaRPr>
          </a:p>
        </p:txBody>
      </p:sp>
      <p:sp>
        <p:nvSpPr>
          <p:cNvPr id="5" name="Content Placeholder 4">
            <a:extLst>
              <a:ext uri="{FF2B5EF4-FFF2-40B4-BE49-F238E27FC236}">
                <a16:creationId xmlns:a16="http://schemas.microsoft.com/office/drawing/2014/main" id="{C5ADCBDC-1BAD-4105-AB77-74DA7603DA52}"/>
              </a:ext>
            </a:extLst>
          </p:cNvPr>
          <p:cNvSpPr>
            <a:spLocks noGrp="1"/>
          </p:cNvSpPr>
          <p:nvPr>
            <p:ph idx="1"/>
          </p:nvPr>
        </p:nvSpPr>
        <p:spPr/>
        <p:txBody>
          <a:bodyPr/>
          <a:lstStyle/>
          <a:p>
            <a:r>
              <a:rPr lang="pl-PL" dirty="0" err="1"/>
              <a:t>Context</a:t>
            </a:r>
            <a:r>
              <a:rPr lang="pl-PL" dirty="0"/>
              <a:t> of </a:t>
            </a:r>
            <a:r>
              <a:rPr lang="pl-PL" dirty="0" err="1"/>
              <a:t>validation</a:t>
            </a:r>
            <a:endParaRPr lang="pl-PL" dirty="0"/>
          </a:p>
          <a:p>
            <a:r>
              <a:rPr lang="pl-PL" dirty="0" err="1"/>
              <a:t>Validation</a:t>
            </a:r>
            <a:r>
              <a:rPr lang="pl-PL" dirty="0"/>
              <a:t> </a:t>
            </a:r>
            <a:r>
              <a:rPr lang="pl-PL" dirty="0" err="1"/>
              <a:t>abstraction</a:t>
            </a:r>
            <a:endParaRPr lang="pl-PL" dirty="0"/>
          </a:p>
          <a:p>
            <a:r>
              <a:rPr lang="pl-PL" dirty="0" err="1"/>
              <a:t>Validation</a:t>
            </a:r>
            <a:r>
              <a:rPr lang="pl-PL" dirty="0"/>
              <a:t> </a:t>
            </a:r>
            <a:r>
              <a:rPr lang="pl-PL" dirty="0" err="1"/>
              <a:t>result</a:t>
            </a:r>
            <a:endParaRPr lang="en-US" dirty="0"/>
          </a:p>
        </p:txBody>
      </p:sp>
    </p:spTree>
    <p:extLst>
      <p:ext uri="{BB962C8B-B14F-4D97-AF65-F5344CB8AC3E}">
        <p14:creationId xmlns:p14="http://schemas.microsoft.com/office/powerpoint/2010/main" val="466147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E1F24682-32A4-42DC-8139-5B8C965E3943}"/>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r="55953" b="-5630"/>
          <a:stretch/>
        </p:blipFill>
        <p:spPr>
          <a:xfrm>
            <a:off x="874710" y="6257546"/>
            <a:ext cx="520546" cy="313445"/>
          </a:xfrm>
          <a:prstGeom prst="rect">
            <a:avLst/>
          </a:prstGeom>
        </p:spPr>
      </p:pic>
      <p:cxnSp>
        <p:nvCxnSpPr>
          <p:cNvPr id="34" name="Łącznik prosty 33">
            <a:extLst>
              <a:ext uri="{FF2B5EF4-FFF2-40B4-BE49-F238E27FC236}">
                <a16:creationId xmlns:a16="http://schemas.microsoft.com/office/drawing/2014/main" id="{4D8C8011-4365-4427-B916-52E824184870}"/>
              </a:ext>
            </a:extLst>
          </p:cNvPr>
          <p:cNvCxnSpPr>
            <a:cxnSpLocks/>
          </p:cNvCxnSpPr>
          <p:nvPr/>
        </p:nvCxnSpPr>
        <p:spPr>
          <a:xfrm>
            <a:off x="874713" y="6139278"/>
            <a:ext cx="10442575" cy="0"/>
          </a:xfrm>
          <a:prstGeom prst="line">
            <a:avLst/>
          </a:prstGeom>
          <a:ln>
            <a:solidFill>
              <a:srgbClr val="40434F">
                <a:alpha val="40000"/>
              </a:srgb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898D4326-7241-4B23-949F-76823FBC0B59}"/>
              </a:ext>
            </a:extLst>
          </p:cNvPr>
          <p:cNvSpPr>
            <a:spLocks noGrp="1"/>
          </p:cNvSpPr>
          <p:nvPr>
            <p:ph type="title"/>
          </p:nvPr>
        </p:nvSpPr>
        <p:spPr/>
        <p:txBody>
          <a:bodyPr/>
          <a:lstStyle/>
          <a:p>
            <a:r>
              <a:rPr lang="pl-PL" dirty="0"/>
              <a:t>3/ </a:t>
            </a:r>
            <a:r>
              <a:rPr lang="pl-PL" dirty="0" err="1"/>
              <a:t>Validation</a:t>
            </a:r>
            <a:r>
              <a:rPr lang="pl-PL" dirty="0"/>
              <a:t> - </a:t>
            </a:r>
            <a:r>
              <a:rPr lang="pl-PL" dirty="0" err="1"/>
              <a:t>algorithm</a:t>
            </a:r>
            <a:endParaRPr lang="en-US" dirty="0"/>
          </a:p>
        </p:txBody>
      </p:sp>
      <p:sp>
        <p:nvSpPr>
          <p:cNvPr id="4" name="Text Placeholder 3">
            <a:extLst>
              <a:ext uri="{FF2B5EF4-FFF2-40B4-BE49-F238E27FC236}">
                <a16:creationId xmlns:a16="http://schemas.microsoft.com/office/drawing/2014/main" id="{EA27D2B6-9CE8-44A1-A47D-C934E1FE9B66}"/>
              </a:ext>
            </a:extLst>
          </p:cNvPr>
          <p:cNvSpPr>
            <a:spLocks noGrp="1"/>
          </p:cNvSpPr>
          <p:nvPr>
            <p:ph type="body" idx="1"/>
          </p:nvPr>
        </p:nvSpPr>
        <p:spPr/>
        <p:txBody>
          <a:bodyPr/>
          <a:lstStyle/>
          <a:p>
            <a:r>
              <a:rPr lang="en-US" dirty="0">
                <a:hlinkClick r:id="rId5"/>
              </a:rPr>
              <a:t>Create validator</a:t>
            </a:r>
            <a:endParaRPr lang="en-US" dirty="0"/>
          </a:p>
        </p:txBody>
      </p:sp>
      <p:sp>
        <p:nvSpPr>
          <p:cNvPr id="6" name="Text Placeholder 5">
            <a:extLst>
              <a:ext uri="{FF2B5EF4-FFF2-40B4-BE49-F238E27FC236}">
                <a16:creationId xmlns:a16="http://schemas.microsoft.com/office/drawing/2014/main" id="{88E1A71F-B3C6-4D30-8C7D-9A07758B4253}"/>
              </a:ext>
            </a:extLst>
          </p:cNvPr>
          <p:cNvSpPr>
            <a:spLocks noGrp="1"/>
          </p:cNvSpPr>
          <p:nvPr>
            <p:ph type="body" sz="quarter" idx="3"/>
          </p:nvPr>
        </p:nvSpPr>
        <p:spPr/>
        <p:txBody>
          <a:bodyPr/>
          <a:lstStyle/>
          <a:p>
            <a:r>
              <a:rPr lang="en-US" dirty="0">
                <a:hlinkClick r:id="rId6"/>
              </a:rPr>
              <a:t>Validate items</a:t>
            </a:r>
            <a:endParaRPr lang="en-US" dirty="0"/>
          </a:p>
        </p:txBody>
      </p:sp>
      <p:sp>
        <p:nvSpPr>
          <p:cNvPr id="35" name="Symbol zastępczy numeru slajdu 1">
            <a:extLst>
              <a:ext uri="{FF2B5EF4-FFF2-40B4-BE49-F238E27FC236}">
                <a16:creationId xmlns:a16="http://schemas.microsoft.com/office/drawing/2014/main" id="{769DFF0E-456F-4394-A8D3-805F6D73B740}"/>
              </a:ext>
            </a:extLst>
          </p:cNvPr>
          <p:cNvSpPr>
            <a:spLocks noGrp="1"/>
          </p:cNvSpPr>
          <p:nvPr>
            <p:ph type="sldNum" sz="quarter" idx="12"/>
          </p:nvPr>
        </p:nvSpPr>
        <p:spPr/>
        <p:txBody>
          <a:bodyPr vert="horz" wrap="square" lIns="0" tIns="0" rIns="0" bIns="0" rtlCol="0" anchor="b">
            <a:spAutoFit/>
          </a:bodyPr>
          <a:lstStyle/>
          <a:p>
            <a:pPr>
              <a:spcBef>
                <a:spcPct val="0"/>
              </a:spcBef>
            </a:pPr>
            <a:fld id="{1A076B6A-A9D5-4ABA-9939-A832AC87749F}" type="slidenum">
              <a:rPr lang="pl-PL" sz="1050" b="1" smtClean="0">
                <a:solidFill>
                  <a:schemeClr val="tx1"/>
                </a:solidFill>
                <a:ea typeface="+mj-ea"/>
                <a:cs typeface="+mj-cs"/>
              </a:rPr>
              <a:pPr>
                <a:spcBef>
                  <a:spcPct val="0"/>
                </a:spcBef>
              </a:pPr>
              <a:t>26</a:t>
            </a:fld>
            <a:r>
              <a:rPr lang="pl-PL" sz="1050" b="1" dirty="0">
                <a:solidFill>
                  <a:schemeClr val="tx1"/>
                </a:solidFill>
                <a:ea typeface="+mj-ea"/>
                <a:cs typeface="+mj-cs"/>
              </a:rPr>
              <a:t> </a:t>
            </a:r>
            <a:endParaRPr lang="pl-PL" sz="1050" dirty="0">
              <a:solidFill>
                <a:schemeClr val="tx1"/>
              </a:solidFill>
              <a:ea typeface="+mj-ea"/>
              <a:cs typeface="+mj-cs"/>
            </a:endParaRPr>
          </a:p>
        </p:txBody>
      </p:sp>
      <p:pic>
        <p:nvPicPr>
          <p:cNvPr id="10" name="Content Placeholder 10" descr="Diagram&#10;&#10;Description automatically generated">
            <a:extLst>
              <a:ext uri="{FF2B5EF4-FFF2-40B4-BE49-F238E27FC236}">
                <a16:creationId xmlns:a16="http://schemas.microsoft.com/office/drawing/2014/main" id="{B95F192B-79D4-4FEC-9917-D329CBD6913E}"/>
              </a:ext>
            </a:extLst>
          </p:cNvPr>
          <p:cNvPicPr>
            <a:picLocks noGrp="1" noChangeAspect="1"/>
          </p:cNvPicPr>
          <p:nvPr>
            <p:ph sz="half" idx="2"/>
          </p:nvPr>
        </p:nvPicPr>
        <p:blipFill>
          <a:blip r:embed="rId7"/>
          <a:stretch>
            <a:fillRect/>
          </a:stretch>
        </p:blipFill>
        <p:spPr>
          <a:xfrm>
            <a:off x="1973745" y="2505075"/>
            <a:ext cx="2889872" cy="3684588"/>
          </a:xfrm>
        </p:spPr>
      </p:pic>
      <p:pic>
        <p:nvPicPr>
          <p:cNvPr id="11" name="Content Placeholder 12" descr="Diagram&#10;&#10;Description automatically generated">
            <a:extLst>
              <a:ext uri="{FF2B5EF4-FFF2-40B4-BE49-F238E27FC236}">
                <a16:creationId xmlns:a16="http://schemas.microsoft.com/office/drawing/2014/main" id="{0B229A01-6EC6-4FA1-83CB-917290085261}"/>
              </a:ext>
            </a:extLst>
          </p:cNvPr>
          <p:cNvPicPr>
            <a:picLocks noGrp="1" noChangeAspect="1"/>
          </p:cNvPicPr>
          <p:nvPr>
            <p:ph sz="quarter" idx="4"/>
          </p:nvPr>
        </p:nvPicPr>
        <p:blipFill>
          <a:blip r:embed="rId8"/>
          <a:stretch>
            <a:fillRect/>
          </a:stretch>
        </p:blipFill>
        <p:spPr>
          <a:xfrm>
            <a:off x="8036004" y="2505075"/>
            <a:ext cx="1455580" cy="3684588"/>
          </a:xfrm>
        </p:spPr>
      </p:pic>
    </p:spTree>
    <p:extLst>
      <p:ext uri="{BB962C8B-B14F-4D97-AF65-F5344CB8AC3E}">
        <p14:creationId xmlns:p14="http://schemas.microsoft.com/office/powerpoint/2010/main" val="26746744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E1F24682-32A4-42DC-8139-5B8C965E3943}"/>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r="55953" b="-5630"/>
          <a:stretch/>
        </p:blipFill>
        <p:spPr>
          <a:xfrm>
            <a:off x="874710" y="6257546"/>
            <a:ext cx="520546" cy="313445"/>
          </a:xfrm>
          <a:prstGeom prst="rect">
            <a:avLst/>
          </a:prstGeom>
        </p:spPr>
      </p:pic>
      <p:cxnSp>
        <p:nvCxnSpPr>
          <p:cNvPr id="34" name="Łącznik prosty 33">
            <a:extLst>
              <a:ext uri="{FF2B5EF4-FFF2-40B4-BE49-F238E27FC236}">
                <a16:creationId xmlns:a16="http://schemas.microsoft.com/office/drawing/2014/main" id="{4D8C8011-4365-4427-B916-52E824184870}"/>
              </a:ext>
            </a:extLst>
          </p:cNvPr>
          <p:cNvCxnSpPr>
            <a:cxnSpLocks/>
          </p:cNvCxnSpPr>
          <p:nvPr/>
        </p:nvCxnSpPr>
        <p:spPr>
          <a:xfrm>
            <a:off x="874713" y="6139278"/>
            <a:ext cx="10442575" cy="0"/>
          </a:xfrm>
          <a:prstGeom prst="line">
            <a:avLst/>
          </a:prstGeom>
          <a:ln>
            <a:solidFill>
              <a:srgbClr val="40434F">
                <a:alpha val="40000"/>
              </a:srgb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898D4326-7241-4B23-949F-76823FBC0B59}"/>
              </a:ext>
            </a:extLst>
          </p:cNvPr>
          <p:cNvSpPr>
            <a:spLocks noGrp="1"/>
          </p:cNvSpPr>
          <p:nvPr>
            <p:ph type="title"/>
          </p:nvPr>
        </p:nvSpPr>
        <p:spPr/>
        <p:txBody>
          <a:bodyPr/>
          <a:lstStyle/>
          <a:p>
            <a:r>
              <a:rPr lang="pl-PL" dirty="0"/>
              <a:t>3/ </a:t>
            </a:r>
            <a:r>
              <a:rPr lang="pl-PL" dirty="0" err="1"/>
              <a:t>Validation</a:t>
            </a:r>
            <a:r>
              <a:rPr lang="pl-PL" dirty="0"/>
              <a:t> – </a:t>
            </a:r>
            <a:r>
              <a:rPr lang="pl-PL" dirty="0" err="1"/>
              <a:t>algorithm</a:t>
            </a:r>
            <a:r>
              <a:rPr lang="pl-PL" dirty="0"/>
              <a:t> </a:t>
            </a:r>
            <a:r>
              <a:rPr lang="pl-PL" dirty="0" err="1"/>
              <a:t>usage</a:t>
            </a:r>
            <a:endParaRPr lang="en-US" dirty="0"/>
          </a:p>
        </p:txBody>
      </p:sp>
      <p:sp>
        <p:nvSpPr>
          <p:cNvPr id="35" name="Symbol zastępczy numeru slajdu 1">
            <a:extLst>
              <a:ext uri="{FF2B5EF4-FFF2-40B4-BE49-F238E27FC236}">
                <a16:creationId xmlns:a16="http://schemas.microsoft.com/office/drawing/2014/main" id="{769DFF0E-456F-4394-A8D3-805F6D73B740}"/>
              </a:ext>
            </a:extLst>
          </p:cNvPr>
          <p:cNvSpPr>
            <a:spLocks noGrp="1"/>
          </p:cNvSpPr>
          <p:nvPr>
            <p:ph type="sldNum" sz="quarter" idx="12"/>
          </p:nvPr>
        </p:nvSpPr>
        <p:spPr/>
        <p:txBody>
          <a:bodyPr vert="horz" wrap="square" lIns="0" tIns="0" rIns="0" bIns="0" rtlCol="0" anchor="b">
            <a:spAutoFit/>
          </a:bodyPr>
          <a:lstStyle/>
          <a:p>
            <a:pPr>
              <a:spcBef>
                <a:spcPct val="0"/>
              </a:spcBef>
            </a:pPr>
            <a:fld id="{1A076B6A-A9D5-4ABA-9939-A832AC87749F}" type="slidenum">
              <a:rPr lang="pl-PL" sz="1050" b="1" smtClean="0">
                <a:solidFill>
                  <a:schemeClr val="tx1"/>
                </a:solidFill>
                <a:ea typeface="+mj-ea"/>
                <a:cs typeface="+mj-cs"/>
              </a:rPr>
              <a:pPr>
                <a:spcBef>
                  <a:spcPct val="0"/>
                </a:spcBef>
              </a:pPr>
              <a:t>27</a:t>
            </a:fld>
            <a:r>
              <a:rPr lang="pl-PL" sz="1050" b="1" dirty="0">
                <a:solidFill>
                  <a:schemeClr val="tx1"/>
                </a:solidFill>
                <a:ea typeface="+mj-ea"/>
                <a:cs typeface="+mj-cs"/>
              </a:rPr>
              <a:t> </a:t>
            </a:r>
            <a:endParaRPr lang="pl-PL" sz="1050" dirty="0">
              <a:solidFill>
                <a:schemeClr val="tx1"/>
              </a:solidFill>
              <a:ea typeface="+mj-ea"/>
              <a:cs typeface="+mj-cs"/>
            </a:endParaRPr>
          </a:p>
        </p:txBody>
      </p:sp>
      <p:sp>
        <p:nvSpPr>
          <p:cNvPr id="5" name="Content Placeholder 4">
            <a:extLst>
              <a:ext uri="{FF2B5EF4-FFF2-40B4-BE49-F238E27FC236}">
                <a16:creationId xmlns:a16="http://schemas.microsoft.com/office/drawing/2014/main" id="{C5ADCBDC-1BAD-4105-AB77-74DA7603DA52}"/>
              </a:ext>
            </a:extLst>
          </p:cNvPr>
          <p:cNvSpPr>
            <a:spLocks noGrp="1"/>
          </p:cNvSpPr>
          <p:nvPr>
            <p:ph idx="1"/>
          </p:nvPr>
        </p:nvSpPr>
        <p:spPr/>
        <p:txBody>
          <a:bodyPr>
            <a:normAutofit/>
          </a:bodyPr>
          <a:lstStyle/>
          <a:p>
            <a:pPr marL="0" marR="0" indent="0">
              <a:lnSpc>
                <a:spcPct val="107000"/>
              </a:lnSpc>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dirty="0">
                <a:solidFill>
                  <a:srgbClr val="0000FF"/>
                </a:solidFill>
                <a:effectLst/>
                <a:latin typeface="Consolas" panose="020B0609020204030204" pitchFamily="49" charset="0"/>
                <a:ea typeface="Times New Roman" panose="02020603050405020304" pitchFamily="18" charset="0"/>
                <a:cs typeface="Courier New" panose="02070309020205020404" pitchFamily="49" charset="0"/>
              </a:rPr>
              <a:t>public</a:t>
            </a:r>
            <a:r>
              <a:rPr lang="en-US" sz="140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 </a:t>
            </a:r>
            <a:r>
              <a:rPr lang="en-US" sz="1400" dirty="0">
                <a:solidFill>
                  <a:srgbClr val="0000FF"/>
                </a:solidFill>
                <a:effectLst/>
                <a:latin typeface="Consolas" panose="020B0609020204030204" pitchFamily="49" charset="0"/>
                <a:ea typeface="Times New Roman" panose="02020603050405020304" pitchFamily="18" charset="0"/>
                <a:cs typeface="Courier New" panose="02070309020205020404" pitchFamily="49" charset="0"/>
              </a:rPr>
              <a:t>interface</a:t>
            </a:r>
            <a:r>
              <a:rPr lang="en-US" sz="140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 </a:t>
            </a:r>
            <a:r>
              <a:rPr lang="en-US" sz="1400" dirty="0" err="1">
                <a:solidFill>
                  <a:srgbClr val="2B91AF"/>
                </a:solidFill>
                <a:effectLst/>
                <a:latin typeface="Consolas" panose="020B0609020204030204" pitchFamily="49" charset="0"/>
                <a:ea typeface="Times New Roman" panose="02020603050405020304" pitchFamily="18" charset="0"/>
                <a:cs typeface="Courier New" panose="02070309020205020404" pitchFamily="49" charset="0"/>
              </a:rPr>
              <a:t>IValidator</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	</a:t>
            </a:r>
            <a:r>
              <a:rPr lang="en-US" sz="1400" dirty="0">
                <a:solidFill>
                  <a:srgbClr val="0000FF"/>
                </a:solidFill>
                <a:effectLst/>
                <a:latin typeface="Consolas" panose="020B0609020204030204" pitchFamily="49" charset="0"/>
                <a:ea typeface="Times New Roman" panose="02020603050405020304" pitchFamily="18" charset="0"/>
                <a:cs typeface="Courier New" panose="02070309020205020404" pitchFamily="49" charset="0"/>
              </a:rPr>
              <a:t>string</a:t>
            </a:r>
            <a:r>
              <a:rPr lang="en-US" sz="140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 Key { </a:t>
            </a:r>
            <a:r>
              <a:rPr lang="en-US" sz="1400" dirty="0">
                <a:solidFill>
                  <a:srgbClr val="0000FF"/>
                </a:solidFill>
                <a:effectLst/>
                <a:latin typeface="Consolas" panose="020B0609020204030204" pitchFamily="49" charset="0"/>
                <a:ea typeface="Times New Roman" panose="02020603050405020304" pitchFamily="18" charset="0"/>
                <a:cs typeface="Courier New" panose="02070309020205020404" pitchFamily="49" charset="0"/>
              </a:rPr>
              <a:t>get</a:t>
            </a:r>
            <a:r>
              <a:rPr lang="en-US" sz="140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 }</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	</a:t>
            </a:r>
            <a:r>
              <a:rPr lang="en-US" sz="1400" dirty="0">
                <a:solidFill>
                  <a:srgbClr val="2B91AF"/>
                </a:solidFill>
                <a:effectLst/>
                <a:latin typeface="Consolas" panose="020B0609020204030204" pitchFamily="49" charset="0"/>
                <a:ea typeface="Times New Roman" panose="02020603050405020304" pitchFamily="18" charset="0"/>
                <a:cs typeface="Courier New" panose="02070309020205020404" pitchFamily="49" charset="0"/>
              </a:rPr>
              <a:t>List</a:t>
            </a:r>
            <a:r>
              <a:rPr lang="en-US" sz="140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&lt;</a:t>
            </a:r>
            <a:r>
              <a:rPr lang="en-US" sz="1400" dirty="0">
                <a:solidFill>
                  <a:srgbClr val="2B91AF"/>
                </a:solidFill>
                <a:effectLst/>
                <a:latin typeface="Consolas" panose="020B0609020204030204" pitchFamily="49" charset="0"/>
                <a:ea typeface="Times New Roman" panose="02020603050405020304" pitchFamily="18" charset="0"/>
                <a:cs typeface="Courier New" panose="02070309020205020404" pitchFamily="49" charset="0"/>
              </a:rPr>
              <a:t>Error</a:t>
            </a:r>
            <a:r>
              <a:rPr lang="en-US" sz="140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&gt; </a:t>
            </a:r>
            <a:r>
              <a:rPr lang="en-US" sz="1400" dirty="0">
                <a:solidFill>
                  <a:srgbClr val="74531F"/>
                </a:solidFill>
                <a:effectLst/>
                <a:latin typeface="Consolas" panose="020B0609020204030204" pitchFamily="49" charset="0"/>
                <a:ea typeface="Times New Roman" panose="02020603050405020304" pitchFamily="18" charset="0"/>
                <a:cs typeface="Courier New" panose="02070309020205020404" pitchFamily="49" charset="0"/>
              </a:rPr>
              <a:t>Validate</a:t>
            </a:r>
            <a:r>
              <a:rPr lang="en-US" sz="140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a:t>
            </a:r>
            <a:r>
              <a:rPr lang="en-US" sz="1400" dirty="0" err="1">
                <a:solidFill>
                  <a:srgbClr val="2B91AF"/>
                </a:solidFill>
                <a:effectLst/>
                <a:latin typeface="Consolas" panose="020B0609020204030204" pitchFamily="49" charset="0"/>
                <a:ea typeface="Times New Roman" panose="02020603050405020304" pitchFamily="18" charset="0"/>
                <a:cs typeface="Courier New" panose="02070309020205020404" pitchFamily="49" charset="0"/>
              </a:rPr>
              <a:t>DynamicMetadata</a:t>
            </a:r>
            <a:r>
              <a:rPr lang="en-US" sz="140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 </a:t>
            </a:r>
            <a:r>
              <a:rPr lang="en-US" sz="1400" dirty="0" err="1">
                <a:solidFill>
                  <a:srgbClr val="1F377F"/>
                </a:solidFill>
                <a:effectLst/>
                <a:latin typeface="Consolas" panose="020B0609020204030204" pitchFamily="49" charset="0"/>
                <a:ea typeface="Times New Roman" panose="02020603050405020304" pitchFamily="18" charset="0"/>
                <a:cs typeface="Courier New" panose="02070309020205020404" pitchFamily="49" charset="0"/>
              </a:rPr>
              <a:t>dynamicMetadata</a:t>
            </a:r>
            <a:r>
              <a:rPr lang="en-US" sz="140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 </a:t>
            </a:r>
            <a:r>
              <a:rPr lang="en-US" sz="1400" dirty="0">
                <a:solidFill>
                  <a:srgbClr val="2B91AF"/>
                </a:solidFill>
                <a:effectLst/>
                <a:latin typeface="Consolas" panose="020B0609020204030204" pitchFamily="49" charset="0"/>
                <a:ea typeface="Times New Roman" panose="02020603050405020304" pitchFamily="18" charset="0"/>
                <a:cs typeface="Courier New" panose="02070309020205020404" pitchFamily="49" charset="0"/>
              </a:rPr>
              <a:t>Movie</a:t>
            </a:r>
            <a:r>
              <a:rPr lang="en-US" sz="140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 </a:t>
            </a:r>
            <a:r>
              <a:rPr lang="en-US" sz="1400" dirty="0">
                <a:solidFill>
                  <a:srgbClr val="1F377F"/>
                </a:solidFill>
                <a:effectLst/>
                <a:latin typeface="Consolas" panose="020B0609020204030204" pitchFamily="49" charset="0"/>
                <a:ea typeface="Times New Roman" panose="02020603050405020304" pitchFamily="18" charset="0"/>
                <a:cs typeface="Courier New" panose="02070309020205020404" pitchFamily="49" charset="0"/>
              </a:rPr>
              <a:t>context</a:t>
            </a:r>
            <a:r>
              <a:rPr lang="en-US" sz="140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	</a:t>
            </a:r>
            <a:r>
              <a:rPr lang="en-US" sz="1400" dirty="0">
                <a:solidFill>
                  <a:srgbClr val="0000FF"/>
                </a:solidFill>
                <a:effectLst/>
                <a:latin typeface="Consolas" panose="020B0609020204030204" pitchFamily="49" charset="0"/>
                <a:ea typeface="Times New Roman" panose="02020603050405020304" pitchFamily="18" charset="0"/>
                <a:cs typeface="Courier New" panose="02070309020205020404" pitchFamily="49" charset="0"/>
              </a:rPr>
              <a:t>void</a:t>
            </a:r>
            <a:r>
              <a:rPr lang="en-US" sz="140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 </a:t>
            </a:r>
            <a:r>
              <a:rPr lang="en-US" sz="1400" dirty="0" err="1">
                <a:solidFill>
                  <a:srgbClr val="74531F"/>
                </a:solidFill>
                <a:effectLst/>
                <a:latin typeface="Consolas" panose="020B0609020204030204" pitchFamily="49" charset="0"/>
                <a:ea typeface="Times New Roman" panose="02020603050405020304" pitchFamily="18" charset="0"/>
                <a:cs typeface="Courier New" panose="02070309020205020404" pitchFamily="49" charset="0"/>
              </a:rPr>
              <a:t>ConfigureValidator</a:t>
            </a:r>
            <a:r>
              <a:rPr lang="en-US" sz="140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a:t>
            </a:r>
            <a:r>
              <a:rPr lang="en-US" sz="1400" dirty="0">
                <a:solidFill>
                  <a:srgbClr val="2B91AF"/>
                </a:solidFill>
                <a:effectLst/>
                <a:latin typeface="Consolas" panose="020B0609020204030204" pitchFamily="49" charset="0"/>
                <a:ea typeface="Times New Roman" panose="02020603050405020304" pitchFamily="18" charset="0"/>
                <a:cs typeface="Courier New" panose="02070309020205020404" pitchFamily="49" charset="0"/>
              </a:rPr>
              <a:t>Dictionary</a:t>
            </a:r>
            <a:r>
              <a:rPr lang="en-US" sz="140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&lt;</a:t>
            </a:r>
            <a:r>
              <a:rPr lang="en-US" sz="1400" dirty="0">
                <a:solidFill>
                  <a:srgbClr val="0000FF"/>
                </a:solidFill>
                <a:effectLst/>
                <a:latin typeface="Consolas" panose="020B0609020204030204" pitchFamily="49" charset="0"/>
                <a:ea typeface="Times New Roman" panose="02020603050405020304" pitchFamily="18" charset="0"/>
                <a:cs typeface="Courier New" panose="02070309020205020404" pitchFamily="49" charset="0"/>
              </a:rPr>
              <a:t>string</a:t>
            </a:r>
            <a:r>
              <a:rPr lang="en-US" sz="140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 </a:t>
            </a:r>
            <a:r>
              <a:rPr lang="en-US" sz="1400" dirty="0">
                <a:solidFill>
                  <a:srgbClr val="0000FF"/>
                </a:solidFill>
                <a:effectLst/>
                <a:latin typeface="Consolas" panose="020B0609020204030204" pitchFamily="49" charset="0"/>
                <a:ea typeface="Times New Roman" panose="02020603050405020304" pitchFamily="18" charset="0"/>
                <a:cs typeface="Courier New" panose="02070309020205020404" pitchFamily="49" charset="0"/>
              </a:rPr>
              <a:t>string</a:t>
            </a:r>
            <a:r>
              <a:rPr lang="en-US" sz="140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&gt; </a:t>
            </a:r>
            <a:r>
              <a:rPr lang="en-US" sz="1400" dirty="0" err="1">
                <a:solidFill>
                  <a:srgbClr val="1F377F"/>
                </a:solidFill>
                <a:effectLst/>
                <a:latin typeface="Consolas" panose="020B0609020204030204" pitchFamily="49" charset="0"/>
                <a:ea typeface="Times New Roman" panose="02020603050405020304" pitchFamily="18" charset="0"/>
                <a:cs typeface="Courier New" panose="02070309020205020404" pitchFamily="49" charset="0"/>
              </a:rPr>
              <a:t>validatorKeyParameters</a:t>
            </a:r>
            <a:r>
              <a:rPr lang="en-US" sz="140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	</a:t>
            </a:r>
            <a:r>
              <a:rPr lang="en-US" sz="1400" dirty="0">
                <a:solidFill>
                  <a:srgbClr val="0000FF"/>
                </a:solidFill>
                <a:effectLst/>
                <a:latin typeface="Consolas" panose="020B0609020204030204" pitchFamily="49" charset="0"/>
                <a:ea typeface="Times New Roman" panose="02020603050405020304" pitchFamily="18" charset="0"/>
                <a:cs typeface="Courier New" panose="02070309020205020404" pitchFamily="49" charset="0"/>
              </a:rPr>
              <a:t>bool</a:t>
            </a:r>
            <a:r>
              <a:rPr lang="en-US" sz="140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 </a:t>
            </a:r>
            <a:r>
              <a:rPr lang="en-US" sz="1400" dirty="0" err="1">
                <a:solidFill>
                  <a:srgbClr val="74531F"/>
                </a:solidFill>
                <a:effectLst/>
                <a:latin typeface="Consolas" panose="020B0609020204030204" pitchFamily="49" charset="0"/>
                <a:ea typeface="Times New Roman" panose="02020603050405020304" pitchFamily="18" charset="0"/>
                <a:cs typeface="Courier New" panose="02070309020205020404" pitchFamily="49" charset="0"/>
              </a:rPr>
              <a:t>WillUseProperty</a:t>
            </a:r>
            <a:r>
              <a:rPr lang="en-US" sz="140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a:t>
            </a:r>
            <a:r>
              <a:rPr lang="en-US" sz="1400" dirty="0">
                <a:solidFill>
                  <a:srgbClr val="0000FF"/>
                </a:solidFill>
                <a:effectLst/>
                <a:latin typeface="Consolas" panose="020B0609020204030204" pitchFamily="49" charset="0"/>
                <a:ea typeface="Times New Roman" panose="02020603050405020304" pitchFamily="18" charset="0"/>
                <a:cs typeface="Courier New" panose="02070309020205020404" pitchFamily="49" charset="0"/>
              </a:rPr>
              <a:t>string</a:t>
            </a:r>
            <a:r>
              <a:rPr lang="en-US" sz="140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 </a:t>
            </a:r>
            <a:r>
              <a:rPr lang="en-US" sz="1400" dirty="0" err="1">
                <a:solidFill>
                  <a:srgbClr val="1F377F"/>
                </a:solidFill>
                <a:effectLst/>
                <a:latin typeface="Consolas" panose="020B0609020204030204" pitchFamily="49" charset="0"/>
                <a:ea typeface="Times New Roman" panose="02020603050405020304" pitchFamily="18" charset="0"/>
                <a:cs typeface="Courier New" panose="02070309020205020404" pitchFamily="49" charset="0"/>
              </a:rPr>
              <a:t>propertyKey</a:t>
            </a:r>
            <a:r>
              <a:rPr lang="en-US" sz="140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	</a:t>
            </a:r>
            <a:r>
              <a:rPr lang="en-US" sz="1400" dirty="0">
                <a:solidFill>
                  <a:srgbClr val="0000FF"/>
                </a:solidFill>
                <a:effectLst/>
                <a:latin typeface="Consolas" panose="020B0609020204030204" pitchFamily="49" charset="0"/>
                <a:ea typeface="Times New Roman" panose="02020603050405020304" pitchFamily="18" charset="0"/>
                <a:cs typeface="Courier New" panose="02070309020205020404" pitchFamily="49" charset="0"/>
              </a:rPr>
              <a:t>bool</a:t>
            </a:r>
            <a:r>
              <a:rPr lang="en-US" sz="140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 </a:t>
            </a:r>
            <a:r>
              <a:rPr lang="en-US" sz="1400" dirty="0" err="1">
                <a:solidFill>
                  <a:srgbClr val="74531F"/>
                </a:solidFill>
                <a:effectLst/>
                <a:latin typeface="Consolas" panose="020B0609020204030204" pitchFamily="49" charset="0"/>
                <a:ea typeface="Times New Roman" panose="02020603050405020304" pitchFamily="18" charset="0"/>
                <a:cs typeface="Courier New" panose="02070309020205020404" pitchFamily="49" charset="0"/>
              </a:rPr>
              <a:t>IsValidValidator</a:t>
            </a:r>
            <a:r>
              <a:rPr lang="en-US" sz="140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a:t>
            </a:r>
            <a:r>
              <a:rPr lang="en-US" sz="1400" dirty="0" err="1">
                <a:solidFill>
                  <a:srgbClr val="2B91AF"/>
                </a:solidFill>
                <a:effectLst/>
                <a:latin typeface="Consolas" panose="020B0609020204030204" pitchFamily="49" charset="0"/>
                <a:ea typeface="Times New Roman" panose="02020603050405020304" pitchFamily="18" charset="0"/>
                <a:cs typeface="Courier New" panose="02070309020205020404" pitchFamily="49" charset="0"/>
              </a:rPr>
              <a:t>DynamicMetadataDefinition</a:t>
            </a:r>
            <a:r>
              <a:rPr lang="en-US" sz="140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 </a:t>
            </a:r>
            <a:r>
              <a:rPr lang="en-US" sz="1400" dirty="0">
                <a:solidFill>
                  <a:srgbClr val="1F377F"/>
                </a:solidFill>
                <a:effectLst/>
                <a:latin typeface="Consolas" panose="020B0609020204030204" pitchFamily="49" charset="0"/>
                <a:ea typeface="Times New Roman" panose="02020603050405020304" pitchFamily="18" charset="0"/>
                <a:cs typeface="Courier New" panose="02070309020205020404" pitchFamily="49" charset="0"/>
              </a:rPr>
              <a:t>definition</a:t>
            </a:r>
            <a:r>
              <a:rPr lang="en-US" sz="140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a:t>
            </a:r>
          </a:p>
          <a:p>
            <a:pPr marL="0" marR="0" indent="0">
              <a:lnSpc>
                <a:spcPct val="107000"/>
              </a:lnSpc>
              <a:spcBef>
                <a:spcPts val="0"/>
              </a:spcBef>
              <a:spcAft>
                <a:spcPts val="800"/>
              </a:spcAft>
              <a:buNone/>
            </a:pPr>
            <a:r>
              <a:rPr lang="en-US" sz="1400" dirty="0">
                <a:effectLst/>
                <a:latin typeface="Calibri" panose="020F0502020204030204" pitchFamily="34" charset="0"/>
                <a:ea typeface="Calibri" panose="020F0502020204030204" pitchFamily="34" charset="0"/>
                <a:cs typeface="Times New Roman" panose="02020603050405020304" pitchFamily="18" charset="0"/>
              </a:rPr>
              <a:t> </a:t>
            </a:r>
          </a:p>
          <a:p>
            <a:pPr marL="0" indent="0">
              <a:buNone/>
            </a:pPr>
            <a:endParaRPr lang="en-US" sz="1400" dirty="0"/>
          </a:p>
        </p:txBody>
      </p:sp>
      <p:sp>
        <p:nvSpPr>
          <p:cNvPr id="4" name="TextBox 3">
            <a:extLst>
              <a:ext uri="{FF2B5EF4-FFF2-40B4-BE49-F238E27FC236}">
                <a16:creationId xmlns:a16="http://schemas.microsoft.com/office/drawing/2014/main" id="{5B6B1CA0-8E11-47E1-9EDC-9DDE4A2A6083}"/>
              </a:ext>
            </a:extLst>
          </p:cNvPr>
          <p:cNvSpPr txBox="1"/>
          <p:nvPr/>
        </p:nvSpPr>
        <p:spPr>
          <a:xfrm>
            <a:off x="874710" y="5769946"/>
            <a:ext cx="1409617" cy="369332"/>
          </a:xfrm>
          <a:prstGeom prst="rect">
            <a:avLst/>
          </a:prstGeom>
          <a:noFill/>
        </p:spPr>
        <p:txBody>
          <a:bodyPr wrap="none" rtlCol="0">
            <a:spAutoFit/>
          </a:bodyPr>
          <a:lstStyle/>
          <a:p>
            <a:r>
              <a:rPr lang="pl-PL" dirty="0" err="1">
                <a:hlinkClick r:id="rId5"/>
              </a:rPr>
              <a:t>IValidator.cs</a:t>
            </a:r>
            <a:endParaRPr lang="en-US" dirty="0"/>
          </a:p>
        </p:txBody>
      </p:sp>
    </p:spTree>
    <p:extLst>
      <p:ext uri="{BB962C8B-B14F-4D97-AF65-F5344CB8AC3E}">
        <p14:creationId xmlns:p14="http://schemas.microsoft.com/office/powerpoint/2010/main" val="42619172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E1F24682-32A4-42DC-8139-5B8C965E3943}"/>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r="55953" b="-5630"/>
          <a:stretch/>
        </p:blipFill>
        <p:spPr>
          <a:xfrm>
            <a:off x="874710" y="6257546"/>
            <a:ext cx="520546" cy="313445"/>
          </a:xfrm>
          <a:prstGeom prst="rect">
            <a:avLst/>
          </a:prstGeom>
        </p:spPr>
      </p:pic>
      <p:cxnSp>
        <p:nvCxnSpPr>
          <p:cNvPr id="34" name="Łącznik prosty 33">
            <a:extLst>
              <a:ext uri="{FF2B5EF4-FFF2-40B4-BE49-F238E27FC236}">
                <a16:creationId xmlns:a16="http://schemas.microsoft.com/office/drawing/2014/main" id="{4D8C8011-4365-4427-B916-52E824184870}"/>
              </a:ext>
            </a:extLst>
          </p:cNvPr>
          <p:cNvCxnSpPr>
            <a:cxnSpLocks/>
          </p:cNvCxnSpPr>
          <p:nvPr/>
        </p:nvCxnSpPr>
        <p:spPr>
          <a:xfrm>
            <a:off x="874713" y="6139278"/>
            <a:ext cx="10442575" cy="0"/>
          </a:xfrm>
          <a:prstGeom prst="line">
            <a:avLst/>
          </a:prstGeom>
          <a:ln>
            <a:solidFill>
              <a:srgbClr val="40434F">
                <a:alpha val="40000"/>
              </a:srgb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898D4326-7241-4B23-949F-76823FBC0B59}"/>
              </a:ext>
            </a:extLst>
          </p:cNvPr>
          <p:cNvSpPr>
            <a:spLocks noGrp="1"/>
          </p:cNvSpPr>
          <p:nvPr>
            <p:ph type="title"/>
          </p:nvPr>
        </p:nvSpPr>
        <p:spPr/>
        <p:txBody>
          <a:bodyPr/>
          <a:lstStyle/>
          <a:p>
            <a:r>
              <a:rPr lang="en-US" dirty="0"/>
              <a:t>3</a:t>
            </a:r>
            <a:r>
              <a:rPr lang="pl-PL" dirty="0"/>
              <a:t>/ Basic </a:t>
            </a:r>
            <a:r>
              <a:rPr lang="pl-PL" dirty="0" err="1"/>
              <a:t>validators</a:t>
            </a:r>
            <a:endParaRPr lang="en-US" dirty="0"/>
          </a:p>
        </p:txBody>
      </p:sp>
      <p:sp>
        <p:nvSpPr>
          <p:cNvPr id="35" name="Symbol zastępczy numeru slajdu 1">
            <a:extLst>
              <a:ext uri="{FF2B5EF4-FFF2-40B4-BE49-F238E27FC236}">
                <a16:creationId xmlns:a16="http://schemas.microsoft.com/office/drawing/2014/main" id="{769DFF0E-456F-4394-A8D3-805F6D73B740}"/>
              </a:ext>
            </a:extLst>
          </p:cNvPr>
          <p:cNvSpPr>
            <a:spLocks noGrp="1"/>
          </p:cNvSpPr>
          <p:nvPr>
            <p:ph type="sldNum" sz="quarter" idx="12"/>
          </p:nvPr>
        </p:nvSpPr>
        <p:spPr/>
        <p:txBody>
          <a:bodyPr vert="horz" wrap="square" lIns="0" tIns="0" rIns="0" bIns="0" rtlCol="0" anchor="b">
            <a:spAutoFit/>
          </a:bodyPr>
          <a:lstStyle/>
          <a:p>
            <a:pPr>
              <a:spcBef>
                <a:spcPct val="0"/>
              </a:spcBef>
            </a:pPr>
            <a:fld id="{1A076B6A-A9D5-4ABA-9939-A832AC87749F}" type="slidenum">
              <a:rPr lang="pl-PL" sz="1050" b="1" smtClean="0">
                <a:solidFill>
                  <a:schemeClr val="tx1"/>
                </a:solidFill>
                <a:ea typeface="+mj-ea"/>
                <a:cs typeface="+mj-cs"/>
              </a:rPr>
              <a:pPr>
                <a:spcBef>
                  <a:spcPct val="0"/>
                </a:spcBef>
              </a:pPr>
              <a:t>28</a:t>
            </a:fld>
            <a:r>
              <a:rPr lang="pl-PL" sz="1050" b="1" dirty="0">
                <a:solidFill>
                  <a:schemeClr val="tx1"/>
                </a:solidFill>
                <a:ea typeface="+mj-ea"/>
                <a:cs typeface="+mj-cs"/>
              </a:rPr>
              <a:t> </a:t>
            </a:r>
            <a:endParaRPr lang="pl-PL" sz="1050" dirty="0">
              <a:solidFill>
                <a:schemeClr val="tx1"/>
              </a:solidFill>
              <a:ea typeface="+mj-ea"/>
              <a:cs typeface="+mj-cs"/>
            </a:endParaRPr>
          </a:p>
        </p:txBody>
      </p:sp>
      <p:sp>
        <p:nvSpPr>
          <p:cNvPr id="5" name="Content Placeholder 4">
            <a:extLst>
              <a:ext uri="{FF2B5EF4-FFF2-40B4-BE49-F238E27FC236}">
                <a16:creationId xmlns:a16="http://schemas.microsoft.com/office/drawing/2014/main" id="{C5ADCBDC-1BAD-4105-AB77-74DA7603DA52}"/>
              </a:ext>
            </a:extLst>
          </p:cNvPr>
          <p:cNvSpPr>
            <a:spLocks noGrp="1"/>
          </p:cNvSpPr>
          <p:nvPr>
            <p:ph idx="1"/>
          </p:nvPr>
        </p:nvSpPr>
        <p:spPr>
          <a:xfrm>
            <a:off x="838200" y="1825625"/>
            <a:ext cx="10515600" cy="1507119"/>
          </a:xfrm>
        </p:spPr>
        <p:txBody>
          <a:bodyPr>
            <a:normAutofit/>
          </a:bodyPr>
          <a:lstStyle/>
          <a:p>
            <a:r>
              <a:rPr lang="pl-PL" dirty="0" err="1"/>
              <a:t>Property</a:t>
            </a:r>
            <a:r>
              <a:rPr lang="pl-PL" dirty="0"/>
              <a:t> </a:t>
            </a:r>
            <a:r>
              <a:rPr lang="pl-PL" dirty="0" err="1"/>
              <a:t>validators</a:t>
            </a:r>
            <a:r>
              <a:rPr lang="pl-PL" dirty="0"/>
              <a:t> – </a:t>
            </a:r>
            <a:r>
              <a:rPr lang="pl-PL" dirty="0" err="1"/>
              <a:t>range</a:t>
            </a:r>
            <a:r>
              <a:rPr lang="pl-PL" dirty="0"/>
              <a:t>, </a:t>
            </a:r>
            <a:r>
              <a:rPr lang="pl-PL" dirty="0" err="1"/>
              <a:t>is</a:t>
            </a:r>
            <a:r>
              <a:rPr lang="pl-PL" dirty="0"/>
              <a:t> </a:t>
            </a:r>
            <a:r>
              <a:rPr lang="pl-PL" dirty="0" err="1"/>
              <a:t>null</a:t>
            </a:r>
            <a:endParaRPr lang="pl-PL" dirty="0"/>
          </a:p>
          <a:p>
            <a:r>
              <a:rPr lang="pl-PL" dirty="0"/>
              <a:t>Cross </a:t>
            </a:r>
            <a:r>
              <a:rPr lang="pl-PL" dirty="0" err="1"/>
              <a:t>property</a:t>
            </a:r>
            <a:r>
              <a:rPr lang="pl-PL" dirty="0"/>
              <a:t> </a:t>
            </a:r>
            <a:r>
              <a:rPr lang="pl-PL" dirty="0" err="1"/>
              <a:t>validators</a:t>
            </a:r>
            <a:endParaRPr lang="en-US" dirty="0"/>
          </a:p>
        </p:txBody>
      </p:sp>
      <p:sp>
        <p:nvSpPr>
          <p:cNvPr id="7" name="TextBox 6">
            <a:extLst>
              <a:ext uri="{FF2B5EF4-FFF2-40B4-BE49-F238E27FC236}">
                <a16:creationId xmlns:a16="http://schemas.microsoft.com/office/drawing/2014/main" id="{962FB0B6-03B6-4EE4-B9D8-02B0F297A296}"/>
              </a:ext>
            </a:extLst>
          </p:cNvPr>
          <p:cNvSpPr txBox="1"/>
          <p:nvPr/>
        </p:nvSpPr>
        <p:spPr>
          <a:xfrm>
            <a:off x="838200" y="5769946"/>
            <a:ext cx="3661195" cy="369332"/>
          </a:xfrm>
          <a:prstGeom prst="rect">
            <a:avLst/>
          </a:prstGeom>
          <a:noFill/>
        </p:spPr>
        <p:txBody>
          <a:bodyPr wrap="none" rtlCol="0">
            <a:spAutoFit/>
          </a:bodyPr>
          <a:lstStyle/>
          <a:p>
            <a:r>
              <a:rPr lang="pl-PL" dirty="0" err="1">
                <a:hlinkClick r:id="rId5"/>
              </a:rPr>
              <a:t>NumericRangePropertyValidator.cs</a:t>
            </a:r>
            <a:endParaRPr lang="en-US" dirty="0"/>
          </a:p>
        </p:txBody>
      </p:sp>
    </p:spTree>
    <p:extLst>
      <p:ext uri="{BB962C8B-B14F-4D97-AF65-F5344CB8AC3E}">
        <p14:creationId xmlns:p14="http://schemas.microsoft.com/office/powerpoint/2010/main" val="307958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E1F24682-32A4-42DC-8139-5B8C965E3943}"/>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r="55953" b="-5630"/>
          <a:stretch/>
        </p:blipFill>
        <p:spPr>
          <a:xfrm>
            <a:off x="874710" y="6257546"/>
            <a:ext cx="520546" cy="313445"/>
          </a:xfrm>
          <a:prstGeom prst="rect">
            <a:avLst/>
          </a:prstGeom>
        </p:spPr>
      </p:pic>
      <p:cxnSp>
        <p:nvCxnSpPr>
          <p:cNvPr id="34" name="Łącznik prosty 33">
            <a:extLst>
              <a:ext uri="{FF2B5EF4-FFF2-40B4-BE49-F238E27FC236}">
                <a16:creationId xmlns:a16="http://schemas.microsoft.com/office/drawing/2014/main" id="{4D8C8011-4365-4427-B916-52E824184870}"/>
              </a:ext>
            </a:extLst>
          </p:cNvPr>
          <p:cNvCxnSpPr>
            <a:cxnSpLocks/>
          </p:cNvCxnSpPr>
          <p:nvPr/>
        </p:nvCxnSpPr>
        <p:spPr>
          <a:xfrm>
            <a:off x="874713" y="6139278"/>
            <a:ext cx="10442575" cy="0"/>
          </a:xfrm>
          <a:prstGeom prst="line">
            <a:avLst/>
          </a:prstGeom>
          <a:ln>
            <a:solidFill>
              <a:srgbClr val="40434F">
                <a:alpha val="40000"/>
              </a:srgb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898D4326-7241-4B23-949F-76823FBC0B59}"/>
              </a:ext>
            </a:extLst>
          </p:cNvPr>
          <p:cNvSpPr>
            <a:spLocks noGrp="1"/>
          </p:cNvSpPr>
          <p:nvPr>
            <p:ph type="title"/>
          </p:nvPr>
        </p:nvSpPr>
        <p:spPr/>
        <p:txBody>
          <a:bodyPr/>
          <a:lstStyle/>
          <a:p>
            <a:r>
              <a:rPr lang="en-US" dirty="0"/>
              <a:t>3</a:t>
            </a:r>
            <a:r>
              <a:rPr lang="pl-PL" dirty="0"/>
              <a:t>/ Basic </a:t>
            </a:r>
            <a:r>
              <a:rPr lang="pl-PL" dirty="0" err="1"/>
              <a:t>validators</a:t>
            </a:r>
            <a:r>
              <a:rPr lang="pl-PL" dirty="0"/>
              <a:t> – not </a:t>
            </a:r>
            <a:r>
              <a:rPr lang="pl-PL" dirty="0" err="1"/>
              <a:t>null</a:t>
            </a:r>
            <a:r>
              <a:rPr lang="pl-PL" dirty="0"/>
              <a:t> </a:t>
            </a:r>
            <a:r>
              <a:rPr lang="pl-PL" dirty="0" err="1"/>
              <a:t>validator</a:t>
            </a:r>
            <a:endParaRPr lang="en-US" dirty="0"/>
          </a:p>
        </p:txBody>
      </p:sp>
      <p:sp>
        <p:nvSpPr>
          <p:cNvPr id="35" name="Symbol zastępczy numeru slajdu 1">
            <a:extLst>
              <a:ext uri="{FF2B5EF4-FFF2-40B4-BE49-F238E27FC236}">
                <a16:creationId xmlns:a16="http://schemas.microsoft.com/office/drawing/2014/main" id="{769DFF0E-456F-4394-A8D3-805F6D73B740}"/>
              </a:ext>
            </a:extLst>
          </p:cNvPr>
          <p:cNvSpPr>
            <a:spLocks noGrp="1"/>
          </p:cNvSpPr>
          <p:nvPr>
            <p:ph type="sldNum" sz="quarter" idx="12"/>
          </p:nvPr>
        </p:nvSpPr>
        <p:spPr/>
        <p:txBody>
          <a:bodyPr vert="horz" wrap="square" lIns="0" tIns="0" rIns="0" bIns="0" rtlCol="0" anchor="b">
            <a:spAutoFit/>
          </a:bodyPr>
          <a:lstStyle/>
          <a:p>
            <a:pPr>
              <a:spcBef>
                <a:spcPct val="0"/>
              </a:spcBef>
            </a:pPr>
            <a:fld id="{1A076B6A-A9D5-4ABA-9939-A832AC87749F}" type="slidenum">
              <a:rPr lang="pl-PL" sz="1050" b="1" smtClean="0">
                <a:solidFill>
                  <a:schemeClr val="tx1"/>
                </a:solidFill>
                <a:ea typeface="+mj-ea"/>
                <a:cs typeface="+mj-cs"/>
              </a:rPr>
              <a:pPr>
                <a:spcBef>
                  <a:spcPct val="0"/>
                </a:spcBef>
              </a:pPr>
              <a:t>29</a:t>
            </a:fld>
            <a:r>
              <a:rPr lang="pl-PL" sz="1050" b="1" dirty="0">
                <a:solidFill>
                  <a:schemeClr val="tx1"/>
                </a:solidFill>
                <a:ea typeface="+mj-ea"/>
                <a:cs typeface="+mj-cs"/>
              </a:rPr>
              <a:t> </a:t>
            </a:r>
            <a:endParaRPr lang="pl-PL" sz="1050" dirty="0">
              <a:solidFill>
                <a:schemeClr val="tx1"/>
              </a:solidFill>
              <a:ea typeface="+mj-ea"/>
              <a:cs typeface="+mj-cs"/>
            </a:endParaRPr>
          </a:p>
        </p:txBody>
      </p:sp>
      <p:sp>
        <p:nvSpPr>
          <p:cNvPr id="5" name="Content Placeholder 4">
            <a:extLst>
              <a:ext uri="{FF2B5EF4-FFF2-40B4-BE49-F238E27FC236}">
                <a16:creationId xmlns:a16="http://schemas.microsoft.com/office/drawing/2014/main" id="{C5ADCBDC-1BAD-4105-AB77-74DA7603DA52}"/>
              </a:ext>
            </a:extLst>
          </p:cNvPr>
          <p:cNvSpPr>
            <a:spLocks noGrp="1"/>
          </p:cNvSpPr>
          <p:nvPr>
            <p:ph idx="1"/>
          </p:nvPr>
        </p:nvSpPr>
        <p:spPr>
          <a:xfrm>
            <a:off x="838200" y="1825624"/>
            <a:ext cx="10515600" cy="3744996"/>
          </a:xfrm>
        </p:spPr>
        <p:txBody>
          <a:bodyPr>
            <a:normAutofit/>
          </a:bodyPr>
          <a:lstStyle/>
          <a:p>
            <a:pPr marL="0" marR="0" indent="0">
              <a:lnSpc>
                <a:spcPct val="107000"/>
              </a:lnSpc>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dirty="0">
                <a:solidFill>
                  <a:srgbClr val="0000FF"/>
                </a:solidFill>
                <a:latin typeface="Consolas" panose="020B0609020204030204" pitchFamily="49" charset="0"/>
                <a:ea typeface="Times New Roman" panose="02020603050405020304" pitchFamily="18" charset="0"/>
                <a:cs typeface="Courier New" panose="02070309020205020404" pitchFamily="49" charset="0"/>
              </a:rPr>
              <a:t>public</a:t>
            </a:r>
            <a:r>
              <a:rPr lang="en-US" sz="1400" dirty="0">
                <a:solidFill>
                  <a:srgbClr val="000000"/>
                </a:solidFill>
                <a:latin typeface="Consolas" panose="020B0609020204030204" pitchFamily="49" charset="0"/>
                <a:ea typeface="Times New Roman" panose="02020603050405020304" pitchFamily="18" charset="0"/>
                <a:cs typeface="Courier New" panose="02070309020205020404" pitchFamily="49" charset="0"/>
              </a:rPr>
              <a:t> </a:t>
            </a:r>
            <a:r>
              <a:rPr lang="en-US" sz="1400" dirty="0">
                <a:solidFill>
                  <a:srgbClr val="2B91AF"/>
                </a:solidFill>
                <a:latin typeface="Consolas" panose="020B0609020204030204" pitchFamily="49" charset="0"/>
                <a:ea typeface="Times New Roman" panose="02020603050405020304" pitchFamily="18" charset="0"/>
                <a:cs typeface="Courier New" panose="02070309020205020404" pitchFamily="49" charset="0"/>
              </a:rPr>
              <a:t>List</a:t>
            </a:r>
            <a:r>
              <a:rPr lang="en-US" sz="1400" dirty="0">
                <a:solidFill>
                  <a:srgbClr val="000000"/>
                </a:solidFill>
                <a:latin typeface="Consolas" panose="020B0609020204030204" pitchFamily="49" charset="0"/>
                <a:ea typeface="Times New Roman" panose="02020603050405020304" pitchFamily="18" charset="0"/>
                <a:cs typeface="Courier New" panose="02070309020205020404" pitchFamily="49" charset="0"/>
              </a:rPr>
              <a:t>&lt;</a:t>
            </a:r>
            <a:r>
              <a:rPr lang="en-US" sz="1400" dirty="0">
                <a:solidFill>
                  <a:srgbClr val="2B91AF"/>
                </a:solidFill>
                <a:latin typeface="Consolas" panose="020B0609020204030204" pitchFamily="49" charset="0"/>
                <a:ea typeface="Times New Roman" panose="02020603050405020304" pitchFamily="18" charset="0"/>
                <a:cs typeface="Courier New" panose="02070309020205020404" pitchFamily="49" charset="0"/>
              </a:rPr>
              <a:t>Error</a:t>
            </a:r>
            <a:r>
              <a:rPr lang="en-US" sz="1400" dirty="0">
                <a:solidFill>
                  <a:srgbClr val="000000"/>
                </a:solidFill>
                <a:latin typeface="Consolas" panose="020B0609020204030204" pitchFamily="49" charset="0"/>
                <a:ea typeface="Times New Roman" panose="02020603050405020304" pitchFamily="18" charset="0"/>
                <a:cs typeface="Courier New" panose="02070309020205020404" pitchFamily="49" charset="0"/>
              </a:rPr>
              <a:t>&gt; </a:t>
            </a:r>
            <a:r>
              <a:rPr lang="en-US" sz="1400" dirty="0">
                <a:solidFill>
                  <a:srgbClr val="74531F"/>
                </a:solidFill>
                <a:latin typeface="Consolas" panose="020B0609020204030204" pitchFamily="49" charset="0"/>
                <a:ea typeface="Times New Roman" panose="02020603050405020304" pitchFamily="18" charset="0"/>
                <a:cs typeface="Courier New" panose="02070309020205020404" pitchFamily="49" charset="0"/>
              </a:rPr>
              <a:t>Validate</a:t>
            </a:r>
            <a:r>
              <a:rPr lang="en-US" sz="1400" dirty="0">
                <a:solidFill>
                  <a:srgbClr val="000000"/>
                </a:solidFill>
                <a:latin typeface="Consolas" panose="020B0609020204030204" pitchFamily="49" charset="0"/>
                <a:ea typeface="Times New Roman" panose="02020603050405020304" pitchFamily="18" charset="0"/>
                <a:cs typeface="Courier New" panose="02070309020205020404" pitchFamily="49" charset="0"/>
              </a:rPr>
              <a:t>(</a:t>
            </a:r>
            <a:r>
              <a:rPr lang="en-US" sz="1400" dirty="0" err="1">
                <a:solidFill>
                  <a:srgbClr val="2B91AF"/>
                </a:solidFill>
                <a:latin typeface="Consolas" panose="020B0609020204030204" pitchFamily="49" charset="0"/>
                <a:ea typeface="Times New Roman" panose="02020603050405020304" pitchFamily="18" charset="0"/>
                <a:cs typeface="Courier New" panose="02070309020205020404" pitchFamily="49" charset="0"/>
              </a:rPr>
              <a:t>DynamicMetadata</a:t>
            </a:r>
            <a:r>
              <a:rPr lang="en-US" sz="1400" dirty="0">
                <a:solidFill>
                  <a:srgbClr val="000000"/>
                </a:solidFill>
                <a:latin typeface="Consolas" panose="020B0609020204030204" pitchFamily="49" charset="0"/>
                <a:ea typeface="Times New Roman" panose="02020603050405020304" pitchFamily="18" charset="0"/>
                <a:cs typeface="Courier New" panose="02070309020205020404" pitchFamily="49" charset="0"/>
              </a:rPr>
              <a:t> </a:t>
            </a:r>
            <a:r>
              <a:rPr lang="en-US" sz="1400" dirty="0" err="1">
                <a:solidFill>
                  <a:srgbClr val="1F377F"/>
                </a:solidFill>
                <a:latin typeface="Consolas" panose="020B0609020204030204" pitchFamily="49" charset="0"/>
                <a:ea typeface="Times New Roman" panose="02020603050405020304" pitchFamily="18" charset="0"/>
                <a:cs typeface="Courier New" panose="02070309020205020404" pitchFamily="49" charset="0"/>
              </a:rPr>
              <a:t>dynamicMetadata</a:t>
            </a:r>
            <a:r>
              <a:rPr lang="en-US" sz="1400" dirty="0">
                <a:solidFill>
                  <a:srgbClr val="000000"/>
                </a:solidFill>
                <a:latin typeface="Consolas" panose="020B0609020204030204" pitchFamily="49" charset="0"/>
                <a:ea typeface="Times New Roman" panose="02020603050405020304" pitchFamily="18" charset="0"/>
                <a:cs typeface="Courier New" panose="02070309020205020404" pitchFamily="49" charset="0"/>
              </a:rPr>
              <a:t>, </a:t>
            </a:r>
            <a:r>
              <a:rPr lang="en-US" sz="1400" dirty="0">
                <a:solidFill>
                  <a:srgbClr val="2B91AF"/>
                </a:solidFill>
                <a:latin typeface="Consolas" panose="020B0609020204030204" pitchFamily="49" charset="0"/>
                <a:ea typeface="Times New Roman" panose="02020603050405020304" pitchFamily="18" charset="0"/>
                <a:cs typeface="Courier New" panose="02070309020205020404" pitchFamily="49" charset="0"/>
              </a:rPr>
              <a:t>Movie</a:t>
            </a:r>
            <a:r>
              <a:rPr lang="en-US" sz="1400" dirty="0">
                <a:solidFill>
                  <a:srgbClr val="000000"/>
                </a:solidFill>
                <a:latin typeface="Consolas" panose="020B0609020204030204" pitchFamily="49" charset="0"/>
                <a:ea typeface="Times New Roman" panose="02020603050405020304" pitchFamily="18" charset="0"/>
                <a:cs typeface="Courier New" panose="02070309020205020404" pitchFamily="49" charset="0"/>
              </a:rPr>
              <a:t> </a:t>
            </a:r>
            <a:r>
              <a:rPr lang="en-US" sz="1400" dirty="0">
                <a:solidFill>
                  <a:srgbClr val="1F377F"/>
                </a:solidFill>
                <a:latin typeface="Consolas" panose="020B0609020204030204" pitchFamily="49" charset="0"/>
                <a:ea typeface="Times New Roman" panose="02020603050405020304" pitchFamily="18" charset="0"/>
                <a:cs typeface="Courier New" panose="02070309020205020404" pitchFamily="49" charset="0"/>
              </a:rPr>
              <a:t>context</a:t>
            </a:r>
            <a:r>
              <a:rPr lang="en-US" sz="1400" dirty="0">
                <a:solidFill>
                  <a:srgbClr val="000000"/>
                </a:solidFill>
                <a:latin typeface="Consolas" panose="020B0609020204030204" pitchFamily="49" charset="0"/>
                <a:ea typeface="Times New Roman" panose="02020603050405020304" pitchFamily="18" charset="0"/>
                <a:cs typeface="Courier New" panose="020703090202050204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dirty="0">
                <a:solidFill>
                  <a:srgbClr val="000000"/>
                </a:solidFill>
                <a:latin typeface="Consolas" panose="020B0609020204030204" pitchFamily="49" charset="0"/>
                <a:ea typeface="Times New Roman" panose="02020603050405020304" pitchFamily="18" charset="0"/>
                <a:cs typeface="Courier New" panose="02070309020205020404" pitchFamily="49"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dirty="0">
                <a:solidFill>
                  <a:srgbClr val="000000"/>
                </a:solidFill>
                <a:latin typeface="Consolas" panose="020B0609020204030204" pitchFamily="49" charset="0"/>
                <a:ea typeface="Times New Roman" panose="02020603050405020304" pitchFamily="18" charset="0"/>
                <a:cs typeface="Courier New" panose="02070309020205020404" pitchFamily="49" charset="0"/>
              </a:rPr>
              <a:t>           </a:t>
            </a:r>
            <a:r>
              <a:rPr lang="en-US" sz="1400" dirty="0">
                <a:solidFill>
                  <a:srgbClr val="0000FF"/>
                </a:solidFill>
                <a:latin typeface="Consolas" panose="020B0609020204030204" pitchFamily="49" charset="0"/>
                <a:ea typeface="Times New Roman" panose="02020603050405020304" pitchFamily="18" charset="0"/>
                <a:cs typeface="Courier New" panose="02070309020205020404" pitchFamily="49" charset="0"/>
              </a:rPr>
              <a:t>var</a:t>
            </a:r>
            <a:r>
              <a:rPr lang="en-US" sz="1400" dirty="0">
                <a:solidFill>
                  <a:srgbClr val="000000"/>
                </a:solidFill>
                <a:latin typeface="Consolas" panose="020B0609020204030204" pitchFamily="49" charset="0"/>
                <a:ea typeface="Times New Roman" panose="02020603050405020304" pitchFamily="18" charset="0"/>
                <a:cs typeface="Courier New" panose="02070309020205020404" pitchFamily="49" charset="0"/>
              </a:rPr>
              <a:t> </a:t>
            </a:r>
            <a:r>
              <a:rPr lang="en-US" sz="1400" dirty="0">
                <a:solidFill>
                  <a:srgbClr val="1F377F"/>
                </a:solidFill>
                <a:latin typeface="Consolas" panose="020B0609020204030204" pitchFamily="49" charset="0"/>
                <a:ea typeface="Times New Roman" panose="02020603050405020304" pitchFamily="18" charset="0"/>
                <a:cs typeface="Courier New" panose="02070309020205020404" pitchFamily="49" charset="0"/>
              </a:rPr>
              <a:t>property</a:t>
            </a:r>
            <a:r>
              <a:rPr lang="en-US" sz="1400" dirty="0">
                <a:solidFill>
                  <a:srgbClr val="000000"/>
                </a:solidFill>
                <a:latin typeface="Consolas" panose="020B0609020204030204" pitchFamily="49" charset="0"/>
                <a:ea typeface="Times New Roman" panose="02020603050405020304" pitchFamily="18" charset="0"/>
                <a:cs typeface="Courier New" panose="02070309020205020404" pitchFamily="49" charset="0"/>
              </a:rPr>
              <a:t> = </a:t>
            </a:r>
            <a:r>
              <a:rPr lang="en-US" sz="1400" dirty="0" err="1">
                <a:solidFill>
                  <a:srgbClr val="1F377F"/>
                </a:solidFill>
                <a:latin typeface="Consolas" panose="020B0609020204030204" pitchFamily="49" charset="0"/>
                <a:ea typeface="Times New Roman" panose="02020603050405020304" pitchFamily="18" charset="0"/>
                <a:cs typeface="Courier New" panose="02070309020205020404" pitchFamily="49" charset="0"/>
              </a:rPr>
              <a:t>dynamicMetadata</a:t>
            </a:r>
            <a:r>
              <a:rPr lang="en-US" sz="1400" dirty="0" err="1">
                <a:solidFill>
                  <a:srgbClr val="000000"/>
                </a:solidFill>
                <a:latin typeface="Consolas" panose="020B0609020204030204" pitchFamily="49" charset="0"/>
                <a:ea typeface="Times New Roman" panose="02020603050405020304" pitchFamily="18" charset="0"/>
                <a:cs typeface="Courier New" panose="02070309020205020404" pitchFamily="49" charset="0"/>
              </a:rPr>
              <a:t>.Properties.</a:t>
            </a:r>
            <a:r>
              <a:rPr lang="en-US" sz="1400" dirty="0" err="1">
                <a:solidFill>
                  <a:srgbClr val="74531F"/>
                </a:solidFill>
                <a:latin typeface="Consolas" panose="020B0609020204030204" pitchFamily="49" charset="0"/>
                <a:ea typeface="Times New Roman" panose="02020603050405020304" pitchFamily="18" charset="0"/>
                <a:cs typeface="Courier New" panose="02070309020205020404" pitchFamily="49" charset="0"/>
              </a:rPr>
              <a:t>First</a:t>
            </a:r>
            <a:r>
              <a:rPr lang="en-US" sz="1400" dirty="0">
                <a:solidFill>
                  <a:srgbClr val="000000"/>
                </a:solidFill>
                <a:latin typeface="Consolas" panose="020B0609020204030204" pitchFamily="49" charset="0"/>
                <a:ea typeface="Times New Roman" panose="02020603050405020304" pitchFamily="18" charset="0"/>
                <a:cs typeface="Courier New" panose="02070309020205020404" pitchFamily="49" charset="0"/>
              </a:rPr>
              <a:t>(</a:t>
            </a:r>
            <a:r>
              <a:rPr lang="en-US" sz="1400" dirty="0">
                <a:solidFill>
                  <a:srgbClr val="1F377F"/>
                </a:solidFill>
                <a:latin typeface="Consolas" panose="020B0609020204030204" pitchFamily="49" charset="0"/>
                <a:ea typeface="Times New Roman" panose="02020603050405020304" pitchFamily="18" charset="0"/>
                <a:cs typeface="Courier New" panose="02070309020205020404" pitchFamily="49" charset="0"/>
              </a:rPr>
              <a:t>x</a:t>
            </a:r>
            <a:r>
              <a:rPr lang="en-US" sz="1400" dirty="0">
                <a:solidFill>
                  <a:srgbClr val="000000"/>
                </a:solidFill>
                <a:latin typeface="Consolas" panose="020B0609020204030204" pitchFamily="49" charset="0"/>
                <a:ea typeface="Times New Roman" panose="02020603050405020304" pitchFamily="18" charset="0"/>
                <a:cs typeface="Courier New" panose="02070309020205020404" pitchFamily="49" charset="0"/>
              </a:rPr>
              <a:t> =&gt; </a:t>
            </a:r>
            <a:r>
              <a:rPr lang="en-US" sz="1400" dirty="0" err="1">
                <a:solidFill>
                  <a:srgbClr val="1F377F"/>
                </a:solidFill>
                <a:latin typeface="Consolas" panose="020B0609020204030204" pitchFamily="49" charset="0"/>
                <a:ea typeface="Times New Roman" panose="02020603050405020304" pitchFamily="18" charset="0"/>
                <a:cs typeface="Courier New" panose="02070309020205020404" pitchFamily="49" charset="0"/>
              </a:rPr>
              <a:t>x</a:t>
            </a:r>
            <a:r>
              <a:rPr lang="en-US" sz="1400" dirty="0" err="1">
                <a:solidFill>
                  <a:srgbClr val="000000"/>
                </a:solidFill>
                <a:latin typeface="Consolas" panose="020B0609020204030204" pitchFamily="49" charset="0"/>
                <a:ea typeface="Times New Roman" panose="02020603050405020304" pitchFamily="18" charset="0"/>
                <a:cs typeface="Courier New" panose="02070309020205020404" pitchFamily="49" charset="0"/>
              </a:rPr>
              <a:t>.Id</a:t>
            </a:r>
            <a:r>
              <a:rPr lang="en-US" sz="1400" dirty="0">
                <a:solidFill>
                  <a:srgbClr val="000000"/>
                </a:solidFill>
                <a:latin typeface="Consolas" panose="020B0609020204030204" pitchFamily="49" charset="0"/>
                <a:ea typeface="Times New Roman" panose="02020603050405020304" pitchFamily="18" charset="0"/>
                <a:cs typeface="Courier New" panose="02070309020205020404" pitchFamily="49" charset="0"/>
              </a:rPr>
              <a:t> == Property);</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dirty="0">
                <a:solidFill>
                  <a:srgbClr val="000000"/>
                </a:solidFill>
                <a:latin typeface="Consolas" panose="020B0609020204030204" pitchFamily="49" charset="0"/>
                <a:ea typeface="Times New Roman" panose="02020603050405020304" pitchFamily="18" charset="0"/>
                <a:cs typeface="Courier New" panose="02070309020205020404" pitchFamily="49"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dirty="0">
                <a:solidFill>
                  <a:srgbClr val="000000"/>
                </a:solidFill>
                <a:latin typeface="Consolas" panose="020B0609020204030204" pitchFamily="49" charset="0"/>
                <a:ea typeface="Times New Roman" panose="02020603050405020304" pitchFamily="18" charset="0"/>
                <a:cs typeface="Courier New" panose="02070309020205020404" pitchFamily="49" charset="0"/>
              </a:rPr>
              <a:t>           </a:t>
            </a:r>
            <a:r>
              <a:rPr lang="en-US" sz="1400" dirty="0">
                <a:solidFill>
                  <a:srgbClr val="8F08C4"/>
                </a:solidFill>
                <a:latin typeface="Consolas" panose="020B0609020204030204" pitchFamily="49" charset="0"/>
                <a:ea typeface="Times New Roman" panose="02020603050405020304" pitchFamily="18" charset="0"/>
                <a:cs typeface="Courier New" panose="02070309020205020404" pitchFamily="49" charset="0"/>
              </a:rPr>
              <a:t>if</a:t>
            </a:r>
            <a:r>
              <a:rPr lang="en-US" sz="1400" dirty="0">
                <a:solidFill>
                  <a:srgbClr val="000000"/>
                </a:solidFill>
                <a:latin typeface="Consolas" panose="020B0609020204030204" pitchFamily="49" charset="0"/>
                <a:ea typeface="Times New Roman" panose="02020603050405020304" pitchFamily="18" charset="0"/>
                <a:cs typeface="Courier New" panose="02070309020205020404" pitchFamily="49" charset="0"/>
              </a:rPr>
              <a:t> (</a:t>
            </a:r>
            <a:r>
              <a:rPr lang="en-US" sz="1400" dirty="0" err="1">
                <a:solidFill>
                  <a:srgbClr val="1F377F"/>
                </a:solidFill>
                <a:latin typeface="Consolas" panose="020B0609020204030204" pitchFamily="49" charset="0"/>
                <a:ea typeface="Times New Roman" panose="02020603050405020304" pitchFamily="18" charset="0"/>
                <a:cs typeface="Courier New" panose="02070309020205020404" pitchFamily="49" charset="0"/>
              </a:rPr>
              <a:t>property</a:t>
            </a:r>
            <a:r>
              <a:rPr lang="en-US" sz="1400" dirty="0" err="1">
                <a:solidFill>
                  <a:srgbClr val="000000"/>
                </a:solidFill>
                <a:latin typeface="Consolas" panose="020B0609020204030204" pitchFamily="49" charset="0"/>
                <a:ea typeface="Times New Roman" panose="02020603050405020304" pitchFamily="18" charset="0"/>
                <a:cs typeface="Courier New" panose="02070309020205020404" pitchFamily="49" charset="0"/>
              </a:rPr>
              <a:t>.Value</a:t>
            </a:r>
            <a:r>
              <a:rPr lang="en-US" sz="1400" dirty="0">
                <a:solidFill>
                  <a:srgbClr val="000000"/>
                </a:solidFill>
                <a:latin typeface="Consolas" panose="020B0609020204030204" pitchFamily="49" charset="0"/>
                <a:ea typeface="Times New Roman" panose="02020603050405020304" pitchFamily="18" charset="0"/>
                <a:cs typeface="Courier New" panose="02070309020205020404" pitchFamily="49" charset="0"/>
              </a:rPr>
              <a:t> != </a:t>
            </a:r>
            <a:r>
              <a:rPr lang="en-US" sz="1400" dirty="0">
                <a:solidFill>
                  <a:srgbClr val="0000FF"/>
                </a:solidFill>
                <a:latin typeface="Consolas" panose="020B0609020204030204" pitchFamily="49" charset="0"/>
                <a:ea typeface="Times New Roman" panose="02020603050405020304" pitchFamily="18" charset="0"/>
                <a:cs typeface="Courier New" panose="02070309020205020404" pitchFamily="49" charset="0"/>
              </a:rPr>
              <a:t>null</a:t>
            </a:r>
            <a:r>
              <a:rPr lang="en-US" sz="1400" dirty="0">
                <a:solidFill>
                  <a:srgbClr val="000000"/>
                </a:solidFill>
                <a:latin typeface="Consolas" panose="020B0609020204030204" pitchFamily="49" charset="0"/>
                <a:ea typeface="Times New Roman" panose="02020603050405020304" pitchFamily="18" charset="0"/>
                <a:cs typeface="Courier New" panose="020703090202050204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dirty="0">
                <a:solidFill>
                  <a:srgbClr val="000000"/>
                </a:solidFill>
                <a:latin typeface="Consolas" panose="020B0609020204030204" pitchFamily="49" charset="0"/>
                <a:ea typeface="Times New Roman" panose="02020603050405020304" pitchFamily="18" charset="0"/>
                <a:cs typeface="Courier New" panose="02070309020205020404" pitchFamily="49"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dirty="0">
                <a:solidFill>
                  <a:srgbClr val="000000"/>
                </a:solidFill>
                <a:latin typeface="Consolas" panose="020B0609020204030204" pitchFamily="49" charset="0"/>
                <a:ea typeface="Times New Roman" panose="02020603050405020304" pitchFamily="18" charset="0"/>
                <a:cs typeface="Courier New" panose="02070309020205020404" pitchFamily="49" charset="0"/>
              </a:rPr>
              <a:t>               </a:t>
            </a:r>
            <a:r>
              <a:rPr lang="en-US" sz="1400" dirty="0">
                <a:solidFill>
                  <a:srgbClr val="8F08C4"/>
                </a:solidFill>
                <a:latin typeface="Consolas" panose="020B0609020204030204" pitchFamily="49" charset="0"/>
                <a:ea typeface="Times New Roman" panose="02020603050405020304" pitchFamily="18" charset="0"/>
                <a:cs typeface="Courier New" panose="02070309020205020404" pitchFamily="49" charset="0"/>
              </a:rPr>
              <a:t>return</a:t>
            </a:r>
            <a:r>
              <a:rPr lang="en-US" sz="1400" dirty="0">
                <a:solidFill>
                  <a:srgbClr val="000000"/>
                </a:solidFill>
                <a:latin typeface="Consolas" panose="020B0609020204030204" pitchFamily="49" charset="0"/>
                <a:ea typeface="Times New Roman" panose="02020603050405020304" pitchFamily="18" charset="0"/>
                <a:cs typeface="Courier New" panose="02070309020205020404" pitchFamily="49" charset="0"/>
              </a:rPr>
              <a:t> </a:t>
            </a:r>
            <a:r>
              <a:rPr lang="en-US" sz="1400" dirty="0">
                <a:solidFill>
                  <a:srgbClr val="0000FF"/>
                </a:solidFill>
                <a:latin typeface="Consolas" panose="020B0609020204030204" pitchFamily="49" charset="0"/>
                <a:ea typeface="Times New Roman" panose="02020603050405020304" pitchFamily="18" charset="0"/>
                <a:cs typeface="Courier New" panose="02070309020205020404" pitchFamily="49" charset="0"/>
              </a:rPr>
              <a:t>new</a:t>
            </a:r>
            <a:r>
              <a:rPr lang="en-US" sz="1400" dirty="0">
                <a:solidFill>
                  <a:srgbClr val="000000"/>
                </a:solidFill>
                <a:latin typeface="Consolas" panose="020B0609020204030204" pitchFamily="49" charset="0"/>
                <a:ea typeface="Times New Roman" panose="02020603050405020304" pitchFamily="18" charset="0"/>
                <a:cs typeface="Courier New" panose="02070309020205020404" pitchFamily="49" charset="0"/>
              </a:rPr>
              <a:t> </a:t>
            </a:r>
            <a:r>
              <a:rPr lang="en-US" sz="1400" dirty="0">
                <a:solidFill>
                  <a:srgbClr val="2B91AF"/>
                </a:solidFill>
                <a:latin typeface="Consolas" panose="020B0609020204030204" pitchFamily="49" charset="0"/>
                <a:ea typeface="Times New Roman" panose="02020603050405020304" pitchFamily="18" charset="0"/>
                <a:cs typeface="Courier New" panose="02070309020205020404" pitchFamily="49" charset="0"/>
              </a:rPr>
              <a:t>List</a:t>
            </a:r>
            <a:r>
              <a:rPr lang="en-US" sz="1400" dirty="0">
                <a:solidFill>
                  <a:srgbClr val="000000"/>
                </a:solidFill>
                <a:latin typeface="Consolas" panose="020B0609020204030204" pitchFamily="49" charset="0"/>
                <a:ea typeface="Times New Roman" panose="02020603050405020304" pitchFamily="18" charset="0"/>
                <a:cs typeface="Courier New" panose="02070309020205020404" pitchFamily="49" charset="0"/>
              </a:rPr>
              <a:t>&lt;</a:t>
            </a:r>
            <a:r>
              <a:rPr lang="en-US" sz="1400" dirty="0">
                <a:solidFill>
                  <a:srgbClr val="2B91AF"/>
                </a:solidFill>
                <a:latin typeface="Consolas" panose="020B0609020204030204" pitchFamily="49" charset="0"/>
                <a:ea typeface="Times New Roman" panose="02020603050405020304" pitchFamily="18" charset="0"/>
                <a:cs typeface="Courier New" panose="02070309020205020404" pitchFamily="49" charset="0"/>
              </a:rPr>
              <a:t>Error</a:t>
            </a:r>
            <a:r>
              <a:rPr lang="en-US" sz="1400" dirty="0">
                <a:solidFill>
                  <a:srgbClr val="000000"/>
                </a:solidFill>
                <a:latin typeface="Consolas" panose="020B0609020204030204" pitchFamily="49" charset="0"/>
                <a:ea typeface="Times New Roman" panose="02020603050405020304" pitchFamily="18" charset="0"/>
                <a:cs typeface="Courier New" panose="02070309020205020404" pitchFamily="49" charset="0"/>
              </a:rPr>
              <a:t>&gt;();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dirty="0">
                <a:solidFill>
                  <a:srgbClr val="000000"/>
                </a:solidFill>
                <a:latin typeface="Consolas" panose="020B0609020204030204" pitchFamily="49" charset="0"/>
                <a:ea typeface="Times New Roman" panose="02020603050405020304" pitchFamily="18" charset="0"/>
                <a:cs typeface="Courier New" panose="02070309020205020404" pitchFamily="49"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dirty="0">
                <a:solidFill>
                  <a:srgbClr val="000000"/>
                </a:solidFill>
                <a:latin typeface="Consolas" panose="020B0609020204030204" pitchFamily="49" charset="0"/>
                <a:ea typeface="Times New Roman" panose="02020603050405020304" pitchFamily="18" charset="0"/>
                <a:cs typeface="Courier New" panose="02070309020205020404" pitchFamily="49"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dirty="0">
                <a:solidFill>
                  <a:srgbClr val="000000"/>
                </a:solidFill>
                <a:latin typeface="Consolas" panose="020B0609020204030204" pitchFamily="49" charset="0"/>
                <a:ea typeface="Times New Roman" panose="02020603050405020304" pitchFamily="18" charset="0"/>
                <a:cs typeface="Courier New" panose="02070309020205020404" pitchFamily="49" charset="0"/>
              </a:rPr>
              <a:t>           </a:t>
            </a:r>
            <a:r>
              <a:rPr lang="en-US" sz="1400" dirty="0">
                <a:solidFill>
                  <a:srgbClr val="8F08C4"/>
                </a:solidFill>
                <a:latin typeface="Consolas" panose="020B0609020204030204" pitchFamily="49" charset="0"/>
                <a:ea typeface="Times New Roman" panose="02020603050405020304" pitchFamily="18" charset="0"/>
                <a:cs typeface="Courier New" panose="02070309020205020404" pitchFamily="49" charset="0"/>
              </a:rPr>
              <a:t>return</a:t>
            </a:r>
            <a:r>
              <a:rPr lang="en-US" sz="1400" dirty="0">
                <a:solidFill>
                  <a:srgbClr val="000000"/>
                </a:solidFill>
                <a:latin typeface="Consolas" panose="020B0609020204030204" pitchFamily="49" charset="0"/>
                <a:ea typeface="Times New Roman" panose="02020603050405020304" pitchFamily="18" charset="0"/>
                <a:cs typeface="Courier New" panose="02070309020205020404" pitchFamily="49" charset="0"/>
              </a:rPr>
              <a:t> </a:t>
            </a:r>
            <a:r>
              <a:rPr lang="en-US" sz="1400" dirty="0">
                <a:solidFill>
                  <a:srgbClr val="0000FF"/>
                </a:solidFill>
                <a:latin typeface="Consolas" panose="020B0609020204030204" pitchFamily="49" charset="0"/>
                <a:ea typeface="Times New Roman" panose="02020603050405020304" pitchFamily="18" charset="0"/>
                <a:cs typeface="Courier New" panose="02070309020205020404" pitchFamily="49" charset="0"/>
              </a:rPr>
              <a:t>new</a:t>
            </a:r>
            <a:r>
              <a:rPr lang="en-US" sz="1400" dirty="0">
                <a:solidFill>
                  <a:srgbClr val="000000"/>
                </a:solidFill>
                <a:latin typeface="Consolas" panose="020B0609020204030204" pitchFamily="49" charset="0"/>
                <a:ea typeface="Times New Roman" panose="02020603050405020304" pitchFamily="18" charset="0"/>
                <a:cs typeface="Courier New" panose="02070309020205020404" pitchFamily="49" charset="0"/>
              </a:rPr>
              <a:t> </a:t>
            </a:r>
            <a:r>
              <a:rPr lang="en-US" sz="1400" dirty="0">
                <a:solidFill>
                  <a:srgbClr val="2B91AF"/>
                </a:solidFill>
                <a:latin typeface="Consolas" panose="020B0609020204030204" pitchFamily="49" charset="0"/>
                <a:ea typeface="Times New Roman" panose="02020603050405020304" pitchFamily="18" charset="0"/>
                <a:cs typeface="Courier New" panose="02070309020205020404" pitchFamily="49" charset="0"/>
              </a:rPr>
              <a:t>List</a:t>
            </a:r>
            <a:r>
              <a:rPr lang="en-US" sz="1400" dirty="0">
                <a:solidFill>
                  <a:srgbClr val="000000"/>
                </a:solidFill>
                <a:latin typeface="Consolas" panose="020B0609020204030204" pitchFamily="49" charset="0"/>
                <a:ea typeface="Times New Roman" panose="02020603050405020304" pitchFamily="18" charset="0"/>
                <a:cs typeface="Courier New" panose="02070309020205020404" pitchFamily="49" charset="0"/>
              </a:rPr>
              <a:t>&lt;</a:t>
            </a:r>
            <a:r>
              <a:rPr lang="en-US" sz="1400" dirty="0">
                <a:solidFill>
                  <a:srgbClr val="2B91AF"/>
                </a:solidFill>
                <a:latin typeface="Consolas" panose="020B0609020204030204" pitchFamily="49" charset="0"/>
                <a:ea typeface="Times New Roman" panose="02020603050405020304" pitchFamily="18" charset="0"/>
                <a:cs typeface="Courier New" panose="02070309020205020404" pitchFamily="49" charset="0"/>
              </a:rPr>
              <a:t>Error</a:t>
            </a:r>
            <a:r>
              <a:rPr lang="en-US" sz="1400" dirty="0">
                <a:solidFill>
                  <a:srgbClr val="000000"/>
                </a:solidFill>
                <a:latin typeface="Consolas" panose="020B0609020204030204" pitchFamily="49" charset="0"/>
                <a:ea typeface="Times New Roman" panose="02020603050405020304" pitchFamily="18" charset="0"/>
                <a:cs typeface="Courier New" panose="02070309020205020404" pitchFamily="49" charset="0"/>
              </a:rPr>
              <a:t>&gt;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dirty="0">
                <a:solidFill>
                  <a:srgbClr val="000000"/>
                </a:solidFill>
                <a:latin typeface="Consolas" panose="020B0609020204030204" pitchFamily="49" charset="0"/>
                <a:ea typeface="Times New Roman" panose="02020603050405020304" pitchFamily="18" charset="0"/>
                <a:cs typeface="Courier New" panose="02070309020205020404" pitchFamily="49"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dirty="0">
                <a:solidFill>
                  <a:srgbClr val="000000"/>
                </a:solidFill>
                <a:latin typeface="Consolas" panose="020B0609020204030204" pitchFamily="49" charset="0"/>
                <a:ea typeface="Times New Roman" panose="02020603050405020304" pitchFamily="18" charset="0"/>
                <a:cs typeface="Courier New" panose="02070309020205020404" pitchFamily="49" charset="0"/>
              </a:rPr>
              <a:t>               </a:t>
            </a:r>
            <a:r>
              <a:rPr lang="en-US" sz="1400" dirty="0">
                <a:solidFill>
                  <a:srgbClr val="0000FF"/>
                </a:solidFill>
                <a:latin typeface="Consolas" panose="020B0609020204030204" pitchFamily="49" charset="0"/>
                <a:ea typeface="Times New Roman" panose="02020603050405020304" pitchFamily="18" charset="0"/>
                <a:cs typeface="Courier New" panose="02070309020205020404" pitchFamily="49" charset="0"/>
              </a:rPr>
              <a:t>new</a:t>
            </a:r>
            <a:r>
              <a:rPr lang="en-US" sz="1400" dirty="0">
                <a:solidFill>
                  <a:srgbClr val="000000"/>
                </a:solidFill>
                <a:latin typeface="Consolas" panose="020B0609020204030204" pitchFamily="49" charset="0"/>
                <a:ea typeface="Times New Roman" panose="02020603050405020304" pitchFamily="18" charset="0"/>
                <a:cs typeface="Courier New" panose="02070309020205020404" pitchFamily="49" charset="0"/>
              </a:rPr>
              <a:t> </a:t>
            </a:r>
            <a:r>
              <a:rPr lang="en-US" sz="1400" dirty="0">
                <a:solidFill>
                  <a:srgbClr val="2B91AF"/>
                </a:solidFill>
                <a:latin typeface="Consolas" panose="020B0609020204030204" pitchFamily="49" charset="0"/>
                <a:ea typeface="Times New Roman" panose="02020603050405020304" pitchFamily="18" charset="0"/>
                <a:cs typeface="Courier New" panose="02070309020205020404" pitchFamily="49" charset="0"/>
              </a:rPr>
              <a:t>Error</a:t>
            </a:r>
            <a:r>
              <a:rPr lang="en-US" sz="1400" dirty="0">
                <a:solidFill>
                  <a:srgbClr val="000000"/>
                </a:solidFill>
                <a:latin typeface="Consolas" panose="020B0609020204030204" pitchFamily="49" charset="0"/>
                <a:ea typeface="Times New Roman" panose="02020603050405020304" pitchFamily="18" charset="0"/>
                <a:cs typeface="Courier New" panose="02070309020205020404" pitchFamily="49" charset="0"/>
              </a:rPr>
              <a:t>(102312, </a:t>
            </a:r>
            <a:r>
              <a:rPr lang="en-US" sz="1400" dirty="0">
                <a:solidFill>
                  <a:srgbClr val="A31515"/>
                </a:solidFill>
                <a:latin typeface="Consolas" panose="020B0609020204030204" pitchFamily="49" charset="0"/>
                <a:ea typeface="Times New Roman" panose="02020603050405020304" pitchFamily="18" charset="0"/>
                <a:cs typeface="Courier New" panose="02070309020205020404" pitchFamily="49" charset="0"/>
              </a:rPr>
              <a:t>"Null value"</a:t>
            </a:r>
            <a:r>
              <a:rPr lang="en-US" sz="1400" dirty="0">
                <a:solidFill>
                  <a:srgbClr val="000000"/>
                </a:solidFill>
                <a:latin typeface="Consolas" panose="020B0609020204030204" pitchFamily="49" charset="0"/>
                <a:ea typeface="Times New Roman" panose="02020603050405020304" pitchFamily="18" charset="0"/>
                <a:cs typeface="Courier New" panose="020703090202050204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dirty="0">
                <a:solidFill>
                  <a:srgbClr val="000000"/>
                </a:solidFill>
                <a:latin typeface="Consolas" panose="020B0609020204030204" pitchFamily="49" charset="0"/>
                <a:ea typeface="Times New Roman" panose="02020603050405020304" pitchFamily="18" charset="0"/>
                <a:cs typeface="Courier New" panose="02070309020205020404" pitchFamily="49"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dirty="0">
                <a:solidFill>
                  <a:srgbClr val="000000"/>
                </a:solidFill>
                <a:latin typeface="Consolas" panose="020B0609020204030204" pitchFamily="49" charset="0"/>
                <a:ea typeface="Times New Roman" panose="02020603050405020304" pitchFamily="18" charset="0"/>
                <a:cs typeface="Courier New" panose="02070309020205020404" pitchFamily="49"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r>
              <a:rPr lang="en-US" sz="1400" dirty="0">
                <a:latin typeface="Calibri" panose="020F0502020204030204" pitchFamily="34" charset="0"/>
                <a:ea typeface="Calibri" panose="020F0502020204030204" pitchFamily="34" charset="0"/>
                <a:cs typeface="Times New Roman" panose="02020603050405020304" pitchFamily="18" charset="0"/>
              </a:rPr>
              <a:t> </a:t>
            </a:r>
          </a:p>
        </p:txBody>
      </p:sp>
      <p:sp>
        <p:nvSpPr>
          <p:cNvPr id="8" name="TextBox 7">
            <a:extLst>
              <a:ext uri="{FF2B5EF4-FFF2-40B4-BE49-F238E27FC236}">
                <a16:creationId xmlns:a16="http://schemas.microsoft.com/office/drawing/2014/main" id="{0CD916BD-18CC-44E2-8DAE-D81791CE52E2}"/>
              </a:ext>
            </a:extLst>
          </p:cNvPr>
          <p:cNvSpPr txBox="1"/>
          <p:nvPr/>
        </p:nvSpPr>
        <p:spPr>
          <a:xfrm>
            <a:off x="874710" y="5769946"/>
            <a:ext cx="2067554" cy="369332"/>
          </a:xfrm>
          <a:prstGeom prst="rect">
            <a:avLst/>
          </a:prstGeom>
          <a:noFill/>
        </p:spPr>
        <p:txBody>
          <a:bodyPr wrap="none" rtlCol="0">
            <a:spAutoFit/>
          </a:bodyPr>
          <a:lstStyle/>
          <a:p>
            <a:r>
              <a:rPr lang="pl-PL" dirty="0" err="1">
                <a:hlinkClick r:id="rId5"/>
              </a:rPr>
              <a:t>NotNullValidator.cs</a:t>
            </a:r>
            <a:endParaRPr lang="en-US" dirty="0"/>
          </a:p>
        </p:txBody>
      </p:sp>
    </p:spTree>
    <p:extLst>
      <p:ext uri="{BB962C8B-B14F-4D97-AF65-F5344CB8AC3E}">
        <p14:creationId xmlns:p14="http://schemas.microsoft.com/office/powerpoint/2010/main" val="26079640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E1F24682-32A4-42DC-8139-5B8C965E3943}"/>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r="55953" b="-5630"/>
          <a:stretch/>
        </p:blipFill>
        <p:spPr>
          <a:xfrm>
            <a:off x="874710" y="6257546"/>
            <a:ext cx="520546" cy="313445"/>
          </a:xfrm>
          <a:prstGeom prst="rect">
            <a:avLst/>
          </a:prstGeom>
        </p:spPr>
      </p:pic>
      <p:cxnSp>
        <p:nvCxnSpPr>
          <p:cNvPr id="34" name="Łącznik prosty 33">
            <a:extLst>
              <a:ext uri="{FF2B5EF4-FFF2-40B4-BE49-F238E27FC236}">
                <a16:creationId xmlns:a16="http://schemas.microsoft.com/office/drawing/2014/main" id="{4D8C8011-4365-4427-B916-52E824184870}"/>
              </a:ext>
            </a:extLst>
          </p:cNvPr>
          <p:cNvCxnSpPr>
            <a:cxnSpLocks/>
          </p:cNvCxnSpPr>
          <p:nvPr/>
        </p:nvCxnSpPr>
        <p:spPr>
          <a:xfrm>
            <a:off x="874713" y="6139278"/>
            <a:ext cx="10442575" cy="0"/>
          </a:xfrm>
          <a:prstGeom prst="line">
            <a:avLst/>
          </a:prstGeom>
          <a:ln>
            <a:solidFill>
              <a:srgbClr val="40434F">
                <a:alpha val="40000"/>
              </a:srgb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898D4326-7241-4B23-949F-76823FBC0B59}"/>
              </a:ext>
            </a:extLst>
          </p:cNvPr>
          <p:cNvSpPr>
            <a:spLocks noGrp="1"/>
          </p:cNvSpPr>
          <p:nvPr>
            <p:ph type="title"/>
          </p:nvPr>
        </p:nvSpPr>
        <p:spPr/>
        <p:txBody>
          <a:bodyPr/>
          <a:lstStyle/>
          <a:p>
            <a:r>
              <a:rPr lang="pl-PL" dirty="0"/>
              <a:t>Agenda</a:t>
            </a:r>
            <a:endParaRPr lang="en-US" dirty="0"/>
          </a:p>
        </p:txBody>
      </p:sp>
      <p:sp>
        <p:nvSpPr>
          <p:cNvPr id="4" name="Content Placeholder 3">
            <a:extLst>
              <a:ext uri="{FF2B5EF4-FFF2-40B4-BE49-F238E27FC236}">
                <a16:creationId xmlns:a16="http://schemas.microsoft.com/office/drawing/2014/main" id="{2E5DF121-3BCB-4401-9A5A-9AE08E798AD1}"/>
              </a:ext>
            </a:extLst>
          </p:cNvPr>
          <p:cNvSpPr>
            <a:spLocks noGrp="1"/>
          </p:cNvSpPr>
          <p:nvPr>
            <p:ph idx="1"/>
          </p:nvPr>
        </p:nvSpPr>
        <p:spPr/>
        <p:txBody>
          <a:bodyPr/>
          <a:lstStyle/>
          <a:p>
            <a:pPr marL="514350" indent="-514350">
              <a:buFont typeface="+mj-lt"/>
              <a:buAutoNum type="arabicPeriod"/>
            </a:pPr>
            <a:r>
              <a:rPr lang="pl-PL" dirty="0" err="1"/>
              <a:t>Introduction</a:t>
            </a:r>
            <a:endParaRPr lang="pl-PL" dirty="0"/>
          </a:p>
          <a:p>
            <a:pPr marL="514350" indent="-514350">
              <a:buFont typeface="+mj-lt"/>
              <a:buAutoNum type="arabicPeriod"/>
            </a:pPr>
            <a:r>
              <a:rPr lang="pl-PL" dirty="0" err="1"/>
              <a:t>Dynamic</a:t>
            </a:r>
            <a:r>
              <a:rPr lang="pl-PL" dirty="0"/>
              <a:t> </a:t>
            </a:r>
            <a:r>
              <a:rPr lang="pl-PL" dirty="0" err="1"/>
              <a:t>project</a:t>
            </a:r>
            <a:r>
              <a:rPr lang="pl-PL" dirty="0"/>
              <a:t> </a:t>
            </a:r>
            <a:r>
              <a:rPr lang="pl-PL" dirty="0" err="1"/>
              <a:t>concept</a:t>
            </a:r>
            <a:endParaRPr lang="pl-PL" dirty="0"/>
          </a:p>
          <a:p>
            <a:pPr marL="514350" indent="-514350">
              <a:buFont typeface="+mj-lt"/>
              <a:buAutoNum type="arabicPeriod"/>
            </a:pPr>
            <a:r>
              <a:rPr lang="pl-PL" dirty="0"/>
              <a:t>Data </a:t>
            </a:r>
            <a:r>
              <a:rPr lang="pl-PL" dirty="0" err="1"/>
              <a:t>validation</a:t>
            </a:r>
            <a:endParaRPr lang="pl-PL" dirty="0"/>
          </a:p>
          <a:p>
            <a:pPr marL="514350" indent="-514350">
              <a:buFont typeface="+mj-lt"/>
              <a:buAutoNum type="arabicPeriod"/>
            </a:pPr>
            <a:r>
              <a:rPr lang="pl-PL" dirty="0" err="1"/>
              <a:t>Versioning</a:t>
            </a:r>
            <a:endParaRPr lang="pl-PL" dirty="0"/>
          </a:p>
          <a:p>
            <a:pPr marL="514350" indent="-514350">
              <a:buFont typeface="+mj-lt"/>
              <a:buAutoNum type="arabicPeriod"/>
            </a:pPr>
            <a:r>
              <a:rPr lang="pl-PL" dirty="0" err="1"/>
              <a:t>Sample</a:t>
            </a:r>
            <a:r>
              <a:rPr lang="pl-PL" dirty="0"/>
              <a:t> data </a:t>
            </a:r>
            <a:r>
              <a:rPr lang="pl-PL" dirty="0" err="1"/>
              <a:t>population</a:t>
            </a:r>
            <a:endParaRPr lang="en-US" dirty="0"/>
          </a:p>
        </p:txBody>
      </p:sp>
      <p:sp>
        <p:nvSpPr>
          <p:cNvPr id="35" name="Symbol zastępczy numeru slajdu 1">
            <a:extLst>
              <a:ext uri="{FF2B5EF4-FFF2-40B4-BE49-F238E27FC236}">
                <a16:creationId xmlns:a16="http://schemas.microsoft.com/office/drawing/2014/main" id="{769DFF0E-456F-4394-A8D3-805F6D73B740}"/>
              </a:ext>
            </a:extLst>
          </p:cNvPr>
          <p:cNvSpPr>
            <a:spLocks noGrp="1"/>
          </p:cNvSpPr>
          <p:nvPr>
            <p:ph type="sldNum" sz="quarter" idx="12"/>
          </p:nvPr>
        </p:nvSpPr>
        <p:spPr/>
        <p:txBody>
          <a:bodyPr vert="horz" wrap="square" lIns="0" tIns="0" rIns="0" bIns="0" rtlCol="0" anchor="b">
            <a:spAutoFit/>
          </a:bodyPr>
          <a:lstStyle/>
          <a:p>
            <a:pPr>
              <a:spcBef>
                <a:spcPct val="0"/>
              </a:spcBef>
            </a:pPr>
            <a:fld id="{1A076B6A-A9D5-4ABA-9939-A832AC87749F}" type="slidenum">
              <a:rPr lang="pl-PL" sz="1050" b="1" smtClean="0">
                <a:solidFill>
                  <a:schemeClr val="tx1"/>
                </a:solidFill>
                <a:ea typeface="+mj-ea"/>
                <a:cs typeface="+mj-cs"/>
              </a:rPr>
              <a:pPr>
                <a:spcBef>
                  <a:spcPct val="0"/>
                </a:spcBef>
              </a:pPr>
              <a:t>3</a:t>
            </a:fld>
            <a:r>
              <a:rPr lang="pl-PL" sz="1050" b="1" dirty="0">
                <a:solidFill>
                  <a:schemeClr val="tx1"/>
                </a:solidFill>
                <a:ea typeface="+mj-ea"/>
                <a:cs typeface="+mj-cs"/>
              </a:rPr>
              <a:t> </a:t>
            </a:r>
            <a:endParaRPr lang="pl-PL" sz="1050" dirty="0">
              <a:solidFill>
                <a:schemeClr val="tx1"/>
              </a:solidFill>
              <a:ea typeface="+mj-ea"/>
              <a:cs typeface="+mj-cs"/>
            </a:endParaRPr>
          </a:p>
        </p:txBody>
      </p:sp>
    </p:spTree>
    <p:extLst>
      <p:ext uri="{BB962C8B-B14F-4D97-AF65-F5344CB8AC3E}">
        <p14:creationId xmlns:p14="http://schemas.microsoft.com/office/powerpoint/2010/main" val="12836328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E1F24682-32A4-42DC-8139-5B8C965E3943}"/>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r="55953" b="-5630"/>
          <a:stretch/>
        </p:blipFill>
        <p:spPr>
          <a:xfrm>
            <a:off x="874710" y="6257546"/>
            <a:ext cx="520546" cy="313445"/>
          </a:xfrm>
          <a:prstGeom prst="rect">
            <a:avLst/>
          </a:prstGeom>
        </p:spPr>
      </p:pic>
      <p:cxnSp>
        <p:nvCxnSpPr>
          <p:cNvPr id="34" name="Łącznik prosty 33">
            <a:extLst>
              <a:ext uri="{FF2B5EF4-FFF2-40B4-BE49-F238E27FC236}">
                <a16:creationId xmlns:a16="http://schemas.microsoft.com/office/drawing/2014/main" id="{4D8C8011-4365-4427-B916-52E824184870}"/>
              </a:ext>
            </a:extLst>
          </p:cNvPr>
          <p:cNvCxnSpPr>
            <a:cxnSpLocks/>
          </p:cNvCxnSpPr>
          <p:nvPr/>
        </p:nvCxnSpPr>
        <p:spPr>
          <a:xfrm>
            <a:off x="874713" y="6139278"/>
            <a:ext cx="10442575" cy="0"/>
          </a:xfrm>
          <a:prstGeom prst="line">
            <a:avLst/>
          </a:prstGeom>
          <a:ln>
            <a:solidFill>
              <a:srgbClr val="40434F">
                <a:alpha val="40000"/>
              </a:srgb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898D4326-7241-4B23-949F-76823FBC0B59}"/>
              </a:ext>
            </a:extLst>
          </p:cNvPr>
          <p:cNvSpPr>
            <a:spLocks noGrp="1"/>
          </p:cNvSpPr>
          <p:nvPr>
            <p:ph type="title"/>
          </p:nvPr>
        </p:nvSpPr>
        <p:spPr/>
        <p:txBody>
          <a:bodyPr/>
          <a:lstStyle/>
          <a:p>
            <a:r>
              <a:rPr lang="en-US" dirty="0"/>
              <a:t>3</a:t>
            </a:r>
            <a:r>
              <a:rPr lang="pl-PL" dirty="0"/>
              <a:t>/ </a:t>
            </a:r>
            <a:r>
              <a:rPr lang="pl-PL" dirty="0" err="1"/>
              <a:t>Complex</a:t>
            </a:r>
            <a:r>
              <a:rPr lang="pl-PL" dirty="0"/>
              <a:t> </a:t>
            </a:r>
            <a:r>
              <a:rPr lang="pl-PL" dirty="0" err="1"/>
              <a:t>validators</a:t>
            </a:r>
            <a:endParaRPr lang="en-US" dirty="0"/>
          </a:p>
        </p:txBody>
      </p:sp>
      <p:sp>
        <p:nvSpPr>
          <p:cNvPr id="35" name="Symbol zastępczy numeru slajdu 1">
            <a:extLst>
              <a:ext uri="{FF2B5EF4-FFF2-40B4-BE49-F238E27FC236}">
                <a16:creationId xmlns:a16="http://schemas.microsoft.com/office/drawing/2014/main" id="{769DFF0E-456F-4394-A8D3-805F6D73B740}"/>
              </a:ext>
            </a:extLst>
          </p:cNvPr>
          <p:cNvSpPr>
            <a:spLocks noGrp="1"/>
          </p:cNvSpPr>
          <p:nvPr>
            <p:ph type="sldNum" sz="quarter" idx="12"/>
          </p:nvPr>
        </p:nvSpPr>
        <p:spPr/>
        <p:txBody>
          <a:bodyPr vert="horz" wrap="square" lIns="0" tIns="0" rIns="0" bIns="0" rtlCol="0" anchor="b">
            <a:spAutoFit/>
          </a:bodyPr>
          <a:lstStyle/>
          <a:p>
            <a:pPr>
              <a:spcBef>
                <a:spcPct val="0"/>
              </a:spcBef>
            </a:pPr>
            <a:fld id="{1A076B6A-A9D5-4ABA-9939-A832AC87749F}" type="slidenum">
              <a:rPr lang="pl-PL" sz="1050" b="1" smtClean="0">
                <a:solidFill>
                  <a:schemeClr val="tx1"/>
                </a:solidFill>
                <a:ea typeface="+mj-ea"/>
                <a:cs typeface="+mj-cs"/>
              </a:rPr>
              <a:pPr>
                <a:spcBef>
                  <a:spcPct val="0"/>
                </a:spcBef>
              </a:pPr>
              <a:t>30</a:t>
            </a:fld>
            <a:r>
              <a:rPr lang="pl-PL" sz="1050" b="1" dirty="0">
                <a:solidFill>
                  <a:schemeClr val="tx1"/>
                </a:solidFill>
                <a:ea typeface="+mj-ea"/>
                <a:cs typeface="+mj-cs"/>
              </a:rPr>
              <a:t> </a:t>
            </a:r>
            <a:endParaRPr lang="pl-PL" sz="1050" dirty="0">
              <a:solidFill>
                <a:schemeClr val="tx1"/>
              </a:solidFill>
              <a:ea typeface="+mj-ea"/>
              <a:cs typeface="+mj-cs"/>
            </a:endParaRPr>
          </a:p>
        </p:txBody>
      </p:sp>
      <p:sp>
        <p:nvSpPr>
          <p:cNvPr id="5" name="Content Placeholder 4">
            <a:extLst>
              <a:ext uri="{FF2B5EF4-FFF2-40B4-BE49-F238E27FC236}">
                <a16:creationId xmlns:a16="http://schemas.microsoft.com/office/drawing/2014/main" id="{C5ADCBDC-1BAD-4105-AB77-74DA7603DA52}"/>
              </a:ext>
            </a:extLst>
          </p:cNvPr>
          <p:cNvSpPr>
            <a:spLocks noGrp="1"/>
          </p:cNvSpPr>
          <p:nvPr>
            <p:ph idx="1"/>
          </p:nvPr>
        </p:nvSpPr>
        <p:spPr/>
        <p:txBody>
          <a:bodyPr>
            <a:normAutofit/>
          </a:bodyPr>
          <a:lstStyle/>
          <a:p>
            <a:r>
              <a:rPr lang="pl-PL" dirty="0"/>
              <a:t>Cross </a:t>
            </a:r>
            <a:r>
              <a:rPr lang="pl-PL" dirty="0" err="1"/>
              <a:t>property</a:t>
            </a:r>
            <a:r>
              <a:rPr lang="pl-PL" dirty="0"/>
              <a:t> </a:t>
            </a:r>
            <a:r>
              <a:rPr lang="pl-PL" dirty="0" err="1"/>
              <a:t>validation</a:t>
            </a:r>
            <a:endParaRPr lang="pl-PL" dirty="0"/>
          </a:p>
          <a:p>
            <a:r>
              <a:rPr lang="pl-PL" dirty="0"/>
              <a:t>Database </a:t>
            </a:r>
            <a:r>
              <a:rPr lang="pl-PL" dirty="0" err="1"/>
              <a:t>verification</a:t>
            </a:r>
            <a:endParaRPr lang="pl-PL" dirty="0"/>
          </a:p>
          <a:p>
            <a:r>
              <a:rPr lang="pl-PL" dirty="0"/>
              <a:t>Cross </a:t>
            </a:r>
            <a:r>
              <a:rPr lang="pl-PL" dirty="0" err="1"/>
              <a:t>item</a:t>
            </a:r>
            <a:r>
              <a:rPr lang="pl-PL" dirty="0"/>
              <a:t> </a:t>
            </a:r>
            <a:r>
              <a:rPr lang="pl-PL" dirty="0" err="1"/>
              <a:t>validation</a:t>
            </a:r>
            <a:endParaRPr lang="en-US" dirty="0"/>
          </a:p>
        </p:txBody>
      </p:sp>
    </p:spTree>
    <p:extLst>
      <p:ext uri="{BB962C8B-B14F-4D97-AF65-F5344CB8AC3E}">
        <p14:creationId xmlns:p14="http://schemas.microsoft.com/office/powerpoint/2010/main" val="4287265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E1F24682-32A4-42DC-8139-5B8C965E3943}"/>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r="55953" b="-5630"/>
          <a:stretch/>
        </p:blipFill>
        <p:spPr>
          <a:xfrm>
            <a:off x="874710" y="6257546"/>
            <a:ext cx="520546" cy="313445"/>
          </a:xfrm>
          <a:prstGeom prst="rect">
            <a:avLst/>
          </a:prstGeom>
        </p:spPr>
      </p:pic>
      <p:cxnSp>
        <p:nvCxnSpPr>
          <p:cNvPr id="34" name="Łącznik prosty 33">
            <a:extLst>
              <a:ext uri="{FF2B5EF4-FFF2-40B4-BE49-F238E27FC236}">
                <a16:creationId xmlns:a16="http://schemas.microsoft.com/office/drawing/2014/main" id="{4D8C8011-4365-4427-B916-52E824184870}"/>
              </a:ext>
            </a:extLst>
          </p:cNvPr>
          <p:cNvCxnSpPr>
            <a:cxnSpLocks/>
          </p:cNvCxnSpPr>
          <p:nvPr/>
        </p:nvCxnSpPr>
        <p:spPr>
          <a:xfrm>
            <a:off x="874713" y="6139278"/>
            <a:ext cx="10442575" cy="0"/>
          </a:xfrm>
          <a:prstGeom prst="line">
            <a:avLst/>
          </a:prstGeom>
          <a:ln>
            <a:solidFill>
              <a:srgbClr val="40434F">
                <a:alpha val="40000"/>
              </a:srgb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898D4326-7241-4B23-949F-76823FBC0B59}"/>
              </a:ext>
            </a:extLst>
          </p:cNvPr>
          <p:cNvSpPr>
            <a:spLocks noGrp="1"/>
          </p:cNvSpPr>
          <p:nvPr>
            <p:ph type="title"/>
          </p:nvPr>
        </p:nvSpPr>
        <p:spPr/>
        <p:txBody>
          <a:bodyPr/>
          <a:lstStyle/>
          <a:p>
            <a:r>
              <a:rPr lang="en-US" dirty="0"/>
              <a:t>3</a:t>
            </a:r>
            <a:r>
              <a:rPr lang="pl-PL" dirty="0"/>
              <a:t>/ </a:t>
            </a:r>
            <a:r>
              <a:rPr lang="pl-PL" dirty="0" err="1"/>
              <a:t>Complex</a:t>
            </a:r>
            <a:r>
              <a:rPr lang="pl-PL" dirty="0"/>
              <a:t> </a:t>
            </a:r>
            <a:r>
              <a:rPr lang="pl-PL" dirty="0" err="1"/>
              <a:t>validators</a:t>
            </a:r>
            <a:endParaRPr lang="en-US" dirty="0"/>
          </a:p>
        </p:txBody>
      </p:sp>
      <p:sp>
        <p:nvSpPr>
          <p:cNvPr id="35" name="Symbol zastępczy numeru slajdu 1">
            <a:extLst>
              <a:ext uri="{FF2B5EF4-FFF2-40B4-BE49-F238E27FC236}">
                <a16:creationId xmlns:a16="http://schemas.microsoft.com/office/drawing/2014/main" id="{769DFF0E-456F-4394-A8D3-805F6D73B740}"/>
              </a:ext>
            </a:extLst>
          </p:cNvPr>
          <p:cNvSpPr>
            <a:spLocks noGrp="1"/>
          </p:cNvSpPr>
          <p:nvPr>
            <p:ph type="sldNum" sz="quarter" idx="12"/>
          </p:nvPr>
        </p:nvSpPr>
        <p:spPr/>
        <p:txBody>
          <a:bodyPr vert="horz" wrap="square" lIns="0" tIns="0" rIns="0" bIns="0" rtlCol="0" anchor="b">
            <a:spAutoFit/>
          </a:bodyPr>
          <a:lstStyle/>
          <a:p>
            <a:pPr>
              <a:spcBef>
                <a:spcPct val="0"/>
              </a:spcBef>
            </a:pPr>
            <a:fld id="{1A076B6A-A9D5-4ABA-9939-A832AC87749F}" type="slidenum">
              <a:rPr lang="pl-PL" sz="1050" b="1" smtClean="0">
                <a:solidFill>
                  <a:schemeClr val="tx1"/>
                </a:solidFill>
                <a:ea typeface="+mj-ea"/>
                <a:cs typeface="+mj-cs"/>
              </a:rPr>
              <a:pPr>
                <a:spcBef>
                  <a:spcPct val="0"/>
                </a:spcBef>
              </a:pPr>
              <a:t>31</a:t>
            </a:fld>
            <a:r>
              <a:rPr lang="pl-PL" sz="1050" b="1" dirty="0">
                <a:solidFill>
                  <a:schemeClr val="tx1"/>
                </a:solidFill>
                <a:ea typeface="+mj-ea"/>
                <a:cs typeface="+mj-cs"/>
              </a:rPr>
              <a:t> </a:t>
            </a:r>
            <a:endParaRPr lang="pl-PL" sz="1050" dirty="0">
              <a:solidFill>
                <a:schemeClr val="tx1"/>
              </a:solidFill>
              <a:ea typeface="+mj-ea"/>
              <a:cs typeface="+mj-cs"/>
            </a:endParaRPr>
          </a:p>
        </p:txBody>
      </p:sp>
      <p:sp>
        <p:nvSpPr>
          <p:cNvPr id="5" name="Content Placeholder 4">
            <a:extLst>
              <a:ext uri="{FF2B5EF4-FFF2-40B4-BE49-F238E27FC236}">
                <a16:creationId xmlns:a16="http://schemas.microsoft.com/office/drawing/2014/main" id="{C5ADCBDC-1BAD-4105-AB77-74DA7603DA52}"/>
              </a:ext>
            </a:extLst>
          </p:cNvPr>
          <p:cNvSpPr>
            <a:spLocks noGrp="1"/>
          </p:cNvSpPr>
          <p:nvPr>
            <p:ph idx="1"/>
          </p:nvPr>
        </p:nvSpPr>
        <p:spPr>
          <a:xfrm>
            <a:off x="838200" y="1825626"/>
            <a:ext cx="10515600" cy="4009690"/>
          </a:xfrm>
        </p:spPr>
        <p:txBody>
          <a:bodyPr>
            <a:noAutofit/>
          </a:bodyPr>
          <a:lstStyle/>
          <a:p>
            <a:pPr marL="0" marR="0" indent="0">
              <a:lnSpc>
                <a:spcPct val="107000"/>
              </a:lnSpc>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dirty="0">
                <a:solidFill>
                  <a:srgbClr val="0000FF"/>
                </a:solidFill>
                <a:latin typeface="Consolas" panose="020B0609020204030204" pitchFamily="49" charset="0"/>
                <a:ea typeface="Times New Roman" panose="02020603050405020304" pitchFamily="18" charset="0"/>
                <a:cs typeface="Courier New" panose="02070309020205020404" pitchFamily="49" charset="0"/>
              </a:rPr>
              <a:t>public</a:t>
            </a:r>
            <a:r>
              <a:rPr lang="en-US" sz="1400" dirty="0">
                <a:solidFill>
                  <a:srgbClr val="000000"/>
                </a:solidFill>
                <a:latin typeface="Consolas" panose="020B0609020204030204" pitchFamily="49" charset="0"/>
                <a:ea typeface="Times New Roman" panose="02020603050405020304" pitchFamily="18" charset="0"/>
                <a:cs typeface="Courier New" panose="02070309020205020404" pitchFamily="49" charset="0"/>
              </a:rPr>
              <a:t> </a:t>
            </a:r>
            <a:r>
              <a:rPr lang="en-US" sz="1400" dirty="0">
                <a:solidFill>
                  <a:srgbClr val="2B91AF"/>
                </a:solidFill>
                <a:latin typeface="Consolas" panose="020B0609020204030204" pitchFamily="49" charset="0"/>
                <a:ea typeface="Times New Roman" panose="02020603050405020304" pitchFamily="18" charset="0"/>
                <a:cs typeface="Courier New" panose="02070309020205020404" pitchFamily="49" charset="0"/>
              </a:rPr>
              <a:t>List</a:t>
            </a:r>
            <a:r>
              <a:rPr lang="en-US" sz="1400" dirty="0">
                <a:solidFill>
                  <a:srgbClr val="000000"/>
                </a:solidFill>
                <a:latin typeface="Consolas" panose="020B0609020204030204" pitchFamily="49" charset="0"/>
                <a:ea typeface="Times New Roman" panose="02020603050405020304" pitchFamily="18" charset="0"/>
                <a:cs typeface="Courier New" panose="02070309020205020404" pitchFamily="49" charset="0"/>
              </a:rPr>
              <a:t>&lt;</a:t>
            </a:r>
            <a:r>
              <a:rPr lang="en-US" sz="1400" dirty="0">
                <a:solidFill>
                  <a:srgbClr val="2B91AF"/>
                </a:solidFill>
                <a:latin typeface="Consolas" panose="020B0609020204030204" pitchFamily="49" charset="0"/>
                <a:ea typeface="Times New Roman" panose="02020603050405020304" pitchFamily="18" charset="0"/>
                <a:cs typeface="Courier New" panose="02070309020205020404" pitchFamily="49" charset="0"/>
              </a:rPr>
              <a:t>Error</a:t>
            </a:r>
            <a:r>
              <a:rPr lang="en-US" sz="1400" dirty="0">
                <a:solidFill>
                  <a:srgbClr val="000000"/>
                </a:solidFill>
                <a:latin typeface="Consolas" panose="020B0609020204030204" pitchFamily="49" charset="0"/>
                <a:ea typeface="Times New Roman" panose="02020603050405020304" pitchFamily="18" charset="0"/>
                <a:cs typeface="Courier New" panose="02070309020205020404" pitchFamily="49" charset="0"/>
              </a:rPr>
              <a:t>&gt; </a:t>
            </a:r>
            <a:r>
              <a:rPr lang="en-US" sz="1400" dirty="0">
                <a:solidFill>
                  <a:srgbClr val="74531F"/>
                </a:solidFill>
                <a:latin typeface="Consolas" panose="020B0609020204030204" pitchFamily="49" charset="0"/>
                <a:ea typeface="Times New Roman" panose="02020603050405020304" pitchFamily="18" charset="0"/>
                <a:cs typeface="Courier New" panose="02070309020205020404" pitchFamily="49" charset="0"/>
              </a:rPr>
              <a:t>Validate</a:t>
            </a:r>
            <a:r>
              <a:rPr lang="en-US" sz="1400" dirty="0">
                <a:solidFill>
                  <a:srgbClr val="000000"/>
                </a:solidFill>
                <a:latin typeface="Consolas" panose="020B0609020204030204" pitchFamily="49" charset="0"/>
                <a:ea typeface="Times New Roman" panose="02020603050405020304" pitchFamily="18" charset="0"/>
                <a:cs typeface="Courier New" panose="02070309020205020404" pitchFamily="49" charset="0"/>
              </a:rPr>
              <a:t>(</a:t>
            </a:r>
            <a:r>
              <a:rPr lang="en-US" sz="1400" dirty="0" err="1">
                <a:solidFill>
                  <a:srgbClr val="2B91AF"/>
                </a:solidFill>
                <a:latin typeface="Consolas" panose="020B0609020204030204" pitchFamily="49" charset="0"/>
                <a:ea typeface="Times New Roman" panose="02020603050405020304" pitchFamily="18" charset="0"/>
                <a:cs typeface="Courier New" panose="02070309020205020404" pitchFamily="49" charset="0"/>
              </a:rPr>
              <a:t>DynamicMetadata</a:t>
            </a:r>
            <a:r>
              <a:rPr lang="en-US" sz="1400" dirty="0">
                <a:solidFill>
                  <a:srgbClr val="000000"/>
                </a:solidFill>
                <a:latin typeface="Consolas" panose="020B0609020204030204" pitchFamily="49" charset="0"/>
                <a:ea typeface="Times New Roman" panose="02020603050405020304" pitchFamily="18" charset="0"/>
                <a:cs typeface="Courier New" panose="02070309020205020404" pitchFamily="49" charset="0"/>
              </a:rPr>
              <a:t> </a:t>
            </a:r>
            <a:r>
              <a:rPr lang="en-US" sz="1400" dirty="0" err="1">
                <a:solidFill>
                  <a:srgbClr val="1F377F"/>
                </a:solidFill>
                <a:latin typeface="Consolas" panose="020B0609020204030204" pitchFamily="49" charset="0"/>
                <a:ea typeface="Times New Roman" panose="02020603050405020304" pitchFamily="18" charset="0"/>
                <a:cs typeface="Courier New" panose="02070309020205020404" pitchFamily="49" charset="0"/>
              </a:rPr>
              <a:t>dynamicMetadata</a:t>
            </a:r>
            <a:r>
              <a:rPr lang="en-US" sz="1400" dirty="0">
                <a:solidFill>
                  <a:srgbClr val="000000"/>
                </a:solidFill>
                <a:latin typeface="Consolas" panose="020B0609020204030204" pitchFamily="49" charset="0"/>
                <a:ea typeface="Times New Roman" panose="02020603050405020304" pitchFamily="18" charset="0"/>
                <a:cs typeface="Courier New" panose="02070309020205020404" pitchFamily="49" charset="0"/>
              </a:rPr>
              <a:t>, </a:t>
            </a:r>
            <a:r>
              <a:rPr lang="en-US" sz="1400" dirty="0">
                <a:solidFill>
                  <a:srgbClr val="2B91AF"/>
                </a:solidFill>
                <a:latin typeface="Consolas" panose="020B0609020204030204" pitchFamily="49" charset="0"/>
                <a:ea typeface="Times New Roman" panose="02020603050405020304" pitchFamily="18" charset="0"/>
                <a:cs typeface="Courier New" panose="02070309020205020404" pitchFamily="49" charset="0"/>
              </a:rPr>
              <a:t>Movie</a:t>
            </a:r>
            <a:r>
              <a:rPr lang="en-US" sz="1400" dirty="0">
                <a:solidFill>
                  <a:srgbClr val="000000"/>
                </a:solidFill>
                <a:latin typeface="Consolas" panose="020B0609020204030204" pitchFamily="49" charset="0"/>
                <a:ea typeface="Times New Roman" panose="02020603050405020304" pitchFamily="18" charset="0"/>
                <a:cs typeface="Courier New" panose="02070309020205020404" pitchFamily="49" charset="0"/>
              </a:rPr>
              <a:t> </a:t>
            </a:r>
            <a:r>
              <a:rPr lang="en-US" sz="1400" dirty="0">
                <a:solidFill>
                  <a:srgbClr val="1F377F"/>
                </a:solidFill>
                <a:latin typeface="Consolas" panose="020B0609020204030204" pitchFamily="49" charset="0"/>
                <a:ea typeface="Times New Roman" panose="02020603050405020304" pitchFamily="18" charset="0"/>
                <a:cs typeface="Courier New" panose="02070309020205020404" pitchFamily="49" charset="0"/>
              </a:rPr>
              <a:t>context</a:t>
            </a:r>
            <a:r>
              <a:rPr lang="en-US" sz="1400" dirty="0">
                <a:solidFill>
                  <a:srgbClr val="000000"/>
                </a:solidFill>
                <a:latin typeface="Consolas" panose="020B0609020204030204" pitchFamily="49" charset="0"/>
                <a:ea typeface="Times New Roman" panose="02020603050405020304" pitchFamily="18" charset="0"/>
                <a:cs typeface="Courier New" panose="020703090202050204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dirty="0">
                <a:solidFill>
                  <a:srgbClr val="000000"/>
                </a:solidFill>
                <a:latin typeface="Consolas" panose="020B0609020204030204" pitchFamily="49" charset="0"/>
                <a:ea typeface="Times New Roman" panose="02020603050405020304" pitchFamily="18" charset="0"/>
                <a:cs typeface="Courier New" panose="02070309020205020404" pitchFamily="49"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dirty="0">
                <a:solidFill>
                  <a:srgbClr val="000000"/>
                </a:solidFill>
                <a:latin typeface="Consolas" panose="020B0609020204030204" pitchFamily="49" charset="0"/>
                <a:ea typeface="Times New Roman" panose="02020603050405020304" pitchFamily="18" charset="0"/>
                <a:cs typeface="Courier New" panose="02070309020205020404" pitchFamily="49" charset="0"/>
              </a:rPr>
              <a:t>         </a:t>
            </a:r>
            <a:r>
              <a:rPr lang="en-US" sz="1400" dirty="0">
                <a:solidFill>
                  <a:srgbClr val="0000FF"/>
                </a:solidFill>
                <a:latin typeface="Consolas" panose="020B0609020204030204" pitchFamily="49" charset="0"/>
                <a:ea typeface="Times New Roman" panose="02020603050405020304" pitchFamily="18" charset="0"/>
                <a:cs typeface="Courier New" panose="02070309020205020404" pitchFamily="49" charset="0"/>
              </a:rPr>
              <a:t>var</a:t>
            </a:r>
            <a:r>
              <a:rPr lang="en-US" sz="1400" dirty="0">
                <a:solidFill>
                  <a:srgbClr val="000000"/>
                </a:solidFill>
                <a:latin typeface="Consolas" panose="020B0609020204030204" pitchFamily="49" charset="0"/>
                <a:ea typeface="Times New Roman" panose="02020603050405020304" pitchFamily="18" charset="0"/>
                <a:cs typeface="Courier New" panose="02070309020205020404" pitchFamily="49" charset="0"/>
              </a:rPr>
              <a:t> </a:t>
            </a:r>
            <a:r>
              <a:rPr lang="en-US" sz="1400" dirty="0">
                <a:solidFill>
                  <a:srgbClr val="1F377F"/>
                </a:solidFill>
                <a:latin typeface="Consolas" panose="020B0609020204030204" pitchFamily="49" charset="0"/>
                <a:ea typeface="Times New Roman" panose="02020603050405020304" pitchFamily="18" charset="0"/>
                <a:cs typeface="Courier New" panose="02070309020205020404" pitchFamily="49" charset="0"/>
              </a:rPr>
              <a:t>property</a:t>
            </a:r>
            <a:r>
              <a:rPr lang="en-US" sz="1400" dirty="0">
                <a:solidFill>
                  <a:srgbClr val="000000"/>
                </a:solidFill>
                <a:latin typeface="Consolas" panose="020B0609020204030204" pitchFamily="49" charset="0"/>
                <a:ea typeface="Times New Roman" panose="02020603050405020304" pitchFamily="18" charset="0"/>
                <a:cs typeface="Courier New" panose="02070309020205020404" pitchFamily="49" charset="0"/>
              </a:rPr>
              <a:t> = </a:t>
            </a:r>
            <a:r>
              <a:rPr lang="en-US" sz="1400" dirty="0" err="1">
                <a:solidFill>
                  <a:srgbClr val="1F377F"/>
                </a:solidFill>
                <a:latin typeface="Consolas" panose="020B0609020204030204" pitchFamily="49" charset="0"/>
                <a:ea typeface="Times New Roman" panose="02020603050405020304" pitchFamily="18" charset="0"/>
                <a:cs typeface="Courier New" panose="02070309020205020404" pitchFamily="49" charset="0"/>
              </a:rPr>
              <a:t>dynamicMetadata</a:t>
            </a:r>
            <a:r>
              <a:rPr lang="en-US" sz="1400" dirty="0" err="1">
                <a:solidFill>
                  <a:srgbClr val="000000"/>
                </a:solidFill>
                <a:latin typeface="Consolas" panose="020B0609020204030204" pitchFamily="49" charset="0"/>
                <a:ea typeface="Times New Roman" panose="02020603050405020304" pitchFamily="18" charset="0"/>
                <a:cs typeface="Courier New" panose="02070309020205020404" pitchFamily="49" charset="0"/>
              </a:rPr>
              <a:t>.Properties.</a:t>
            </a:r>
            <a:r>
              <a:rPr lang="en-US" sz="1400" dirty="0" err="1">
                <a:solidFill>
                  <a:srgbClr val="74531F"/>
                </a:solidFill>
                <a:latin typeface="Consolas" panose="020B0609020204030204" pitchFamily="49" charset="0"/>
                <a:ea typeface="Times New Roman" panose="02020603050405020304" pitchFamily="18" charset="0"/>
                <a:cs typeface="Courier New" panose="02070309020205020404" pitchFamily="49" charset="0"/>
              </a:rPr>
              <a:t>First</a:t>
            </a:r>
            <a:r>
              <a:rPr lang="en-US" sz="1400" dirty="0">
                <a:solidFill>
                  <a:srgbClr val="000000"/>
                </a:solidFill>
                <a:latin typeface="Consolas" panose="020B0609020204030204" pitchFamily="49" charset="0"/>
                <a:ea typeface="Times New Roman" panose="02020603050405020304" pitchFamily="18" charset="0"/>
                <a:cs typeface="Courier New" panose="02070309020205020404" pitchFamily="49" charset="0"/>
              </a:rPr>
              <a:t>(</a:t>
            </a:r>
            <a:r>
              <a:rPr lang="en-US" sz="1400" dirty="0">
                <a:solidFill>
                  <a:srgbClr val="1F377F"/>
                </a:solidFill>
                <a:latin typeface="Consolas" panose="020B0609020204030204" pitchFamily="49" charset="0"/>
                <a:ea typeface="Times New Roman" panose="02020603050405020304" pitchFamily="18" charset="0"/>
                <a:cs typeface="Courier New" panose="02070309020205020404" pitchFamily="49" charset="0"/>
              </a:rPr>
              <a:t>x</a:t>
            </a:r>
            <a:r>
              <a:rPr lang="en-US" sz="1400" dirty="0">
                <a:solidFill>
                  <a:srgbClr val="000000"/>
                </a:solidFill>
                <a:latin typeface="Consolas" panose="020B0609020204030204" pitchFamily="49" charset="0"/>
                <a:ea typeface="Times New Roman" panose="02020603050405020304" pitchFamily="18" charset="0"/>
                <a:cs typeface="Courier New" panose="02070309020205020404" pitchFamily="49" charset="0"/>
              </a:rPr>
              <a:t> =&gt; </a:t>
            </a:r>
            <a:r>
              <a:rPr lang="en-US" sz="1400" dirty="0" err="1">
                <a:solidFill>
                  <a:srgbClr val="1F377F"/>
                </a:solidFill>
                <a:latin typeface="Consolas" panose="020B0609020204030204" pitchFamily="49" charset="0"/>
                <a:ea typeface="Times New Roman" panose="02020603050405020304" pitchFamily="18" charset="0"/>
                <a:cs typeface="Courier New" panose="02070309020205020404" pitchFamily="49" charset="0"/>
              </a:rPr>
              <a:t>x</a:t>
            </a:r>
            <a:r>
              <a:rPr lang="en-US" sz="1400" dirty="0" err="1">
                <a:solidFill>
                  <a:srgbClr val="000000"/>
                </a:solidFill>
                <a:latin typeface="Consolas" panose="020B0609020204030204" pitchFamily="49" charset="0"/>
                <a:ea typeface="Times New Roman" panose="02020603050405020304" pitchFamily="18" charset="0"/>
                <a:cs typeface="Courier New" panose="02070309020205020404" pitchFamily="49" charset="0"/>
              </a:rPr>
              <a:t>.Id</a:t>
            </a:r>
            <a:r>
              <a:rPr lang="en-US" sz="1400" dirty="0">
                <a:solidFill>
                  <a:srgbClr val="000000"/>
                </a:solidFill>
                <a:latin typeface="Consolas" panose="020B0609020204030204" pitchFamily="49" charset="0"/>
                <a:ea typeface="Times New Roman" panose="02020603050405020304" pitchFamily="18" charset="0"/>
                <a:cs typeface="Courier New" panose="02070309020205020404" pitchFamily="49" charset="0"/>
              </a:rPr>
              <a:t> == Property);</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dirty="0">
                <a:solidFill>
                  <a:srgbClr val="000000"/>
                </a:solidFill>
                <a:latin typeface="Consolas" panose="020B0609020204030204" pitchFamily="49" charset="0"/>
                <a:ea typeface="Times New Roman" panose="02020603050405020304" pitchFamily="18" charset="0"/>
                <a:cs typeface="Courier New" panose="02070309020205020404" pitchFamily="49" charset="0"/>
              </a:rPr>
              <a:t>         </a:t>
            </a:r>
            <a:r>
              <a:rPr lang="en-US" sz="1400" dirty="0">
                <a:solidFill>
                  <a:srgbClr val="8F08C4"/>
                </a:solidFill>
                <a:latin typeface="Consolas" panose="020B0609020204030204" pitchFamily="49" charset="0"/>
                <a:ea typeface="Times New Roman" panose="02020603050405020304" pitchFamily="18" charset="0"/>
                <a:cs typeface="Courier New" panose="02070309020205020404" pitchFamily="49" charset="0"/>
              </a:rPr>
              <a:t>if</a:t>
            </a:r>
            <a:r>
              <a:rPr lang="en-US" sz="1400" dirty="0">
                <a:solidFill>
                  <a:srgbClr val="000000"/>
                </a:solidFill>
                <a:latin typeface="Consolas" panose="020B0609020204030204" pitchFamily="49" charset="0"/>
                <a:ea typeface="Times New Roman" panose="02020603050405020304" pitchFamily="18" charset="0"/>
                <a:cs typeface="Courier New" panose="02070309020205020404" pitchFamily="49" charset="0"/>
              </a:rPr>
              <a:t> (</a:t>
            </a:r>
            <a:r>
              <a:rPr lang="en-US" sz="1400" dirty="0" err="1">
                <a:solidFill>
                  <a:srgbClr val="1F377F"/>
                </a:solidFill>
                <a:latin typeface="Consolas" panose="020B0609020204030204" pitchFamily="49" charset="0"/>
                <a:ea typeface="Times New Roman" panose="02020603050405020304" pitchFamily="18" charset="0"/>
                <a:cs typeface="Courier New" panose="02070309020205020404" pitchFamily="49" charset="0"/>
              </a:rPr>
              <a:t>property</a:t>
            </a:r>
            <a:r>
              <a:rPr lang="en-US" sz="1400" dirty="0" err="1">
                <a:solidFill>
                  <a:srgbClr val="000000"/>
                </a:solidFill>
                <a:latin typeface="Consolas" panose="020B0609020204030204" pitchFamily="49" charset="0"/>
                <a:ea typeface="Times New Roman" panose="02020603050405020304" pitchFamily="18" charset="0"/>
                <a:cs typeface="Courier New" panose="02070309020205020404" pitchFamily="49" charset="0"/>
              </a:rPr>
              <a:t>.Value</a:t>
            </a:r>
            <a:r>
              <a:rPr lang="en-US" sz="1400" dirty="0">
                <a:solidFill>
                  <a:srgbClr val="000000"/>
                </a:solidFill>
                <a:latin typeface="Consolas" panose="020B0609020204030204" pitchFamily="49" charset="0"/>
                <a:ea typeface="Times New Roman" panose="02020603050405020304" pitchFamily="18" charset="0"/>
                <a:cs typeface="Courier New" panose="02070309020205020404" pitchFamily="49" charset="0"/>
              </a:rPr>
              <a:t> != </a:t>
            </a:r>
            <a:r>
              <a:rPr lang="en-US" sz="1400" dirty="0">
                <a:solidFill>
                  <a:srgbClr val="0000FF"/>
                </a:solidFill>
                <a:latin typeface="Consolas" panose="020B0609020204030204" pitchFamily="49" charset="0"/>
                <a:ea typeface="Times New Roman" panose="02020603050405020304" pitchFamily="18" charset="0"/>
                <a:cs typeface="Courier New" panose="02070309020205020404" pitchFamily="49" charset="0"/>
              </a:rPr>
              <a:t>null</a:t>
            </a:r>
            <a:r>
              <a:rPr lang="en-US" sz="1400" dirty="0">
                <a:solidFill>
                  <a:srgbClr val="000000"/>
                </a:solidFill>
                <a:latin typeface="Consolas" panose="020B0609020204030204" pitchFamily="49" charset="0"/>
                <a:ea typeface="Times New Roman" panose="02020603050405020304" pitchFamily="18" charset="0"/>
                <a:cs typeface="Courier New" panose="020703090202050204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dirty="0">
                <a:solidFill>
                  <a:srgbClr val="000000"/>
                </a:solidFill>
                <a:latin typeface="Consolas" panose="020B0609020204030204" pitchFamily="49" charset="0"/>
                <a:ea typeface="Times New Roman" panose="02020603050405020304" pitchFamily="18" charset="0"/>
                <a:cs typeface="Courier New" panose="02070309020205020404" pitchFamily="49"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dirty="0">
                <a:solidFill>
                  <a:srgbClr val="000000"/>
                </a:solidFill>
                <a:latin typeface="Consolas" panose="020B0609020204030204" pitchFamily="49" charset="0"/>
                <a:ea typeface="Times New Roman" panose="02020603050405020304" pitchFamily="18" charset="0"/>
                <a:cs typeface="Courier New" panose="02070309020205020404" pitchFamily="49" charset="0"/>
              </a:rPr>
              <a:t>             </a:t>
            </a:r>
            <a:r>
              <a:rPr lang="en-US" sz="1400" dirty="0" err="1">
                <a:solidFill>
                  <a:srgbClr val="000000"/>
                </a:solidFill>
                <a:latin typeface="Consolas" panose="020B0609020204030204" pitchFamily="49" charset="0"/>
                <a:ea typeface="Times New Roman" panose="02020603050405020304" pitchFamily="18" charset="0"/>
                <a:cs typeface="Courier New" panose="02070309020205020404" pitchFamily="49" charset="0"/>
              </a:rPr>
              <a:t>Model.</a:t>
            </a:r>
            <a:r>
              <a:rPr lang="en-US" sz="1400" dirty="0" err="1">
                <a:solidFill>
                  <a:srgbClr val="2B91AF"/>
                </a:solidFill>
                <a:latin typeface="Consolas" panose="020B0609020204030204" pitchFamily="49" charset="0"/>
                <a:ea typeface="Times New Roman" panose="02020603050405020304" pitchFamily="18" charset="0"/>
                <a:cs typeface="Courier New" panose="02070309020205020404" pitchFamily="49" charset="0"/>
              </a:rPr>
              <a:t>Person</a:t>
            </a:r>
            <a:r>
              <a:rPr lang="en-US" sz="1400" dirty="0">
                <a:solidFill>
                  <a:srgbClr val="000000"/>
                </a:solidFill>
                <a:latin typeface="Consolas" panose="020B0609020204030204" pitchFamily="49" charset="0"/>
                <a:ea typeface="Times New Roman" panose="02020603050405020304" pitchFamily="18" charset="0"/>
                <a:cs typeface="Courier New" panose="02070309020205020404" pitchFamily="49" charset="0"/>
              </a:rPr>
              <a:t> </a:t>
            </a:r>
            <a:r>
              <a:rPr lang="en-US" sz="1400" dirty="0">
                <a:solidFill>
                  <a:srgbClr val="1F377F"/>
                </a:solidFill>
                <a:latin typeface="Consolas" panose="020B0609020204030204" pitchFamily="49" charset="0"/>
                <a:ea typeface="Times New Roman" panose="02020603050405020304" pitchFamily="18" charset="0"/>
                <a:cs typeface="Courier New" panose="02070309020205020404" pitchFamily="49" charset="0"/>
              </a:rPr>
              <a:t>value</a:t>
            </a:r>
            <a:r>
              <a:rPr lang="en-US" sz="1400" dirty="0">
                <a:solidFill>
                  <a:srgbClr val="000000"/>
                </a:solidFill>
                <a:latin typeface="Consolas" panose="020B0609020204030204" pitchFamily="49" charset="0"/>
                <a:ea typeface="Times New Roman" panose="02020603050405020304" pitchFamily="18" charset="0"/>
                <a:cs typeface="Courier New" panose="02070309020205020404" pitchFamily="49" charset="0"/>
              </a:rPr>
              <a:t> = (</a:t>
            </a:r>
            <a:r>
              <a:rPr lang="en-US" sz="1400" dirty="0" err="1">
                <a:solidFill>
                  <a:srgbClr val="000000"/>
                </a:solidFill>
                <a:latin typeface="Consolas" panose="020B0609020204030204" pitchFamily="49" charset="0"/>
                <a:ea typeface="Times New Roman" panose="02020603050405020304" pitchFamily="18" charset="0"/>
                <a:cs typeface="Courier New" panose="02070309020205020404" pitchFamily="49" charset="0"/>
              </a:rPr>
              <a:t>Model.</a:t>
            </a:r>
            <a:r>
              <a:rPr lang="en-US" sz="1400" dirty="0" err="1">
                <a:solidFill>
                  <a:srgbClr val="2B91AF"/>
                </a:solidFill>
                <a:latin typeface="Consolas" panose="020B0609020204030204" pitchFamily="49" charset="0"/>
                <a:ea typeface="Times New Roman" panose="02020603050405020304" pitchFamily="18" charset="0"/>
                <a:cs typeface="Courier New" panose="02070309020205020404" pitchFamily="49" charset="0"/>
              </a:rPr>
              <a:t>Person</a:t>
            </a:r>
            <a:r>
              <a:rPr lang="en-US" sz="1400" dirty="0">
                <a:solidFill>
                  <a:srgbClr val="000000"/>
                </a:solidFill>
                <a:latin typeface="Consolas" panose="020B0609020204030204" pitchFamily="49" charset="0"/>
                <a:ea typeface="Times New Roman" panose="02020603050405020304" pitchFamily="18" charset="0"/>
                <a:cs typeface="Courier New" panose="02070309020205020404" pitchFamily="49" charset="0"/>
              </a:rPr>
              <a:t>)</a:t>
            </a:r>
            <a:r>
              <a:rPr lang="en-US" sz="1400" dirty="0" err="1">
                <a:solidFill>
                  <a:srgbClr val="1F377F"/>
                </a:solidFill>
                <a:latin typeface="Consolas" panose="020B0609020204030204" pitchFamily="49" charset="0"/>
                <a:ea typeface="Times New Roman" panose="02020603050405020304" pitchFamily="18" charset="0"/>
                <a:cs typeface="Courier New" panose="02070309020205020404" pitchFamily="49" charset="0"/>
              </a:rPr>
              <a:t>property</a:t>
            </a:r>
            <a:r>
              <a:rPr lang="en-US" sz="1400" dirty="0" err="1">
                <a:solidFill>
                  <a:srgbClr val="000000"/>
                </a:solidFill>
                <a:latin typeface="Consolas" panose="020B0609020204030204" pitchFamily="49" charset="0"/>
                <a:ea typeface="Times New Roman" panose="02020603050405020304" pitchFamily="18" charset="0"/>
                <a:cs typeface="Courier New" panose="02070309020205020404" pitchFamily="49" charset="0"/>
              </a:rPr>
              <a:t>.Value</a:t>
            </a:r>
            <a:r>
              <a:rPr lang="en-US" sz="1400" dirty="0">
                <a:solidFill>
                  <a:srgbClr val="000000"/>
                </a:solidFill>
                <a:latin typeface="Consolas" panose="020B0609020204030204" pitchFamily="49" charset="0"/>
                <a:ea typeface="Times New Roman" panose="02020603050405020304" pitchFamily="18" charset="0"/>
                <a:cs typeface="Courier New" panose="020703090202050204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dirty="0">
                <a:solidFill>
                  <a:srgbClr val="000000"/>
                </a:solidFill>
                <a:latin typeface="Consolas" panose="020B0609020204030204" pitchFamily="49" charset="0"/>
                <a:ea typeface="Times New Roman" panose="02020603050405020304" pitchFamily="18" charset="0"/>
                <a:cs typeface="Courier New" panose="02070309020205020404" pitchFamily="49" charset="0"/>
              </a:rPr>
              <a:t>             </a:t>
            </a:r>
            <a:r>
              <a:rPr lang="en-US" sz="1400" dirty="0">
                <a:solidFill>
                  <a:srgbClr val="0000FF"/>
                </a:solidFill>
                <a:latin typeface="Consolas" panose="020B0609020204030204" pitchFamily="49" charset="0"/>
                <a:ea typeface="Times New Roman" panose="02020603050405020304" pitchFamily="18" charset="0"/>
                <a:cs typeface="Courier New" panose="02070309020205020404" pitchFamily="49" charset="0"/>
              </a:rPr>
              <a:t>var</a:t>
            </a:r>
            <a:r>
              <a:rPr lang="en-US" sz="1400" dirty="0">
                <a:solidFill>
                  <a:srgbClr val="000000"/>
                </a:solidFill>
                <a:latin typeface="Consolas" panose="020B0609020204030204" pitchFamily="49" charset="0"/>
                <a:ea typeface="Times New Roman" panose="02020603050405020304" pitchFamily="18" charset="0"/>
                <a:cs typeface="Courier New" panose="02070309020205020404" pitchFamily="49" charset="0"/>
              </a:rPr>
              <a:t> </a:t>
            </a:r>
            <a:r>
              <a:rPr lang="en-US" sz="1400" dirty="0" err="1">
                <a:solidFill>
                  <a:srgbClr val="1F377F"/>
                </a:solidFill>
                <a:latin typeface="Consolas" panose="020B0609020204030204" pitchFamily="49" charset="0"/>
                <a:ea typeface="Times New Roman" panose="02020603050405020304" pitchFamily="18" charset="0"/>
                <a:cs typeface="Courier New" panose="02070309020205020404" pitchFamily="49" charset="0"/>
              </a:rPr>
              <a:t>dbItem</a:t>
            </a:r>
            <a:r>
              <a:rPr lang="en-US" sz="1400" dirty="0">
                <a:solidFill>
                  <a:srgbClr val="000000"/>
                </a:solidFill>
                <a:latin typeface="Consolas" panose="020B0609020204030204" pitchFamily="49" charset="0"/>
                <a:ea typeface="Times New Roman" panose="02020603050405020304" pitchFamily="18" charset="0"/>
                <a:cs typeface="Courier New" panose="02070309020205020404" pitchFamily="49" charset="0"/>
              </a:rPr>
              <a:t> = _</a:t>
            </a:r>
            <a:r>
              <a:rPr lang="en-US" sz="1400" dirty="0" err="1">
                <a:solidFill>
                  <a:srgbClr val="000000"/>
                </a:solidFill>
                <a:latin typeface="Consolas" panose="020B0609020204030204" pitchFamily="49" charset="0"/>
                <a:ea typeface="Times New Roman" panose="02020603050405020304" pitchFamily="18" charset="0"/>
                <a:cs typeface="Courier New" panose="02070309020205020404" pitchFamily="49" charset="0"/>
              </a:rPr>
              <a:t>personReadService.</a:t>
            </a:r>
            <a:r>
              <a:rPr lang="en-US" sz="1400" dirty="0" err="1">
                <a:solidFill>
                  <a:srgbClr val="74531F"/>
                </a:solidFill>
                <a:latin typeface="Consolas" panose="020B0609020204030204" pitchFamily="49" charset="0"/>
                <a:ea typeface="Times New Roman" panose="02020603050405020304" pitchFamily="18" charset="0"/>
                <a:cs typeface="Courier New" panose="02070309020205020404" pitchFamily="49" charset="0"/>
              </a:rPr>
              <a:t>GetById</a:t>
            </a:r>
            <a:r>
              <a:rPr lang="en-US" sz="1400" dirty="0">
                <a:solidFill>
                  <a:srgbClr val="000000"/>
                </a:solidFill>
                <a:latin typeface="Consolas" panose="020B0609020204030204" pitchFamily="49" charset="0"/>
                <a:ea typeface="Times New Roman" panose="02020603050405020304" pitchFamily="18" charset="0"/>
                <a:cs typeface="Courier New" panose="02070309020205020404" pitchFamily="49" charset="0"/>
              </a:rPr>
              <a:t>(</a:t>
            </a:r>
            <a:r>
              <a:rPr lang="en-US" sz="1400" dirty="0" err="1">
                <a:solidFill>
                  <a:srgbClr val="1F377F"/>
                </a:solidFill>
                <a:latin typeface="Consolas" panose="020B0609020204030204" pitchFamily="49" charset="0"/>
                <a:ea typeface="Times New Roman" panose="02020603050405020304" pitchFamily="18" charset="0"/>
                <a:cs typeface="Courier New" panose="02070309020205020404" pitchFamily="49" charset="0"/>
              </a:rPr>
              <a:t>value</a:t>
            </a:r>
            <a:r>
              <a:rPr lang="en-US" sz="1400" dirty="0" err="1">
                <a:solidFill>
                  <a:srgbClr val="000000"/>
                </a:solidFill>
                <a:latin typeface="Consolas" panose="020B0609020204030204" pitchFamily="49" charset="0"/>
                <a:ea typeface="Times New Roman" panose="02020603050405020304" pitchFamily="18" charset="0"/>
                <a:cs typeface="Courier New" panose="02070309020205020404" pitchFamily="49" charset="0"/>
              </a:rPr>
              <a:t>.Id</a:t>
            </a:r>
            <a:r>
              <a:rPr lang="en-US" sz="1400" dirty="0">
                <a:solidFill>
                  <a:srgbClr val="000000"/>
                </a:solidFill>
                <a:latin typeface="Consolas" panose="020B0609020204030204" pitchFamily="49" charset="0"/>
                <a:ea typeface="Times New Roman" panose="02020603050405020304" pitchFamily="18" charset="0"/>
                <a:cs typeface="Courier New" panose="020703090202050204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dirty="0">
                <a:solidFill>
                  <a:srgbClr val="000000"/>
                </a:solidFill>
                <a:latin typeface="Consolas" panose="020B0609020204030204" pitchFamily="49" charset="0"/>
                <a:ea typeface="Times New Roman" panose="02020603050405020304" pitchFamily="18" charset="0"/>
                <a:cs typeface="Courier New" panose="02070309020205020404" pitchFamily="49" charset="0"/>
              </a:rPr>
              <a:t>             </a:t>
            </a:r>
            <a:r>
              <a:rPr lang="en-US" sz="1400" dirty="0">
                <a:solidFill>
                  <a:srgbClr val="8F08C4"/>
                </a:solidFill>
                <a:latin typeface="Consolas" panose="020B0609020204030204" pitchFamily="49" charset="0"/>
                <a:ea typeface="Times New Roman" panose="02020603050405020304" pitchFamily="18" charset="0"/>
                <a:cs typeface="Courier New" panose="02070309020205020404" pitchFamily="49" charset="0"/>
              </a:rPr>
              <a:t>if</a:t>
            </a:r>
            <a:r>
              <a:rPr lang="en-US" sz="1400" dirty="0">
                <a:solidFill>
                  <a:srgbClr val="000000"/>
                </a:solidFill>
                <a:latin typeface="Consolas" panose="020B0609020204030204" pitchFamily="49" charset="0"/>
                <a:ea typeface="Times New Roman" panose="02020603050405020304" pitchFamily="18" charset="0"/>
                <a:cs typeface="Courier New" panose="02070309020205020404" pitchFamily="49" charset="0"/>
              </a:rPr>
              <a:t> (</a:t>
            </a:r>
            <a:r>
              <a:rPr lang="en-US" sz="1400" dirty="0" err="1">
                <a:solidFill>
                  <a:srgbClr val="1F377F"/>
                </a:solidFill>
                <a:latin typeface="Consolas" panose="020B0609020204030204" pitchFamily="49" charset="0"/>
                <a:ea typeface="Times New Roman" panose="02020603050405020304" pitchFamily="18" charset="0"/>
                <a:cs typeface="Courier New" panose="02070309020205020404" pitchFamily="49" charset="0"/>
              </a:rPr>
              <a:t>dbItem</a:t>
            </a:r>
            <a:r>
              <a:rPr lang="en-US" sz="1400" dirty="0">
                <a:solidFill>
                  <a:srgbClr val="000000"/>
                </a:solidFill>
                <a:latin typeface="Consolas" panose="020B0609020204030204" pitchFamily="49" charset="0"/>
                <a:ea typeface="Times New Roman" panose="02020603050405020304" pitchFamily="18" charset="0"/>
                <a:cs typeface="Courier New" panose="02070309020205020404" pitchFamily="49" charset="0"/>
              </a:rPr>
              <a:t> == </a:t>
            </a:r>
            <a:r>
              <a:rPr lang="en-US" sz="1400" dirty="0">
                <a:solidFill>
                  <a:srgbClr val="0000FF"/>
                </a:solidFill>
                <a:latin typeface="Consolas" panose="020B0609020204030204" pitchFamily="49" charset="0"/>
                <a:ea typeface="Times New Roman" panose="02020603050405020304" pitchFamily="18" charset="0"/>
                <a:cs typeface="Courier New" panose="02070309020205020404" pitchFamily="49" charset="0"/>
              </a:rPr>
              <a:t>null</a:t>
            </a:r>
            <a:r>
              <a:rPr lang="en-US" sz="1400" dirty="0">
                <a:solidFill>
                  <a:srgbClr val="000000"/>
                </a:solidFill>
                <a:latin typeface="Consolas" panose="020B0609020204030204" pitchFamily="49" charset="0"/>
                <a:ea typeface="Times New Roman" panose="02020603050405020304" pitchFamily="18" charset="0"/>
                <a:cs typeface="Courier New" panose="020703090202050204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dirty="0">
                <a:solidFill>
                  <a:srgbClr val="000000"/>
                </a:solidFill>
                <a:latin typeface="Consolas" panose="020B0609020204030204" pitchFamily="49" charset="0"/>
                <a:ea typeface="Times New Roman" panose="02020603050405020304" pitchFamily="18" charset="0"/>
                <a:cs typeface="Courier New" panose="02070309020205020404" pitchFamily="49"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dirty="0">
                <a:solidFill>
                  <a:srgbClr val="000000"/>
                </a:solidFill>
                <a:latin typeface="Consolas" panose="020B0609020204030204" pitchFamily="49" charset="0"/>
                <a:ea typeface="Times New Roman" panose="02020603050405020304" pitchFamily="18" charset="0"/>
                <a:cs typeface="Courier New" panose="02070309020205020404" pitchFamily="49" charset="0"/>
              </a:rPr>
              <a:t>                 </a:t>
            </a:r>
            <a:r>
              <a:rPr lang="en-US" sz="1400" dirty="0">
                <a:solidFill>
                  <a:srgbClr val="8F08C4"/>
                </a:solidFill>
                <a:latin typeface="Consolas" panose="020B0609020204030204" pitchFamily="49" charset="0"/>
                <a:ea typeface="Times New Roman" panose="02020603050405020304" pitchFamily="18" charset="0"/>
                <a:cs typeface="Courier New" panose="02070309020205020404" pitchFamily="49" charset="0"/>
              </a:rPr>
              <a:t>return</a:t>
            </a:r>
            <a:r>
              <a:rPr lang="en-US" sz="1400" dirty="0">
                <a:solidFill>
                  <a:srgbClr val="000000"/>
                </a:solidFill>
                <a:latin typeface="Consolas" panose="020B0609020204030204" pitchFamily="49" charset="0"/>
                <a:ea typeface="Times New Roman" panose="02020603050405020304" pitchFamily="18" charset="0"/>
                <a:cs typeface="Courier New" panose="02070309020205020404" pitchFamily="49" charset="0"/>
              </a:rPr>
              <a:t> </a:t>
            </a:r>
            <a:r>
              <a:rPr lang="en-US" sz="1400" dirty="0">
                <a:solidFill>
                  <a:srgbClr val="0000FF"/>
                </a:solidFill>
                <a:latin typeface="Consolas" panose="020B0609020204030204" pitchFamily="49" charset="0"/>
                <a:ea typeface="Times New Roman" panose="02020603050405020304" pitchFamily="18" charset="0"/>
                <a:cs typeface="Courier New" panose="02070309020205020404" pitchFamily="49" charset="0"/>
              </a:rPr>
              <a:t>new</a:t>
            </a:r>
            <a:r>
              <a:rPr lang="en-US" sz="1400" dirty="0">
                <a:solidFill>
                  <a:srgbClr val="000000"/>
                </a:solidFill>
                <a:latin typeface="Consolas" panose="020B0609020204030204" pitchFamily="49" charset="0"/>
                <a:ea typeface="Times New Roman" panose="02020603050405020304" pitchFamily="18" charset="0"/>
                <a:cs typeface="Courier New" panose="02070309020205020404" pitchFamily="49" charset="0"/>
              </a:rPr>
              <a:t> </a:t>
            </a:r>
            <a:r>
              <a:rPr lang="en-US" sz="1400" dirty="0">
                <a:solidFill>
                  <a:srgbClr val="2B91AF"/>
                </a:solidFill>
                <a:latin typeface="Consolas" panose="020B0609020204030204" pitchFamily="49" charset="0"/>
                <a:ea typeface="Times New Roman" panose="02020603050405020304" pitchFamily="18" charset="0"/>
                <a:cs typeface="Courier New" panose="02070309020205020404" pitchFamily="49" charset="0"/>
              </a:rPr>
              <a:t>List</a:t>
            </a:r>
            <a:r>
              <a:rPr lang="en-US" sz="1400" dirty="0">
                <a:solidFill>
                  <a:srgbClr val="000000"/>
                </a:solidFill>
                <a:latin typeface="Consolas" panose="020B0609020204030204" pitchFamily="49" charset="0"/>
                <a:ea typeface="Times New Roman" panose="02020603050405020304" pitchFamily="18" charset="0"/>
                <a:cs typeface="Courier New" panose="02070309020205020404" pitchFamily="49" charset="0"/>
              </a:rPr>
              <a:t>&lt;</a:t>
            </a:r>
            <a:r>
              <a:rPr lang="en-US" sz="1400" dirty="0">
                <a:solidFill>
                  <a:srgbClr val="2B91AF"/>
                </a:solidFill>
                <a:latin typeface="Consolas" panose="020B0609020204030204" pitchFamily="49" charset="0"/>
                <a:ea typeface="Times New Roman" panose="02020603050405020304" pitchFamily="18" charset="0"/>
                <a:cs typeface="Courier New" panose="02070309020205020404" pitchFamily="49" charset="0"/>
              </a:rPr>
              <a:t>Error</a:t>
            </a:r>
            <a:r>
              <a:rPr lang="en-US" sz="1400" dirty="0">
                <a:solidFill>
                  <a:srgbClr val="000000"/>
                </a:solidFill>
                <a:latin typeface="Consolas" panose="020B0609020204030204" pitchFamily="49" charset="0"/>
                <a:ea typeface="Times New Roman" panose="02020603050405020304" pitchFamily="18" charset="0"/>
                <a:cs typeface="Courier New" panose="02070309020205020404" pitchFamily="49" charset="0"/>
              </a:rPr>
              <a:t>&gt;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dirty="0">
                <a:solidFill>
                  <a:srgbClr val="000000"/>
                </a:solidFill>
                <a:latin typeface="Consolas" panose="020B0609020204030204" pitchFamily="49" charset="0"/>
                <a:ea typeface="Times New Roman" panose="02020603050405020304" pitchFamily="18" charset="0"/>
                <a:cs typeface="Courier New" panose="02070309020205020404" pitchFamily="49"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dirty="0">
                <a:solidFill>
                  <a:srgbClr val="000000"/>
                </a:solidFill>
                <a:latin typeface="Consolas" panose="020B0609020204030204" pitchFamily="49" charset="0"/>
                <a:ea typeface="Times New Roman" panose="02020603050405020304" pitchFamily="18" charset="0"/>
                <a:cs typeface="Courier New" panose="02070309020205020404" pitchFamily="49" charset="0"/>
              </a:rPr>
              <a:t>                     </a:t>
            </a:r>
            <a:r>
              <a:rPr lang="en-US" sz="1400" dirty="0">
                <a:solidFill>
                  <a:srgbClr val="0000FF"/>
                </a:solidFill>
                <a:latin typeface="Consolas" panose="020B0609020204030204" pitchFamily="49" charset="0"/>
                <a:ea typeface="Times New Roman" panose="02020603050405020304" pitchFamily="18" charset="0"/>
                <a:cs typeface="Courier New" panose="02070309020205020404" pitchFamily="49" charset="0"/>
              </a:rPr>
              <a:t>new</a:t>
            </a:r>
            <a:r>
              <a:rPr lang="en-US" sz="1400" dirty="0">
                <a:solidFill>
                  <a:srgbClr val="000000"/>
                </a:solidFill>
                <a:latin typeface="Consolas" panose="020B0609020204030204" pitchFamily="49" charset="0"/>
                <a:ea typeface="Times New Roman" panose="02020603050405020304" pitchFamily="18" charset="0"/>
                <a:cs typeface="Courier New" panose="02070309020205020404" pitchFamily="49" charset="0"/>
              </a:rPr>
              <a:t> </a:t>
            </a:r>
            <a:r>
              <a:rPr lang="en-US" sz="1400" dirty="0">
                <a:solidFill>
                  <a:srgbClr val="2B91AF"/>
                </a:solidFill>
                <a:latin typeface="Consolas" panose="020B0609020204030204" pitchFamily="49" charset="0"/>
                <a:ea typeface="Times New Roman" panose="02020603050405020304" pitchFamily="18" charset="0"/>
                <a:cs typeface="Courier New" panose="02070309020205020404" pitchFamily="49" charset="0"/>
              </a:rPr>
              <a:t>Error</a:t>
            </a:r>
            <a:r>
              <a:rPr lang="en-US" sz="1400" dirty="0">
                <a:solidFill>
                  <a:srgbClr val="000000"/>
                </a:solidFill>
                <a:latin typeface="Consolas" panose="020B0609020204030204" pitchFamily="49" charset="0"/>
                <a:ea typeface="Times New Roman" panose="02020603050405020304" pitchFamily="18" charset="0"/>
                <a:cs typeface="Courier New" panose="02070309020205020404" pitchFamily="49" charset="0"/>
              </a:rPr>
              <a:t>(23123123, </a:t>
            </a:r>
            <a:r>
              <a:rPr lang="en-US" sz="1400" dirty="0">
                <a:solidFill>
                  <a:srgbClr val="A31515"/>
                </a:solidFill>
                <a:latin typeface="Consolas" panose="020B0609020204030204" pitchFamily="49" charset="0"/>
                <a:ea typeface="Times New Roman" panose="02020603050405020304" pitchFamily="18" charset="0"/>
                <a:cs typeface="Courier New" panose="02070309020205020404" pitchFamily="49" charset="0"/>
              </a:rPr>
              <a:t>"Person </a:t>
            </a:r>
            <a:r>
              <a:rPr lang="en-US" sz="1400" dirty="0" err="1">
                <a:solidFill>
                  <a:srgbClr val="A31515"/>
                </a:solidFill>
                <a:latin typeface="Consolas" panose="020B0609020204030204" pitchFamily="49" charset="0"/>
                <a:ea typeface="Times New Roman" panose="02020603050405020304" pitchFamily="18" charset="0"/>
                <a:cs typeface="Courier New" panose="02070309020205020404" pitchFamily="49" charset="0"/>
              </a:rPr>
              <a:t>doesnt</a:t>
            </a:r>
            <a:r>
              <a:rPr lang="en-US" sz="1400" dirty="0">
                <a:solidFill>
                  <a:srgbClr val="A31515"/>
                </a:solidFill>
                <a:latin typeface="Consolas" panose="020B0609020204030204" pitchFamily="49" charset="0"/>
                <a:ea typeface="Times New Roman" panose="02020603050405020304" pitchFamily="18" charset="0"/>
                <a:cs typeface="Courier New" panose="02070309020205020404" pitchFamily="49" charset="0"/>
              </a:rPr>
              <a:t> exist"</a:t>
            </a:r>
            <a:r>
              <a:rPr lang="en-US" sz="1400" dirty="0">
                <a:solidFill>
                  <a:srgbClr val="000000"/>
                </a:solidFill>
                <a:latin typeface="Consolas" panose="020B0609020204030204" pitchFamily="49" charset="0"/>
                <a:ea typeface="Times New Roman" panose="02020603050405020304" pitchFamily="18" charset="0"/>
                <a:cs typeface="Courier New" panose="020703090202050204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dirty="0">
                <a:solidFill>
                  <a:srgbClr val="000000"/>
                </a:solidFill>
                <a:latin typeface="Consolas" panose="020B0609020204030204" pitchFamily="49" charset="0"/>
                <a:ea typeface="Times New Roman" panose="02020603050405020304" pitchFamily="18" charset="0"/>
                <a:cs typeface="Courier New" panose="02070309020205020404" pitchFamily="49"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dirty="0">
                <a:solidFill>
                  <a:srgbClr val="000000"/>
                </a:solidFill>
                <a:latin typeface="Consolas" panose="020B0609020204030204" pitchFamily="49" charset="0"/>
                <a:ea typeface="Times New Roman" panose="02020603050405020304" pitchFamily="18" charset="0"/>
                <a:cs typeface="Courier New" panose="02070309020205020404" pitchFamily="49"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dirty="0">
                <a:solidFill>
                  <a:srgbClr val="000000"/>
                </a:solidFill>
                <a:latin typeface="Consolas" panose="020B0609020204030204" pitchFamily="49" charset="0"/>
                <a:ea typeface="Times New Roman" panose="02020603050405020304" pitchFamily="18" charset="0"/>
                <a:cs typeface="Courier New" panose="02070309020205020404" pitchFamily="49"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dirty="0">
                <a:solidFill>
                  <a:srgbClr val="000000"/>
                </a:solidFill>
                <a:latin typeface="Consolas" panose="020B0609020204030204" pitchFamily="49" charset="0"/>
                <a:ea typeface="Times New Roman" panose="02020603050405020304" pitchFamily="18" charset="0"/>
                <a:cs typeface="Courier New" panose="02070309020205020404" pitchFamily="49" charset="0"/>
              </a:rPr>
              <a:t>         </a:t>
            </a:r>
            <a:r>
              <a:rPr lang="en-US" sz="1400" dirty="0">
                <a:solidFill>
                  <a:srgbClr val="8F08C4"/>
                </a:solidFill>
                <a:latin typeface="Consolas" panose="020B0609020204030204" pitchFamily="49" charset="0"/>
                <a:ea typeface="Times New Roman" panose="02020603050405020304" pitchFamily="18" charset="0"/>
                <a:cs typeface="Courier New" panose="02070309020205020404" pitchFamily="49" charset="0"/>
              </a:rPr>
              <a:t>return</a:t>
            </a:r>
            <a:r>
              <a:rPr lang="en-US" sz="1400" dirty="0">
                <a:solidFill>
                  <a:srgbClr val="000000"/>
                </a:solidFill>
                <a:latin typeface="Consolas" panose="020B0609020204030204" pitchFamily="49" charset="0"/>
                <a:ea typeface="Times New Roman" panose="02020603050405020304" pitchFamily="18" charset="0"/>
                <a:cs typeface="Courier New" panose="02070309020205020404" pitchFamily="49" charset="0"/>
              </a:rPr>
              <a:t> </a:t>
            </a:r>
            <a:r>
              <a:rPr lang="en-US" sz="1400" dirty="0">
                <a:solidFill>
                  <a:srgbClr val="0000FF"/>
                </a:solidFill>
                <a:latin typeface="Consolas" panose="020B0609020204030204" pitchFamily="49" charset="0"/>
                <a:ea typeface="Times New Roman" panose="02020603050405020304" pitchFamily="18" charset="0"/>
                <a:cs typeface="Courier New" panose="02070309020205020404" pitchFamily="49" charset="0"/>
              </a:rPr>
              <a:t>new</a:t>
            </a:r>
            <a:r>
              <a:rPr lang="en-US" sz="1400" dirty="0">
                <a:solidFill>
                  <a:srgbClr val="000000"/>
                </a:solidFill>
                <a:latin typeface="Consolas" panose="020B0609020204030204" pitchFamily="49" charset="0"/>
                <a:ea typeface="Times New Roman" panose="02020603050405020304" pitchFamily="18" charset="0"/>
                <a:cs typeface="Courier New" panose="02070309020205020404" pitchFamily="49" charset="0"/>
              </a:rPr>
              <a:t> </a:t>
            </a:r>
            <a:r>
              <a:rPr lang="en-US" sz="1400" dirty="0">
                <a:solidFill>
                  <a:srgbClr val="2B91AF"/>
                </a:solidFill>
                <a:latin typeface="Consolas" panose="020B0609020204030204" pitchFamily="49" charset="0"/>
                <a:ea typeface="Times New Roman" panose="02020603050405020304" pitchFamily="18" charset="0"/>
                <a:cs typeface="Courier New" panose="02070309020205020404" pitchFamily="49" charset="0"/>
              </a:rPr>
              <a:t>List</a:t>
            </a:r>
            <a:r>
              <a:rPr lang="en-US" sz="1400" dirty="0">
                <a:solidFill>
                  <a:srgbClr val="000000"/>
                </a:solidFill>
                <a:latin typeface="Consolas" panose="020B0609020204030204" pitchFamily="49" charset="0"/>
                <a:ea typeface="Times New Roman" panose="02020603050405020304" pitchFamily="18" charset="0"/>
                <a:cs typeface="Courier New" panose="02070309020205020404" pitchFamily="49" charset="0"/>
              </a:rPr>
              <a:t>&lt;</a:t>
            </a:r>
            <a:r>
              <a:rPr lang="en-US" sz="1400" dirty="0">
                <a:solidFill>
                  <a:srgbClr val="2B91AF"/>
                </a:solidFill>
                <a:latin typeface="Consolas" panose="020B0609020204030204" pitchFamily="49" charset="0"/>
                <a:ea typeface="Times New Roman" panose="02020603050405020304" pitchFamily="18" charset="0"/>
                <a:cs typeface="Courier New" panose="02070309020205020404" pitchFamily="49" charset="0"/>
              </a:rPr>
              <a:t>Error</a:t>
            </a:r>
            <a:r>
              <a:rPr lang="en-US" sz="1400" dirty="0">
                <a:solidFill>
                  <a:srgbClr val="000000"/>
                </a:solidFill>
                <a:latin typeface="Consolas" panose="020B0609020204030204" pitchFamily="49" charset="0"/>
                <a:ea typeface="Times New Roman" panose="02020603050405020304" pitchFamily="18" charset="0"/>
                <a:cs typeface="Courier New" panose="02070309020205020404" pitchFamily="49" charset="0"/>
              </a:rPr>
              <a:t>&gt;();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dirty="0">
                <a:solidFill>
                  <a:srgbClr val="000000"/>
                </a:solidFill>
                <a:latin typeface="Consolas" panose="020B0609020204030204" pitchFamily="49" charset="0"/>
                <a:ea typeface="Times New Roman" panose="02020603050405020304" pitchFamily="18" charset="0"/>
                <a:cs typeface="Courier New" panose="02070309020205020404" pitchFamily="49"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endParaRPr lang="en-US" sz="1400" dirty="0">
              <a:latin typeface="Calibri" panose="020F0502020204030204" pitchFamily="34" charset="0"/>
              <a:ea typeface="Calibri" panose="020F0502020204030204" pitchFamily="34" charset="0"/>
              <a:cs typeface="Times New Roman" panose="02020603050405020304" pitchFamily="18" charset="0"/>
            </a:endParaRPr>
          </a:p>
        </p:txBody>
      </p:sp>
      <p:sp>
        <p:nvSpPr>
          <p:cNvPr id="4" name="TextBox 3">
            <a:extLst>
              <a:ext uri="{FF2B5EF4-FFF2-40B4-BE49-F238E27FC236}">
                <a16:creationId xmlns:a16="http://schemas.microsoft.com/office/drawing/2014/main" id="{62597D2D-77DE-4597-85A6-7225A77B6442}"/>
              </a:ext>
            </a:extLst>
          </p:cNvPr>
          <p:cNvSpPr txBox="1"/>
          <p:nvPr/>
        </p:nvSpPr>
        <p:spPr>
          <a:xfrm>
            <a:off x="874710" y="5759186"/>
            <a:ext cx="2790892" cy="369332"/>
          </a:xfrm>
          <a:prstGeom prst="rect">
            <a:avLst/>
          </a:prstGeom>
          <a:noFill/>
        </p:spPr>
        <p:txBody>
          <a:bodyPr wrap="none" rtlCol="0">
            <a:spAutoFit/>
          </a:bodyPr>
          <a:lstStyle/>
          <a:p>
            <a:r>
              <a:rPr lang="pl-PL" dirty="0" err="1">
                <a:hlinkClick r:id="rId5"/>
              </a:rPr>
              <a:t>ExistingPersonValidator.cs</a:t>
            </a:r>
            <a:endParaRPr lang="en-US" dirty="0"/>
          </a:p>
        </p:txBody>
      </p:sp>
    </p:spTree>
    <p:extLst>
      <p:ext uri="{BB962C8B-B14F-4D97-AF65-F5344CB8AC3E}">
        <p14:creationId xmlns:p14="http://schemas.microsoft.com/office/powerpoint/2010/main" val="9442971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E1F24682-32A4-42DC-8139-5B8C965E3943}"/>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r="55953" b="-5630"/>
          <a:stretch/>
        </p:blipFill>
        <p:spPr>
          <a:xfrm>
            <a:off x="874710" y="6257546"/>
            <a:ext cx="520546" cy="313445"/>
          </a:xfrm>
          <a:prstGeom prst="rect">
            <a:avLst/>
          </a:prstGeom>
        </p:spPr>
      </p:pic>
      <p:cxnSp>
        <p:nvCxnSpPr>
          <p:cNvPr id="34" name="Łącznik prosty 33">
            <a:extLst>
              <a:ext uri="{FF2B5EF4-FFF2-40B4-BE49-F238E27FC236}">
                <a16:creationId xmlns:a16="http://schemas.microsoft.com/office/drawing/2014/main" id="{4D8C8011-4365-4427-B916-52E824184870}"/>
              </a:ext>
            </a:extLst>
          </p:cNvPr>
          <p:cNvCxnSpPr>
            <a:cxnSpLocks/>
          </p:cNvCxnSpPr>
          <p:nvPr/>
        </p:nvCxnSpPr>
        <p:spPr>
          <a:xfrm>
            <a:off x="874713" y="6139278"/>
            <a:ext cx="10442575" cy="0"/>
          </a:xfrm>
          <a:prstGeom prst="line">
            <a:avLst/>
          </a:prstGeom>
          <a:ln>
            <a:solidFill>
              <a:srgbClr val="40434F">
                <a:alpha val="40000"/>
              </a:srgb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898D4326-7241-4B23-949F-76823FBC0B59}"/>
              </a:ext>
            </a:extLst>
          </p:cNvPr>
          <p:cNvSpPr>
            <a:spLocks noGrp="1"/>
          </p:cNvSpPr>
          <p:nvPr>
            <p:ph type="title"/>
          </p:nvPr>
        </p:nvSpPr>
        <p:spPr/>
        <p:txBody>
          <a:bodyPr/>
          <a:lstStyle/>
          <a:p>
            <a:r>
              <a:rPr lang="en-US" dirty="0"/>
              <a:t>3</a:t>
            </a:r>
            <a:r>
              <a:rPr lang="pl-PL" dirty="0"/>
              <a:t>/ Missing </a:t>
            </a:r>
            <a:r>
              <a:rPr lang="pl-PL" dirty="0" err="1"/>
              <a:t>property</a:t>
            </a:r>
            <a:endParaRPr lang="en-US" dirty="0"/>
          </a:p>
        </p:txBody>
      </p:sp>
      <p:sp>
        <p:nvSpPr>
          <p:cNvPr id="35" name="Symbol zastępczy numeru slajdu 1">
            <a:extLst>
              <a:ext uri="{FF2B5EF4-FFF2-40B4-BE49-F238E27FC236}">
                <a16:creationId xmlns:a16="http://schemas.microsoft.com/office/drawing/2014/main" id="{769DFF0E-456F-4394-A8D3-805F6D73B740}"/>
              </a:ext>
            </a:extLst>
          </p:cNvPr>
          <p:cNvSpPr>
            <a:spLocks noGrp="1"/>
          </p:cNvSpPr>
          <p:nvPr>
            <p:ph type="sldNum" sz="quarter" idx="12"/>
          </p:nvPr>
        </p:nvSpPr>
        <p:spPr/>
        <p:txBody>
          <a:bodyPr vert="horz" wrap="square" lIns="0" tIns="0" rIns="0" bIns="0" rtlCol="0" anchor="b">
            <a:spAutoFit/>
          </a:bodyPr>
          <a:lstStyle/>
          <a:p>
            <a:pPr>
              <a:spcBef>
                <a:spcPct val="0"/>
              </a:spcBef>
            </a:pPr>
            <a:fld id="{1A076B6A-A9D5-4ABA-9939-A832AC87749F}" type="slidenum">
              <a:rPr lang="pl-PL" sz="1050" b="1" smtClean="0">
                <a:solidFill>
                  <a:schemeClr val="tx1"/>
                </a:solidFill>
                <a:ea typeface="+mj-ea"/>
                <a:cs typeface="+mj-cs"/>
              </a:rPr>
              <a:pPr>
                <a:spcBef>
                  <a:spcPct val="0"/>
                </a:spcBef>
              </a:pPr>
              <a:t>32</a:t>
            </a:fld>
            <a:r>
              <a:rPr lang="pl-PL" sz="1050" b="1" dirty="0">
                <a:solidFill>
                  <a:schemeClr val="tx1"/>
                </a:solidFill>
                <a:ea typeface="+mj-ea"/>
                <a:cs typeface="+mj-cs"/>
              </a:rPr>
              <a:t> </a:t>
            </a:r>
            <a:endParaRPr lang="pl-PL" sz="1050" dirty="0">
              <a:solidFill>
                <a:schemeClr val="tx1"/>
              </a:solidFill>
              <a:ea typeface="+mj-ea"/>
              <a:cs typeface="+mj-cs"/>
            </a:endParaRPr>
          </a:p>
        </p:txBody>
      </p:sp>
      <p:sp>
        <p:nvSpPr>
          <p:cNvPr id="5" name="Content Placeholder 4">
            <a:extLst>
              <a:ext uri="{FF2B5EF4-FFF2-40B4-BE49-F238E27FC236}">
                <a16:creationId xmlns:a16="http://schemas.microsoft.com/office/drawing/2014/main" id="{C5ADCBDC-1BAD-4105-AB77-74DA7603DA52}"/>
              </a:ext>
            </a:extLst>
          </p:cNvPr>
          <p:cNvSpPr>
            <a:spLocks noGrp="1"/>
          </p:cNvSpPr>
          <p:nvPr>
            <p:ph idx="1"/>
          </p:nvPr>
        </p:nvSpPr>
        <p:spPr/>
        <p:txBody>
          <a:bodyPr>
            <a:normAutofit/>
          </a:bodyPr>
          <a:lstStyle/>
          <a:p>
            <a:r>
              <a:rPr lang="pl-PL" dirty="0"/>
              <a:t>Case </a:t>
            </a:r>
            <a:r>
              <a:rPr lang="pl-PL" dirty="0" err="1"/>
              <a:t>when</a:t>
            </a:r>
            <a:r>
              <a:rPr lang="pl-PL" dirty="0"/>
              <a:t> in </a:t>
            </a:r>
            <a:r>
              <a:rPr lang="pl-PL" dirty="0" err="1"/>
              <a:t>request</a:t>
            </a:r>
            <a:r>
              <a:rPr lang="pl-PL" dirty="0"/>
              <a:t> </a:t>
            </a:r>
            <a:r>
              <a:rPr lang="pl-PL" dirty="0" err="1"/>
              <a:t>there</a:t>
            </a:r>
            <a:r>
              <a:rPr lang="pl-PL" dirty="0"/>
              <a:t> </a:t>
            </a:r>
            <a:r>
              <a:rPr lang="pl-PL" dirty="0" err="1"/>
              <a:t>is</a:t>
            </a:r>
            <a:r>
              <a:rPr lang="pl-PL" dirty="0"/>
              <a:t> missing </a:t>
            </a:r>
            <a:r>
              <a:rPr lang="pl-PL" dirty="0" err="1"/>
              <a:t>property</a:t>
            </a:r>
            <a:endParaRPr lang="pl-PL" dirty="0"/>
          </a:p>
          <a:p>
            <a:r>
              <a:rPr lang="pl-PL" dirty="0"/>
              <a:t>Solutions</a:t>
            </a:r>
          </a:p>
          <a:p>
            <a:pPr lvl="1"/>
            <a:r>
              <a:rPr lang="pl-PL" dirty="0" err="1"/>
              <a:t>Default</a:t>
            </a:r>
            <a:r>
              <a:rPr lang="pl-PL" dirty="0"/>
              <a:t> </a:t>
            </a:r>
            <a:r>
              <a:rPr lang="pl-PL" dirty="0" err="1"/>
              <a:t>values</a:t>
            </a:r>
            <a:endParaRPr lang="pl-PL" dirty="0"/>
          </a:p>
          <a:p>
            <a:pPr lvl="1"/>
            <a:r>
              <a:rPr lang="pl-PL" dirty="0"/>
              <a:t>Missing </a:t>
            </a:r>
            <a:r>
              <a:rPr lang="pl-PL" dirty="0" err="1"/>
              <a:t>property</a:t>
            </a:r>
            <a:r>
              <a:rPr lang="pl-PL" dirty="0"/>
              <a:t> </a:t>
            </a:r>
            <a:r>
              <a:rPr lang="pl-PL" dirty="0" err="1"/>
              <a:t>exceptions</a:t>
            </a:r>
            <a:endParaRPr lang="pl-PL" dirty="0"/>
          </a:p>
        </p:txBody>
      </p:sp>
      <p:sp>
        <p:nvSpPr>
          <p:cNvPr id="4" name="TextBox 3">
            <a:extLst>
              <a:ext uri="{FF2B5EF4-FFF2-40B4-BE49-F238E27FC236}">
                <a16:creationId xmlns:a16="http://schemas.microsoft.com/office/drawing/2014/main" id="{E5300B7F-74E7-42F4-BDFF-C4E7D5E42BB5}"/>
              </a:ext>
            </a:extLst>
          </p:cNvPr>
          <p:cNvSpPr txBox="1"/>
          <p:nvPr/>
        </p:nvSpPr>
        <p:spPr>
          <a:xfrm>
            <a:off x="838200" y="5769946"/>
            <a:ext cx="4455130" cy="369332"/>
          </a:xfrm>
          <a:prstGeom prst="rect">
            <a:avLst/>
          </a:prstGeom>
          <a:noFill/>
        </p:spPr>
        <p:txBody>
          <a:bodyPr wrap="none" rtlCol="0">
            <a:spAutoFit/>
          </a:bodyPr>
          <a:lstStyle/>
          <a:p>
            <a:r>
              <a:rPr lang="pl-PL" dirty="0" err="1">
                <a:hlinkClick r:id="rId5"/>
              </a:rPr>
              <a:t>CreateMovieMetadataCommandHandler.cs</a:t>
            </a:r>
            <a:endParaRPr lang="en-US" dirty="0"/>
          </a:p>
        </p:txBody>
      </p:sp>
    </p:spTree>
    <p:extLst>
      <p:ext uri="{BB962C8B-B14F-4D97-AF65-F5344CB8AC3E}">
        <p14:creationId xmlns:p14="http://schemas.microsoft.com/office/powerpoint/2010/main" val="3163131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E1F24682-32A4-42DC-8139-5B8C965E3943}"/>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r="55953" b="-5630"/>
          <a:stretch/>
        </p:blipFill>
        <p:spPr>
          <a:xfrm>
            <a:off x="874710" y="6257546"/>
            <a:ext cx="520546" cy="313445"/>
          </a:xfrm>
          <a:prstGeom prst="rect">
            <a:avLst/>
          </a:prstGeom>
        </p:spPr>
      </p:pic>
      <p:cxnSp>
        <p:nvCxnSpPr>
          <p:cNvPr id="34" name="Łącznik prosty 33">
            <a:extLst>
              <a:ext uri="{FF2B5EF4-FFF2-40B4-BE49-F238E27FC236}">
                <a16:creationId xmlns:a16="http://schemas.microsoft.com/office/drawing/2014/main" id="{4D8C8011-4365-4427-B916-52E824184870}"/>
              </a:ext>
            </a:extLst>
          </p:cNvPr>
          <p:cNvCxnSpPr>
            <a:cxnSpLocks/>
          </p:cNvCxnSpPr>
          <p:nvPr/>
        </p:nvCxnSpPr>
        <p:spPr>
          <a:xfrm>
            <a:off x="874713" y="6139278"/>
            <a:ext cx="10442575" cy="0"/>
          </a:xfrm>
          <a:prstGeom prst="line">
            <a:avLst/>
          </a:prstGeom>
          <a:ln>
            <a:solidFill>
              <a:srgbClr val="40434F">
                <a:alpha val="40000"/>
              </a:srgb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898D4326-7241-4B23-949F-76823FBC0B59}"/>
              </a:ext>
            </a:extLst>
          </p:cNvPr>
          <p:cNvSpPr>
            <a:spLocks noGrp="1"/>
          </p:cNvSpPr>
          <p:nvPr>
            <p:ph type="title"/>
          </p:nvPr>
        </p:nvSpPr>
        <p:spPr/>
        <p:txBody>
          <a:bodyPr/>
          <a:lstStyle/>
          <a:p>
            <a:r>
              <a:rPr lang="en-US" dirty="0"/>
              <a:t>3</a:t>
            </a:r>
            <a:r>
              <a:rPr lang="pl-PL" dirty="0"/>
              <a:t>/ Missing </a:t>
            </a:r>
            <a:r>
              <a:rPr lang="pl-PL" dirty="0" err="1"/>
              <a:t>property</a:t>
            </a:r>
            <a:endParaRPr lang="en-US" dirty="0"/>
          </a:p>
        </p:txBody>
      </p:sp>
      <p:sp>
        <p:nvSpPr>
          <p:cNvPr id="35" name="Symbol zastępczy numeru slajdu 1">
            <a:extLst>
              <a:ext uri="{FF2B5EF4-FFF2-40B4-BE49-F238E27FC236}">
                <a16:creationId xmlns:a16="http://schemas.microsoft.com/office/drawing/2014/main" id="{769DFF0E-456F-4394-A8D3-805F6D73B740}"/>
              </a:ext>
            </a:extLst>
          </p:cNvPr>
          <p:cNvSpPr>
            <a:spLocks noGrp="1"/>
          </p:cNvSpPr>
          <p:nvPr>
            <p:ph type="sldNum" sz="quarter" idx="12"/>
          </p:nvPr>
        </p:nvSpPr>
        <p:spPr/>
        <p:txBody>
          <a:bodyPr vert="horz" wrap="square" lIns="0" tIns="0" rIns="0" bIns="0" rtlCol="0" anchor="b">
            <a:spAutoFit/>
          </a:bodyPr>
          <a:lstStyle/>
          <a:p>
            <a:pPr>
              <a:spcBef>
                <a:spcPct val="0"/>
              </a:spcBef>
            </a:pPr>
            <a:fld id="{1A076B6A-A9D5-4ABA-9939-A832AC87749F}" type="slidenum">
              <a:rPr lang="pl-PL" sz="1050" b="1" smtClean="0">
                <a:solidFill>
                  <a:schemeClr val="tx1"/>
                </a:solidFill>
                <a:ea typeface="+mj-ea"/>
                <a:cs typeface="+mj-cs"/>
              </a:rPr>
              <a:pPr>
                <a:spcBef>
                  <a:spcPct val="0"/>
                </a:spcBef>
              </a:pPr>
              <a:t>33</a:t>
            </a:fld>
            <a:r>
              <a:rPr lang="pl-PL" sz="1050" b="1" dirty="0">
                <a:solidFill>
                  <a:schemeClr val="tx1"/>
                </a:solidFill>
                <a:ea typeface="+mj-ea"/>
                <a:cs typeface="+mj-cs"/>
              </a:rPr>
              <a:t> </a:t>
            </a:r>
            <a:endParaRPr lang="pl-PL" sz="1050" dirty="0">
              <a:solidFill>
                <a:schemeClr val="tx1"/>
              </a:solidFill>
              <a:ea typeface="+mj-ea"/>
              <a:cs typeface="+mj-cs"/>
            </a:endParaRPr>
          </a:p>
        </p:txBody>
      </p:sp>
      <p:sp>
        <p:nvSpPr>
          <p:cNvPr id="5" name="Content Placeholder 4">
            <a:extLst>
              <a:ext uri="{FF2B5EF4-FFF2-40B4-BE49-F238E27FC236}">
                <a16:creationId xmlns:a16="http://schemas.microsoft.com/office/drawing/2014/main" id="{C5ADCBDC-1BAD-4105-AB77-74DA7603DA52}"/>
              </a:ext>
            </a:extLst>
          </p:cNvPr>
          <p:cNvSpPr>
            <a:spLocks noGrp="1"/>
          </p:cNvSpPr>
          <p:nvPr>
            <p:ph idx="1"/>
          </p:nvPr>
        </p:nvSpPr>
        <p:spPr/>
        <p:txBody>
          <a:bodyPr>
            <a:normAutofit/>
          </a:bodyPr>
          <a:lstStyle/>
          <a:p>
            <a:pPr marL="0" marR="0" indent="0">
              <a:lnSpc>
                <a:spcPct val="107000"/>
              </a:lnSpc>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dirty="0">
                <a:solidFill>
                  <a:srgbClr val="8F08C4"/>
                </a:solidFill>
                <a:latin typeface="Consolas" panose="020B0609020204030204" pitchFamily="49" charset="0"/>
                <a:ea typeface="Times New Roman" panose="02020603050405020304" pitchFamily="18" charset="0"/>
                <a:cs typeface="Courier New" panose="02070309020205020404" pitchFamily="49" charset="0"/>
              </a:rPr>
              <a:t>foreach</a:t>
            </a:r>
            <a:r>
              <a:rPr lang="en-US" sz="1400" dirty="0">
                <a:solidFill>
                  <a:srgbClr val="000000"/>
                </a:solidFill>
                <a:latin typeface="Consolas" panose="020B0609020204030204" pitchFamily="49" charset="0"/>
                <a:ea typeface="Times New Roman" panose="02020603050405020304" pitchFamily="18" charset="0"/>
                <a:cs typeface="Courier New" panose="02070309020205020404" pitchFamily="49" charset="0"/>
              </a:rPr>
              <a:t> (</a:t>
            </a:r>
            <a:r>
              <a:rPr lang="en-US" sz="1400" dirty="0">
                <a:solidFill>
                  <a:srgbClr val="0000FF"/>
                </a:solidFill>
                <a:latin typeface="Consolas" panose="020B0609020204030204" pitchFamily="49" charset="0"/>
                <a:ea typeface="Times New Roman" panose="02020603050405020304" pitchFamily="18" charset="0"/>
                <a:cs typeface="Courier New" panose="02070309020205020404" pitchFamily="49" charset="0"/>
              </a:rPr>
              <a:t>var</a:t>
            </a:r>
            <a:r>
              <a:rPr lang="en-US" sz="1400" dirty="0">
                <a:solidFill>
                  <a:srgbClr val="000000"/>
                </a:solidFill>
                <a:latin typeface="Consolas" panose="020B0609020204030204" pitchFamily="49" charset="0"/>
                <a:ea typeface="Times New Roman" panose="02020603050405020304" pitchFamily="18" charset="0"/>
                <a:cs typeface="Courier New" panose="02070309020205020404" pitchFamily="49" charset="0"/>
              </a:rPr>
              <a:t> </a:t>
            </a:r>
            <a:r>
              <a:rPr lang="en-US" sz="1400" dirty="0" err="1">
                <a:solidFill>
                  <a:srgbClr val="1F377F"/>
                </a:solidFill>
                <a:latin typeface="Consolas" panose="020B0609020204030204" pitchFamily="49" charset="0"/>
                <a:ea typeface="Times New Roman" panose="02020603050405020304" pitchFamily="18" charset="0"/>
                <a:cs typeface="Courier New" panose="02070309020205020404" pitchFamily="49" charset="0"/>
              </a:rPr>
              <a:t>propertyInDefinition</a:t>
            </a:r>
            <a:r>
              <a:rPr lang="en-US" sz="1400" dirty="0">
                <a:solidFill>
                  <a:srgbClr val="000000"/>
                </a:solidFill>
                <a:latin typeface="Consolas" panose="020B0609020204030204" pitchFamily="49" charset="0"/>
                <a:ea typeface="Times New Roman" panose="02020603050405020304" pitchFamily="18" charset="0"/>
                <a:cs typeface="Courier New" panose="02070309020205020404" pitchFamily="49" charset="0"/>
              </a:rPr>
              <a:t> </a:t>
            </a:r>
            <a:r>
              <a:rPr lang="en-US" sz="1400" dirty="0">
                <a:solidFill>
                  <a:srgbClr val="8F08C4"/>
                </a:solidFill>
                <a:latin typeface="Consolas" panose="020B0609020204030204" pitchFamily="49" charset="0"/>
                <a:ea typeface="Times New Roman" panose="02020603050405020304" pitchFamily="18" charset="0"/>
                <a:cs typeface="Courier New" panose="02070309020205020404" pitchFamily="49" charset="0"/>
              </a:rPr>
              <a:t>in</a:t>
            </a:r>
            <a:r>
              <a:rPr lang="en-US" sz="1400" dirty="0">
                <a:solidFill>
                  <a:srgbClr val="000000"/>
                </a:solidFill>
                <a:latin typeface="Consolas" panose="020B0609020204030204" pitchFamily="49" charset="0"/>
                <a:ea typeface="Times New Roman" panose="02020603050405020304" pitchFamily="18" charset="0"/>
                <a:cs typeface="Courier New" panose="02070309020205020404" pitchFamily="49" charset="0"/>
              </a:rPr>
              <a:t> </a:t>
            </a:r>
            <a:r>
              <a:rPr lang="en-US" sz="1400" dirty="0" err="1">
                <a:solidFill>
                  <a:srgbClr val="1F377F"/>
                </a:solidFill>
                <a:latin typeface="Consolas" panose="020B0609020204030204" pitchFamily="49" charset="0"/>
                <a:ea typeface="Times New Roman" panose="02020603050405020304" pitchFamily="18" charset="0"/>
                <a:cs typeface="Courier New" panose="02070309020205020404" pitchFamily="49" charset="0"/>
              </a:rPr>
              <a:t>definition</a:t>
            </a:r>
            <a:r>
              <a:rPr lang="en-US" sz="1400" dirty="0" err="1">
                <a:solidFill>
                  <a:srgbClr val="000000"/>
                </a:solidFill>
                <a:latin typeface="Consolas" panose="020B0609020204030204" pitchFamily="49" charset="0"/>
                <a:ea typeface="Times New Roman" panose="02020603050405020304" pitchFamily="18" charset="0"/>
                <a:cs typeface="Courier New" panose="02070309020205020404" pitchFamily="49" charset="0"/>
              </a:rPr>
              <a:t>.Properties</a:t>
            </a:r>
            <a:r>
              <a:rPr lang="en-US" sz="1400" dirty="0">
                <a:solidFill>
                  <a:srgbClr val="000000"/>
                </a:solidFill>
                <a:latin typeface="Consolas" panose="020B0609020204030204" pitchFamily="49" charset="0"/>
                <a:ea typeface="Times New Roman" panose="02020603050405020304" pitchFamily="18" charset="0"/>
                <a:cs typeface="Courier New" panose="020703090202050204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dirty="0">
                <a:solidFill>
                  <a:srgbClr val="000000"/>
                </a:solidFill>
                <a:latin typeface="Consolas" panose="020B0609020204030204" pitchFamily="49" charset="0"/>
                <a:ea typeface="Times New Roman" panose="02020603050405020304" pitchFamily="18" charset="0"/>
                <a:cs typeface="Courier New" panose="020703090202050204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dirty="0">
                <a:solidFill>
                  <a:srgbClr val="000000"/>
                </a:solidFill>
                <a:latin typeface="Consolas" panose="020B0609020204030204" pitchFamily="49" charset="0"/>
                <a:ea typeface="Times New Roman" panose="02020603050405020304" pitchFamily="18" charset="0"/>
                <a:cs typeface="Courier New" panose="02070309020205020404" pitchFamily="49" charset="0"/>
              </a:rPr>
              <a:t>    </a:t>
            </a:r>
            <a:r>
              <a:rPr lang="en-US" sz="1400" dirty="0">
                <a:solidFill>
                  <a:srgbClr val="0000FF"/>
                </a:solidFill>
                <a:latin typeface="Consolas" panose="020B0609020204030204" pitchFamily="49" charset="0"/>
                <a:ea typeface="Times New Roman" panose="02020603050405020304" pitchFamily="18" charset="0"/>
                <a:cs typeface="Courier New" panose="02070309020205020404" pitchFamily="49" charset="0"/>
              </a:rPr>
              <a:t>var</a:t>
            </a:r>
            <a:r>
              <a:rPr lang="en-US" sz="1400" dirty="0">
                <a:solidFill>
                  <a:srgbClr val="000000"/>
                </a:solidFill>
                <a:latin typeface="Consolas" panose="020B0609020204030204" pitchFamily="49" charset="0"/>
                <a:ea typeface="Times New Roman" panose="02020603050405020304" pitchFamily="18" charset="0"/>
                <a:cs typeface="Courier New" panose="02070309020205020404" pitchFamily="49" charset="0"/>
              </a:rPr>
              <a:t> </a:t>
            </a:r>
            <a:r>
              <a:rPr lang="en-US" sz="1400" dirty="0" err="1">
                <a:solidFill>
                  <a:srgbClr val="1F377F"/>
                </a:solidFill>
                <a:latin typeface="Consolas" panose="020B0609020204030204" pitchFamily="49" charset="0"/>
                <a:ea typeface="Times New Roman" panose="02020603050405020304" pitchFamily="18" charset="0"/>
                <a:cs typeface="Courier New" panose="02070309020205020404" pitchFamily="49" charset="0"/>
              </a:rPr>
              <a:t>existingProperty</a:t>
            </a:r>
            <a:r>
              <a:rPr lang="en-US" sz="1400" dirty="0">
                <a:solidFill>
                  <a:srgbClr val="000000"/>
                </a:solidFill>
                <a:latin typeface="Consolas" panose="020B0609020204030204" pitchFamily="49" charset="0"/>
                <a:ea typeface="Times New Roman" panose="02020603050405020304" pitchFamily="18" charset="0"/>
                <a:cs typeface="Courier New" panose="02070309020205020404" pitchFamily="49" charset="0"/>
              </a:rPr>
              <a:t> = </a:t>
            </a:r>
            <a:r>
              <a:rPr lang="en-US" sz="1400" dirty="0" err="1">
                <a:solidFill>
                  <a:srgbClr val="1F377F"/>
                </a:solidFill>
                <a:latin typeface="Consolas" panose="020B0609020204030204" pitchFamily="49" charset="0"/>
                <a:ea typeface="Times New Roman" panose="02020603050405020304" pitchFamily="18" charset="0"/>
                <a:cs typeface="Courier New" panose="02070309020205020404" pitchFamily="49" charset="0"/>
              </a:rPr>
              <a:t>metadata</a:t>
            </a:r>
            <a:r>
              <a:rPr lang="en-US" sz="1400" dirty="0" err="1">
                <a:solidFill>
                  <a:srgbClr val="000000"/>
                </a:solidFill>
                <a:latin typeface="Consolas" panose="020B0609020204030204" pitchFamily="49" charset="0"/>
                <a:ea typeface="Times New Roman" panose="02020603050405020304" pitchFamily="18" charset="0"/>
                <a:cs typeface="Courier New" panose="02070309020205020404" pitchFamily="49" charset="0"/>
              </a:rPr>
              <a:t>.Properties.</a:t>
            </a:r>
            <a:r>
              <a:rPr lang="en-US" sz="1400" dirty="0" err="1">
                <a:solidFill>
                  <a:srgbClr val="74531F"/>
                </a:solidFill>
                <a:latin typeface="Consolas" panose="020B0609020204030204" pitchFamily="49" charset="0"/>
                <a:ea typeface="Times New Roman" panose="02020603050405020304" pitchFamily="18" charset="0"/>
                <a:cs typeface="Courier New" panose="02070309020205020404" pitchFamily="49" charset="0"/>
              </a:rPr>
              <a:t>FirstOrDefault</a:t>
            </a:r>
            <a:r>
              <a:rPr lang="en-US" sz="1400" dirty="0">
                <a:solidFill>
                  <a:srgbClr val="000000"/>
                </a:solidFill>
                <a:latin typeface="Consolas" panose="020B0609020204030204" pitchFamily="49" charset="0"/>
                <a:ea typeface="Times New Roman" panose="02020603050405020304" pitchFamily="18" charset="0"/>
                <a:cs typeface="Courier New" panose="02070309020205020404" pitchFamily="49" charset="0"/>
              </a:rPr>
              <a:t>(</a:t>
            </a:r>
            <a:r>
              <a:rPr lang="en-US" sz="1400" dirty="0">
                <a:solidFill>
                  <a:srgbClr val="1F377F"/>
                </a:solidFill>
                <a:latin typeface="Consolas" panose="020B0609020204030204" pitchFamily="49" charset="0"/>
                <a:ea typeface="Times New Roman" panose="02020603050405020304" pitchFamily="18" charset="0"/>
                <a:cs typeface="Courier New" panose="02070309020205020404" pitchFamily="49" charset="0"/>
              </a:rPr>
              <a:t>x</a:t>
            </a:r>
            <a:r>
              <a:rPr lang="en-US" sz="1400" dirty="0">
                <a:solidFill>
                  <a:srgbClr val="000000"/>
                </a:solidFill>
                <a:latin typeface="Consolas" panose="020B0609020204030204" pitchFamily="49" charset="0"/>
                <a:ea typeface="Times New Roman" panose="02020603050405020304" pitchFamily="18" charset="0"/>
                <a:cs typeface="Courier New" panose="02070309020205020404" pitchFamily="49" charset="0"/>
              </a:rPr>
              <a:t> =&gt; </a:t>
            </a:r>
            <a:r>
              <a:rPr lang="en-US" sz="1400" dirty="0" err="1">
                <a:solidFill>
                  <a:srgbClr val="1F377F"/>
                </a:solidFill>
                <a:latin typeface="Consolas" panose="020B0609020204030204" pitchFamily="49" charset="0"/>
                <a:ea typeface="Times New Roman" panose="02020603050405020304" pitchFamily="18" charset="0"/>
                <a:cs typeface="Courier New" panose="02070309020205020404" pitchFamily="49" charset="0"/>
              </a:rPr>
              <a:t>x</a:t>
            </a:r>
            <a:r>
              <a:rPr lang="en-US" sz="1400" dirty="0" err="1">
                <a:solidFill>
                  <a:srgbClr val="000000"/>
                </a:solidFill>
                <a:latin typeface="Consolas" panose="020B0609020204030204" pitchFamily="49" charset="0"/>
                <a:ea typeface="Times New Roman" panose="02020603050405020304" pitchFamily="18" charset="0"/>
                <a:cs typeface="Courier New" panose="02070309020205020404" pitchFamily="49" charset="0"/>
              </a:rPr>
              <a:t>.Id</a:t>
            </a:r>
            <a:r>
              <a:rPr lang="en-US" sz="1400" dirty="0">
                <a:solidFill>
                  <a:srgbClr val="000000"/>
                </a:solidFill>
                <a:latin typeface="Consolas" panose="020B0609020204030204" pitchFamily="49" charset="0"/>
                <a:ea typeface="Times New Roman" panose="02020603050405020304" pitchFamily="18" charset="0"/>
                <a:cs typeface="Courier New" panose="02070309020205020404" pitchFamily="49" charset="0"/>
              </a:rPr>
              <a:t> == </a:t>
            </a:r>
            <a:r>
              <a:rPr lang="en-US" sz="1400" dirty="0" err="1">
                <a:solidFill>
                  <a:srgbClr val="1F377F"/>
                </a:solidFill>
                <a:latin typeface="Consolas" panose="020B0609020204030204" pitchFamily="49" charset="0"/>
                <a:ea typeface="Times New Roman" panose="02020603050405020304" pitchFamily="18" charset="0"/>
                <a:cs typeface="Courier New" panose="02070309020205020404" pitchFamily="49" charset="0"/>
              </a:rPr>
              <a:t>propertyInDefinition</a:t>
            </a:r>
            <a:r>
              <a:rPr lang="en-US" sz="1400" dirty="0" err="1">
                <a:solidFill>
                  <a:srgbClr val="000000"/>
                </a:solidFill>
                <a:latin typeface="Consolas" panose="020B0609020204030204" pitchFamily="49" charset="0"/>
                <a:ea typeface="Times New Roman" panose="02020603050405020304" pitchFamily="18" charset="0"/>
                <a:cs typeface="Courier New" panose="02070309020205020404" pitchFamily="49" charset="0"/>
              </a:rPr>
              <a:t>.Id</a:t>
            </a:r>
            <a:r>
              <a:rPr lang="en-US" sz="1400" dirty="0">
                <a:solidFill>
                  <a:srgbClr val="000000"/>
                </a:solidFill>
                <a:latin typeface="Consolas" panose="020B0609020204030204" pitchFamily="49" charset="0"/>
                <a:ea typeface="Times New Roman" panose="02020603050405020304" pitchFamily="18" charset="0"/>
                <a:cs typeface="Courier New" panose="020703090202050204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dirty="0">
                <a:solidFill>
                  <a:srgbClr val="000000"/>
                </a:solidFill>
                <a:latin typeface="Consolas" panose="020B0609020204030204" pitchFamily="49" charset="0"/>
                <a:ea typeface="Times New Roman" panose="02020603050405020304" pitchFamily="18" charset="0"/>
                <a:cs typeface="Courier New" panose="02070309020205020404" pitchFamily="49" charset="0"/>
              </a:rPr>
              <a:t>    </a:t>
            </a:r>
            <a:r>
              <a:rPr lang="en-US" sz="1400" dirty="0">
                <a:solidFill>
                  <a:srgbClr val="8F08C4"/>
                </a:solidFill>
                <a:latin typeface="Consolas" panose="020B0609020204030204" pitchFamily="49" charset="0"/>
                <a:ea typeface="Times New Roman" panose="02020603050405020304" pitchFamily="18" charset="0"/>
                <a:cs typeface="Courier New" panose="02070309020205020404" pitchFamily="49" charset="0"/>
              </a:rPr>
              <a:t>if</a:t>
            </a:r>
            <a:r>
              <a:rPr lang="en-US" sz="1400" dirty="0">
                <a:solidFill>
                  <a:srgbClr val="000000"/>
                </a:solidFill>
                <a:latin typeface="Consolas" panose="020B0609020204030204" pitchFamily="49" charset="0"/>
                <a:ea typeface="Times New Roman" panose="02020603050405020304" pitchFamily="18" charset="0"/>
                <a:cs typeface="Courier New" panose="02070309020205020404" pitchFamily="49" charset="0"/>
              </a:rPr>
              <a:t> (</a:t>
            </a:r>
            <a:r>
              <a:rPr lang="en-US" sz="1400" dirty="0" err="1">
                <a:solidFill>
                  <a:srgbClr val="1F377F"/>
                </a:solidFill>
                <a:latin typeface="Consolas" panose="020B0609020204030204" pitchFamily="49" charset="0"/>
                <a:ea typeface="Times New Roman" panose="02020603050405020304" pitchFamily="18" charset="0"/>
                <a:cs typeface="Courier New" panose="02070309020205020404" pitchFamily="49" charset="0"/>
              </a:rPr>
              <a:t>existingProperty</a:t>
            </a:r>
            <a:r>
              <a:rPr lang="en-US" sz="1400" dirty="0">
                <a:solidFill>
                  <a:srgbClr val="000000"/>
                </a:solidFill>
                <a:latin typeface="Consolas" panose="020B0609020204030204" pitchFamily="49" charset="0"/>
                <a:ea typeface="Times New Roman" panose="02020603050405020304" pitchFamily="18" charset="0"/>
                <a:cs typeface="Courier New" panose="02070309020205020404" pitchFamily="49" charset="0"/>
              </a:rPr>
              <a:t> == </a:t>
            </a:r>
            <a:r>
              <a:rPr lang="en-US" sz="1400" dirty="0">
                <a:solidFill>
                  <a:srgbClr val="0000FF"/>
                </a:solidFill>
                <a:latin typeface="Consolas" panose="020B0609020204030204" pitchFamily="49" charset="0"/>
                <a:ea typeface="Times New Roman" panose="02020603050405020304" pitchFamily="18" charset="0"/>
                <a:cs typeface="Courier New" panose="02070309020205020404" pitchFamily="49" charset="0"/>
              </a:rPr>
              <a:t>null</a:t>
            </a:r>
            <a:r>
              <a:rPr lang="en-US" sz="1400" dirty="0">
                <a:solidFill>
                  <a:srgbClr val="000000"/>
                </a:solidFill>
                <a:latin typeface="Consolas" panose="020B0609020204030204" pitchFamily="49" charset="0"/>
                <a:ea typeface="Times New Roman" panose="02020603050405020304" pitchFamily="18" charset="0"/>
                <a:cs typeface="Courier New" panose="020703090202050204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dirty="0">
                <a:solidFill>
                  <a:srgbClr val="000000"/>
                </a:solidFill>
                <a:latin typeface="Consolas" panose="020B0609020204030204" pitchFamily="49" charset="0"/>
                <a:ea typeface="Times New Roman" panose="02020603050405020304" pitchFamily="18" charset="0"/>
                <a:cs typeface="Courier New" panose="02070309020205020404" pitchFamily="49"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dirty="0">
                <a:solidFill>
                  <a:srgbClr val="000000"/>
                </a:solidFill>
                <a:latin typeface="Consolas" panose="020B0609020204030204" pitchFamily="49" charset="0"/>
                <a:ea typeface="Times New Roman" panose="02020603050405020304" pitchFamily="18" charset="0"/>
                <a:cs typeface="Courier New" panose="02070309020205020404" pitchFamily="49" charset="0"/>
              </a:rPr>
              <a:t>        </a:t>
            </a:r>
            <a:r>
              <a:rPr lang="en-US" sz="1400" dirty="0" err="1">
                <a:solidFill>
                  <a:srgbClr val="1F377F"/>
                </a:solidFill>
                <a:latin typeface="Consolas" panose="020B0609020204030204" pitchFamily="49" charset="0"/>
                <a:ea typeface="Times New Roman" panose="02020603050405020304" pitchFamily="18" charset="0"/>
                <a:cs typeface="Courier New" panose="02070309020205020404" pitchFamily="49" charset="0"/>
              </a:rPr>
              <a:t>metadata</a:t>
            </a:r>
            <a:r>
              <a:rPr lang="en-US" sz="1400" dirty="0" err="1">
                <a:solidFill>
                  <a:srgbClr val="000000"/>
                </a:solidFill>
                <a:latin typeface="Consolas" panose="020B0609020204030204" pitchFamily="49" charset="0"/>
                <a:ea typeface="Times New Roman" panose="02020603050405020304" pitchFamily="18" charset="0"/>
                <a:cs typeface="Courier New" panose="02070309020205020404" pitchFamily="49" charset="0"/>
              </a:rPr>
              <a:t>.Properties.</a:t>
            </a:r>
            <a:r>
              <a:rPr lang="en-US" sz="1400" dirty="0" err="1">
                <a:solidFill>
                  <a:srgbClr val="74531F"/>
                </a:solidFill>
                <a:latin typeface="Consolas" panose="020B0609020204030204" pitchFamily="49" charset="0"/>
                <a:ea typeface="Times New Roman" panose="02020603050405020304" pitchFamily="18" charset="0"/>
                <a:cs typeface="Courier New" panose="02070309020205020404" pitchFamily="49" charset="0"/>
              </a:rPr>
              <a:t>Add</a:t>
            </a:r>
            <a:r>
              <a:rPr lang="en-US" sz="1400" dirty="0">
                <a:solidFill>
                  <a:srgbClr val="000000"/>
                </a:solidFill>
                <a:latin typeface="Consolas" panose="020B0609020204030204" pitchFamily="49" charset="0"/>
                <a:ea typeface="Times New Roman" panose="02020603050405020304" pitchFamily="18" charset="0"/>
                <a:cs typeface="Courier New" panose="02070309020205020404" pitchFamily="49" charset="0"/>
              </a:rPr>
              <a:t>(</a:t>
            </a:r>
            <a:r>
              <a:rPr lang="en-US" sz="1400" dirty="0" err="1">
                <a:solidFill>
                  <a:srgbClr val="1F377F"/>
                </a:solidFill>
                <a:latin typeface="Consolas" panose="020B0609020204030204" pitchFamily="49" charset="0"/>
                <a:ea typeface="Times New Roman" panose="02020603050405020304" pitchFamily="18" charset="0"/>
                <a:cs typeface="Courier New" panose="02070309020205020404" pitchFamily="49" charset="0"/>
              </a:rPr>
              <a:t>propertyInDefinition</a:t>
            </a:r>
            <a:r>
              <a:rPr lang="en-US" sz="1400" dirty="0">
                <a:solidFill>
                  <a:srgbClr val="000000"/>
                </a:solidFill>
                <a:latin typeface="Consolas" panose="020B0609020204030204" pitchFamily="49" charset="0"/>
                <a:ea typeface="Times New Roman" panose="02020603050405020304" pitchFamily="18" charset="0"/>
                <a:cs typeface="Courier New" panose="020703090202050204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dirty="0">
                <a:solidFill>
                  <a:srgbClr val="000000"/>
                </a:solidFill>
                <a:latin typeface="Consolas" panose="020B0609020204030204" pitchFamily="49" charset="0"/>
                <a:ea typeface="Times New Roman" panose="02020603050405020304" pitchFamily="18" charset="0"/>
                <a:cs typeface="Courier New" panose="02070309020205020404" pitchFamily="49"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dirty="0">
                <a:solidFill>
                  <a:srgbClr val="000000"/>
                </a:solidFill>
                <a:latin typeface="Consolas" panose="020B0609020204030204" pitchFamily="49" charset="0"/>
                <a:ea typeface="Times New Roman" panose="02020603050405020304" pitchFamily="18" charset="0"/>
                <a:cs typeface="Courier New" panose="02070309020205020404" pitchFamily="49" charset="0"/>
              </a:rPr>
              <a:t>}</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endParaRPr lang="en-US" sz="1400" dirty="0">
              <a:latin typeface="Calibri" panose="020F0502020204030204" pitchFamily="34" charset="0"/>
              <a:ea typeface="Calibri" panose="020F0502020204030204" pitchFamily="34" charset="0"/>
              <a:cs typeface="Times New Roman" panose="02020603050405020304" pitchFamily="18" charset="0"/>
            </a:endParaRPr>
          </a:p>
          <a:p>
            <a:endParaRPr lang="pl-PL" sz="1400" dirty="0"/>
          </a:p>
        </p:txBody>
      </p:sp>
      <p:sp>
        <p:nvSpPr>
          <p:cNvPr id="8" name="TextBox 7">
            <a:extLst>
              <a:ext uri="{FF2B5EF4-FFF2-40B4-BE49-F238E27FC236}">
                <a16:creationId xmlns:a16="http://schemas.microsoft.com/office/drawing/2014/main" id="{F3A82FF9-725D-45CB-B7EC-9124DEC0840F}"/>
              </a:ext>
            </a:extLst>
          </p:cNvPr>
          <p:cNvSpPr txBox="1"/>
          <p:nvPr/>
        </p:nvSpPr>
        <p:spPr>
          <a:xfrm>
            <a:off x="838200" y="5769946"/>
            <a:ext cx="6093994" cy="369332"/>
          </a:xfrm>
          <a:prstGeom prst="rect">
            <a:avLst/>
          </a:prstGeom>
          <a:noFill/>
        </p:spPr>
        <p:txBody>
          <a:bodyPr wrap="square">
            <a:spAutoFit/>
          </a:bodyPr>
          <a:lstStyle/>
          <a:p>
            <a:r>
              <a:rPr lang="pl-PL" dirty="0" err="1">
                <a:hlinkClick r:id="rId5"/>
              </a:rPr>
              <a:t>CreateMovieMetadataCommandHandler.cs</a:t>
            </a:r>
            <a:endParaRPr lang="en-US" dirty="0"/>
          </a:p>
        </p:txBody>
      </p:sp>
    </p:spTree>
    <p:extLst>
      <p:ext uri="{BB962C8B-B14F-4D97-AF65-F5344CB8AC3E}">
        <p14:creationId xmlns:p14="http://schemas.microsoft.com/office/powerpoint/2010/main" val="313223682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E1F24682-32A4-42DC-8139-5B8C965E3943}"/>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r="55953" b="-5630"/>
          <a:stretch/>
        </p:blipFill>
        <p:spPr>
          <a:xfrm>
            <a:off x="874710" y="6257546"/>
            <a:ext cx="520546" cy="313445"/>
          </a:xfrm>
          <a:prstGeom prst="rect">
            <a:avLst/>
          </a:prstGeom>
        </p:spPr>
      </p:pic>
      <p:cxnSp>
        <p:nvCxnSpPr>
          <p:cNvPr id="34" name="Łącznik prosty 33">
            <a:extLst>
              <a:ext uri="{FF2B5EF4-FFF2-40B4-BE49-F238E27FC236}">
                <a16:creationId xmlns:a16="http://schemas.microsoft.com/office/drawing/2014/main" id="{4D8C8011-4365-4427-B916-52E824184870}"/>
              </a:ext>
            </a:extLst>
          </p:cNvPr>
          <p:cNvCxnSpPr>
            <a:cxnSpLocks/>
          </p:cNvCxnSpPr>
          <p:nvPr/>
        </p:nvCxnSpPr>
        <p:spPr>
          <a:xfrm>
            <a:off x="874713" y="6139278"/>
            <a:ext cx="10442575" cy="0"/>
          </a:xfrm>
          <a:prstGeom prst="line">
            <a:avLst/>
          </a:prstGeom>
          <a:ln>
            <a:solidFill>
              <a:srgbClr val="40434F">
                <a:alpha val="40000"/>
              </a:srgb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898D4326-7241-4B23-949F-76823FBC0B59}"/>
              </a:ext>
            </a:extLst>
          </p:cNvPr>
          <p:cNvSpPr>
            <a:spLocks noGrp="1"/>
          </p:cNvSpPr>
          <p:nvPr>
            <p:ph type="title"/>
          </p:nvPr>
        </p:nvSpPr>
        <p:spPr/>
        <p:txBody>
          <a:bodyPr/>
          <a:lstStyle/>
          <a:p>
            <a:r>
              <a:rPr lang="en-US" dirty="0"/>
              <a:t>3</a:t>
            </a:r>
            <a:r>
              <a:rPr lang="pl-PL" dirty="0"/>
              <a:t>/ </a:t>
            </a:r>
            <a:r>
              <a:rPr lang="pl-PL" dirty="0" err="1"/>
              <a:t>Duplicated</a:t>
            </a:r>
            <a:r>
              <a:rPr lang="pl-PL" dirty="0"/>
              <a:t> </a:t>
            </a:r>
            <a:r>
              <a:rPr lang="pl-PL" dirty="0" err="1"/>
              <a:t>property</a:t>
            </a:r>
            <a:endParaRPr lang="en-US" dirty="0"/>
          </a:p>
        </p:txBody>
      </p:sp>
      <p:sp>
        <p:nvSpPr>
          <p:cNvPr id="35" name="Symbol zastępczy numeru slajdu 1">
            <a:extLst>
              <a:ext uri="{FF2B5EF4-FFF2-40B4-BE49-F238E27FC236}">
                <a16:creationId xmlns:a16="http://schemas.microsoft.com/office/drawing/2014/main" id="{769DFF0E-456F-4394-A8D3-805F6D73B740}"/>
              </a:ext>
            </a:extLst>
          </p:cNvPr>
          <p:cNvSpPr>
            <a:spLocks noGrp="1"/>
          </p:cNvSpPr>
          <p:nvPr>
            <p:ph type="sldNum" sz="quarter" idx="12"/>
          </p:nvPr>
        </p:nvSpPr>
        <p:spPr/>
        <p:txBody>
          <a:bodyPr vert="horz" wrap="square" lIns="0" tIns="0" rIns="0" bIns="0" rtlCol="0" anchor="b">
            <a:spAutoFit/>
          </a:bodyPr>
          <a:lstStyle/>
          <a:p>
            <a:pPr>
              <a:spcBef>
                <a:spcPct val="0"/>
              </a:spcBef>
            </a:pPr>
            <a:fld id="{1A076B6A-A9D5-4ABA-9939-A832AC87749F}" type="slidenum">
              <a:rPr lang="pl-PL" sz="1050" b="1" smtClean="0">
                <a:solidFill>
                  <a:schemeClr val="tx1"/>
                </a:solidFill>
                <a:ea typeface="+mj-ea"/>
                <a:cs typeface="+mj-cs"/>
              </a:rPr>
              <a:pPr>
                <a:spcBef>
                  <a:spcPct val="0"/>
                </a:spcBef>
              </a:pPr>
              <a:t>34</a:t>
            </a:fld>
            <a:r>
              <a:rPr lang="pl-PL" sz="1050" b="1" dirty="0">
                <a:solidFill>
                  <a:schemeClr val="tx1"/>
                </a:solidFill>
                <a:ea typeface="+mj-ea"/>
                <a:cs typeface="+mj-cs"/>
              </a:rPr>
              <a:t> </a:t>
            </a:r>
            <a:endParaRPr lang="pl-PL" sz="1050" dirty="0">
              <a:solidFill>
                <a:schemeClr val="tx1"/>
              </a:solidFill>
              <a:ea typeface="+mj-ea"/>
              <a:cs typeface="+mj-cs"/>
            </a:endParaRPr>
          </a:p>
        </p:txBody>
      </p:sp>
      <p:sp>
        <p:nvSpPr>
          <p:cNvPr id="5" name="Content Placeholder 4">
            <a:extLst>
              <a:ext uri="{FF2B5EF4-FFF2-40B4-BE49-F238E27FC236}">
                <a16:creationId xmlns:a16="http://schemas.microsoft.com/office/drawing/2014/main" id="{C5ADCBDC-1BAD-4105-AB77-74DA7603DA52}"/>
              </a:ext>
            </a:extLst>
          </p:cNvPr>
          <p:cNvSpPr>
            <a:spLocks noGrp="1"/>
          </p:cNvSpPr>
          <p:nvPr>
            <p:ph idx="1"/>
          </p:nvPr>
        </p:nvSpPr>
        <p:spPr/>
        <p:txBody>
          <a:bodyPr>
            <a:normAutofit/>
          </a:bodyPr>
          <a:lstStyle/>
          <a:p>
            <a:r>
              <a:rPr lang="pl-PL" dirty="0" err="1"/>
              <a:t>Property</a:t>
            </a:r>
            <a:r>
              <a:rPr lang="pl-PL" dirty="0"/>
              <a:t> </a:t>
            </a:r>
            <a:r>
              <a:rPr lang="pl-PL" dirty="0" err="1"/>
              <a:t>appears</a:t>
            </a:r>
            <a:r>
              <a:rPr lang="pl-PL" dirty="0"/>
              <a:t> </a:t>
            </a:r>
            <a:r>
              <a:rPr lang="pl-PL" dirty="0" err="1"/>
              <a:t>more</a:t>
            </a:r>
            <a:r>
              <a:rPr lang="pl-PL" dirty="0"/>
              <a:t> </a:t>
            </a:r>
            <a:r>
              <a:rPr lang="pl-PL" dirty="0" err="1"/>
              <a:t>than</a:t>
            </a:r>
            <a:r>
              <a:rPr lang="pl-PL" dirty="0"/>
              <a:t> </a:t>
            </a:r>
            <a:r>
              <a:rPr lang="pl-PL" dirty="0" err="1"/>
              <a:t>once</a:t>
            </a:r>
            <a:endParaRPr lang="pl-PL" dirty="0"/>
          </a:p>
          <a:p>
            <a:r>
              <a:rPr lang="pl-PL" dirty="0"/>
              <a:t>Solutions</a:t>
            </a:r>
          </a:p>
          <a:p>
            <a:pPr lvl="1"/>
            <a:r>
              <a:rPr lang="pl-PL" dirty="0" err="1"/>
              <a:t>Exception</a:t>
            </a:r>
            <a:endParaRPr lang="pl-PL" dirty="0"/>
          </a:p>
          <a:p>
            <a:pPr lvl="1"/>
            <a:r>
              <a:rPr lang="pl-PL" dirty="0" err="1"/>
              <a:t>Dismissing</a:t>
            </a:r>
            <a:r>
              <a:rPr lang="pl-PL" dirty="0"/>
              <a:t> </a:t>
            </a:r>
            <a:r>
              <a:rPr lang="pl-PL" dirty="0" err="1"/>
              <a:t>all</a:t>
            </a:r>
            <a:r>
              <a:rPr lang="pl-PL" dirty="0"/>
              <a:t> </a:t>
            </a:r>
            <a:r>
              <a:rPr lang="pl-PL" dirty="0" err="1"/>
              <a:t>properties</a:t>
            </a:r>
            <a:r>
              <a:rPr lang="pl-PL" dirty="0"/>
              <a:t> but one*</a:t>
            </a:r>
          </a:p>
        </p:txBody>
      </p:sp>
    </p:spTree>
    <p:extLst>
      <p:ext uri="{BB962C8B-B14F-4D97-AF65-F5344CB8AC3E}">
        <p14:creationId xmlns:p14="http://schemas.microsoft.com/office/powerpoint/2010/main" val="2717450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E1F24682-32A4-42DC-8139-5B8C965E3943}"/>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r="55953" b="-5630"/>
          <a:stretch/>
        </p:blipFill>
        <p:spPr>
          <a:xfrm>
            <a:off x="874710" y="6257546"/>
            <a:ext cx="520546" cy="313445"/>
          </a:xfrm>
          <a:prstGeom prst="rect">
            <a:avLst/>
          </a:prstGeom>
        </p:spPr>
      </p:pic>
      <p:cxnSp>
        <p:nvCxnSpPr>
          <p:cNvPr id="34" name="Łącznik prosty 33">
            <a:extLst>
              <a:ext uri="{FF2B5EF4-FFF2-40B4-BE49-F238E27FC236}">
                <a16:creationId xmlns:a16="http://schemas.microsoft.com/office/drawing/2014/main" id="{4D8C8011-4365-4427-B916-52E824184870}"/>
              </a:ext>
            </a:extLst>
          </p:cNvPr>
          <p:cNvCxnSpPr>
            <a:cxnSpLocks/>
          </p:cNvCxnSpPr>
          <p:nvPr/>
        </p:nvCxnSpPr>
        <p:spPr>
          <a:xfrm>
            <a:off x="874713" y="6139278"/>
            <a:ext cx="10442575" cy="0"/>
          </a:xfrm>
          <a:prstGeom prst="line">
            <a:avLst/>
          </a:prstGeom>
          <a:ln>
            <a:solidFill>
              <a:srgbClr val="40434F">
                <a:alpha val="40000"/>
              </a:srgb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898D4326-7241-4B23-949F-76823FBC0B59}"/>
              </a:ext>
            </a:extLst>
          </p:cNvPr>
          <p:cNvSpPr>
            <a:spLocks noGrp="1"/>
          </p:cNvSpPr>
          <p:nvPr>
            <p:ph type="title"/>
          </p:nvPr>
        </p:nvSpPr>
        <p:spPr/>
        <p:txBody>
          <a:bodyPr/>
          <a:lstStyle/>
          <a:p>
            <a:r>
              <a:rPr lang="en-US" dirty="0"/>
              <a:t>3</a:t>
            </a:r>
            <a:r>
              <a:rPr lang="pl-PL" dirty="0"/>
              <a:t>/ </a:t>
            </a:r>
            <a:r>
              <a:rPr lang="pl-PL" dirty="0" err="1"/>
              <a:t>Additional</a:t>
            </a:r>
            <a:r>
              <a:rPr lang="pl-PL" dirty="0"/>
              <a:t> </a:t>
            </a:r>
            <a:r>
              <a:rPr lang="pl-PL" dirty="0" err="1"/>
              <a:t>property</a:t>
            </a:r>
            <a:endParaRPr lang="en-US" dirty="0"/>
          </a:p>
        </p:txBody>
      </p:sp>
      <p:sp>
        <p:nvSpPr>
          <p:cNvPr id="35" name="Symbol zastępczy numeru slajdu 1">
            <a:extLst>
              <a:ext uri="{FF2B5EF4-FFF2-40B4-BE49-F238E27FC236}">
                <a16:creationId xmlns:a16="http://schemas.microsoft.com/office/drawing/2014/main" id="{769DFF0E-456F-4394-A8D3-805F6D73B740}"/>
              </a:ext>
            </a:extLst>
          </p:cNvPr>
          <p:cNvSpPr>
            <a:spLocks noGrp="1"/>
          </p:cNvSpPr>
          <p:nvPr>
            <p:ph type="sldNum" sz="quarter" idx="12"/>
          </p:nvPr>
        </p:nvSpPr>
        <p:spPr/>
        <p:txBody>
          <a:bodyPr vert="horz" wrap="square" lIns="0" tIns="0" rIns="0" bIns="0" rtlCol="0" anchor="b">
            <a:spAutoFit/>
          </a:bodyPr>
          <a:lstStyle/>
          <a:p>
            <a:pPr>
              <a:spcBef>
                <a:spcPct val="0"/>
              </a:spcBef>
            </a:pPr>
            <a:fld id="{1A076B6A-A9D5-4ABA-9939-A832AC87749F}" type="slidenum">
              <a:rPr lang="pl-PL" sz="1050" b="1" smtClean="0">
                <a:solidFill>
                  <a:schemeClr val="tx1"/>
                </a:solidFill>
                <a:ea typeface="+mj-ea"/>
                <a:cs typeface="+mj-cs"/>
              </a:rPr>
              <a:pPr>
                <a:spcBef>
                  <a:spcPct val="0"/>
                </a:spcBef>
              </a:pPr>
              <a:t>35</a:t>
            </a:fld>
            <a:r>
              <a:rPr lang="pl-PL" sz="1050" b="1" dirty="0">
                <a:solidFill>
                  <a:schemeClr val="tx1"/>
                </a:solidFill>
                <a:ea typeface="+mj-ea"/>
                <a:cs typeface="+mj-cs"/>
              </a:rPr>
              <a:t> </a:t>
            </a:r>
            <a:endParaRPr lang="pl-PL" sz="1050" dirty="0">
              <a:solidFill>
                <a:schemeClr val="tx1"/>
              </a:solidFill>
              <a:ea typeface="+mj-ea"/>
              <a:cs typeface="+mj-cs"/>
            </a:endParaRPr>
          </a:p>
        </p:txBody>
      </p:sp>
      <p:sp>
        <p:nvSpPr>
          <p:cNvPr id="5" name="Content Placeholder 4">
            <a:extLst>
              <a:ext uri="{FF2B5EF4-FFF2-40B4-BE49-F238E27FC236}">
                <a16:creationId xmlns:a16="http://schemas.microsoft.com/office/drawing/2014/main" id="{C5ADCBDC-1BAD-4105-AB77-74DA7603DA52}"/>
              </a:ext>
            </a:extLst>
          </p:cNvPr>
          <p:cNvSpPr>
            <a:spLocks noGrp="1"/>
          </p:cNvSpPr>
          <p:nvPr>
            <p:ph idx="1"/>
          </p:nvPr>
        </p:nvSpPr>
        <p:spPr/>
        <p:txBody>
          <a:bodyPr>
            <a:normAutofit/>
          </a:bodyPr>
          <a:lstStyle/>
          <a:p>
            <a:r>
              <a:rPr lang="pl-PL" dirty="0" err="1"/>
              <a:t>There</a:t>
            </a:r>
            <a:r>
              <a:rPr lang="pl-PL" dirty="0"/>
              <a:t> </a:t>
            </a:r>
            <a:r>
              <a:rPr lang="pl-PL" dirty="0" err="1"/>
              <a:t>is</a:t>
            </a:r>
            <a:r>
              <a:rPr lang="pl-PL" dirty="0"/>
              <a:t> </a:t>
            </a:r>
            <a:r>
              <a:rPr lang="pl-PL" dirty="0" err="1"/>
              <a:t>property</a:t>
            </a:r>
            <a:r>
              <a:rPr lang="pl-PL" dirty="0"/>
              <a:t> not </a:t>
            </a:r>
            <a:r>
              <a:rPr lang="pl-PL" dirty="0" err="1"/>
              <a:t>appearing</a:t>
            </a:r>
            <a:r>
              <a:rPr lang="pl-PL" dirty="0"/>
              <a:t> in </a:t>
            </a:r>
            <a:r>
              <a:rPr lang="pl-PL" dirty="0" err="1"/>
              <a:t>defeinition</a:t>
            </a:r>
            <a:endParaRPr lang="pl-PL" dirty="0"/>
          </a:p>
          <a:p>
            <a:r>
              <a:rPr lang="pl-PL" dirty="0"/>
              <a:t>Solutions</a:t>
            </a:r>
          </a:p>
          <a:p>
            <a:pPr lvl="1"/>
            <a:r>
              <a:rPr lang="pl-PL" dirty="0" err="1"/>
              <a:t>Throws</a:t>
            </a:r>
            <a:r>
              <a:rPr lang="pl-PL" dirty="0"/>
              <a:t> </a:t>
            </a:r>
            <a:r>
              <a:rPr lang="pl-PL" dirty="0" err="1"/>
              <a:t>exception</a:t>
            </a:r>
            <a:endParaRPr lang="pl-PL" dirty="0"/>
          </a:p>
          <a:p>
            <a:pPr lvl="1"/>
            <a:r>
              <a:rPr lang="pl-PL" dirty="0"/>
              <a:t>Skip </a:t>
            </a:r>
            <a:r>
              <a:rPr lang="pl-PL" dirty="0" err="1"/>
              <a:t>that</a:t>
            </a:r>
            <a:r>
              <a:rPr lang="pl-PL" dirty="0"/>
              <a:t> </a:t>
            </a:r>
            <a:r>
              <a:rPr lang="pl-PL" dirty="0" err="1"/>
              <a:t>item</a:t>
            </a:r>
            <a:endParaRPr lang="pl-PL" dirty="0"/>
          </a:p>
        </p:txBody>
      </p:sp>
    </p:spTree>
    <p:extLst>
      <p:ext uri="{BB962C8B-B14F-4D97-AF65-F5344CB8AC3E}">
        <p14:creationId xmlns:p14="http://schemas.microsoft.com/office/powerpoint/2010/main" val="21896069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E1F24682-32A4-42DC-8139-5B8C965E3943}"/>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r="55953" b="-5630"/>
          <a:stretch/>
        </p:blipFill>
        <p:spPr>
          <a:xfrm>
            <a:off x="874710" y="6257546"/>
            <a:ext cx="520546" cy="313445"/>
          </a:xfrm>
          <a:prstGeom prst="rect">
            <a:avLst/>
          </a:prstGeom>
        </p:spPr>
      </p:pic>
      <p:cxnSp>
        <p:nvCxnSpPr>
          <p:cNvPr id="34" name="Łącznik prosty 33">
            <a:extLst>
              <a:ext uri="{FF2B5EF4-FFF2-40B4-BE49-F238E27FC236}">
                <a16:creationId xmlns:a16="http://schemas.microsoft.com/office/drawing/2014/main" id="{4D8C8011-4365-4427-B916-52E824184870}"/>
              </a:ext>
            </a:extLst>
          </p:cNvPr>
          <p:cNvCxnSpPr>
            <a:cxnSpLocks/>
          </p:cNvCxnSpPr>
          <p:nvPr/>
        </p:nvCxnSpPr>
        <p:spPr>
          <a:xfrm>
            <a:off x="874713" y="6139278"/>
            <a:ext cx="10442575" cy="0"/>
          </a:xfrm>
          <a:prstGeom prst="line">
            <a:avLst/>
          </a:prstGeom>
          <a:ln>
            <a:solidFill>
              <a:srgbClr val="40434F">
                <a:alpha val="40000"/>
              </a:srgb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898D4326-7241-4B23-949F-76823FBC0B59}"/>
              </a:ext>
            </a:extLst>
          </p:cNvPr>
          <p:cNvSpPr>
            <a:spLocks noGrp="1"/>
          </p:cNvSpPr>
          <p:nvPr>
            <p:ph type="title"/>
          </p:nvPr>
        </p:nvSpPr>
        <p:spPr/>
        <p:txBody>
          <a:bodyPr/>
          <a:lstStyle/>
          <a:p>
            <a:r>
              <a:rPr lang="en-US" dirty="0"/>
              <a:t>3</a:t>
            </a:r>
            <a:r>
              <a:rPr lang="pl-PL" dirty="0"/>
              <a:t>/ </a:t>
            </a:r>
            <a:r>
              <a:rPr lang="pl-PL" dirty="0" err="1"/>
              <a:t>Invalid</a:t>
            </a:r>
            <a:r>
              <a:rPr lang="pl-PL" dirty="0"/>
              <a:t> </a:t>
            </a:r>
            <a:r>
              <a:rPr lang="pl-PL" dirty="0" err="1"/>
              <a:t>content</a:t>
            </a:r>
            <a:endParaRPr lang="en-US" dirty="0"/>
          </a:p>
        </p:txBody>
      </p:sp>
      <p:sp>
        <p:nvSpPr>
          <p:cNvPr id="35" name="Symbol zastępczy numeru slajdu 1">
            <a:extLst>
              <a:ext uri="{FF2B5EF4-FFF2-40B4-BE49-F238E27FC236}">
                <a16:creationId xmlns:a16="http://schemas.microsoft.com/office/drawing/2014/main" id="{769DFF0E-456F-4394-A8D3-805F6D73B740}"/>
              </a:ext>
            </a:extLst>
          </p:cNvPr>
          <p:cNvSpPr>
            <a:spLocks noGrp="1"/>
          </p:cNvSpPr>
          <p:nvPr>
            <p:ph type="sldNum" sz="quarter" idx="12"/>
          </p:nvPr>
        </p:nvSpPr>
        <p:spPr/>
        <p:txBody>
          <a:bodyPr vert="horz" wrap="square" lIns="0" tIns="0" rIns="0" bIns="0" rtlCol="0" anchor="b">
            <a:spAutoFit/>
          </a:bodyPr>
          <a:lstStyle/>
          <a:p>
            <a:pPr>
              <a:spcBef>
                <a:spcPct val="0"/>
              </a:spcBef>
            </a:pPr>
            <a:fld id="{1A076B6A-A9D5-4ABA-9939-A832AC87749F}" type="slidenum">
              <a:rPr lang="pl-PL" sz="1050" b="1" smtClean="0">
                <a:solidFill>
                  <a:schemeClr val="tx1"/>
                </a:solidFill>
                <a:ea typeface="+mj-ea"/>
                <a:cs typeface="+mj-cs"/>
              </a:rPr>
              <a:pPr>
                <a:spcBef>
                  <a:spcPct val="0"/>
                </a:spcBef>
              </a:pPr>
              <a:t>36</a:t>
            </a:fld>
            <a:r>
              <a:rPr lang="pl-PL" sz="1050" b="1" dirty="0">
                <a:solidFill>
                  <a:schemeClr val="tx1"/>
                </a:solidFill>
                <a:ea typeface="+mj-ea"/>
                <a:cs typeface="+mj-cs"/>
              </a:rPr>
              <a:t> </a:t>
            </a:r>
            <a:endParaRPr lang="pl-PL" sz="1050" dirty="0">
              <a:solidFill>
                <a:schemeClr val="tx1"/>
              </a:solidFill>
              <a:ea typeface="+mj-ea"/>
              <a:cs typeface="+mj-cs"/>
            </a:endParaRPr>
          </a:p>
        </p:txBody>
      </p:sp>
      <p:sp>
        <p:nvSpPr>
          <p:cNvPr id="5" name="Content Placeholder 4">
            <a:extLst>
              <a:ext uri="{FF2B5EF4-FFF2-40B4-BE49-F238E27FC236}">
                <a16:creationId xmlns:a16="http://schemas.microsoft.com/office/drawing/2014/main" id="{C5ADCBDC-1BAD-4105-AB77-74DA7603DA52}"/>
              </a:ext>
            </a:extLst>
          </p:cNvPr>
          <p:cNvSpPr>
            <a:spLocks noGrp="1"/>
          </p:cNvSpPr>
          <p:nvPr>
            <p:ph idx="1"/>
          </p:nvPr>
        </p:nvSpPr>
        <p:spPr/>
        <p:txBody>
          <a:bodyPr>
            <a:normAutofit/>
          </a:bodyPr>
          <a:lstStyle/>
          <a:p>
            <a:r>
              <a:rPr lang="pl-PL" dirty="0" err="1"/>
              <a:t>Available</a:t>
            </a:r>
            <a:r>
              <a:rPr lang="pl-PL" dirty="0"/>
              <a:t> </a:t>
            </a:r>
            <a:r>
              <a:rPr lang="pl-PL" dirty="0" err="1"/>
              <a:t>scenarios</a:t>
            </a:r>
            <a:endParaRPr lang="pl-PL" dirty="0"/>
          </a:p>
          <a:p>
            <a:pPr lvl="1"/>
            <a:r>
              <a:rPr lang="pl-PL" dirty="0"/>
              <a:t>Data not </a:t>
            </a:r>
            <a:r>
              <a:rPr lang="pl-PL" dirty="0" err="1"/>
              <a:t>matched</a:t>
            </a:r>
            <a:r>
              <a:rPr lang="pl-PL" dirty="0"/>
              <a:t> </a:t>
            </a:r>
            <a:r>
              <a:rPr lang="pl-PL" dirty="0" err="1"/>
              <a:t>declared</a:t>
            </a:r>
            <a:r>
              <a:rPr lang="pl-PL" dirty="0"/>
              <a:t> </a:t>
            </a:r>
            <a:r>
              <a:rPr lang="pl-PL" dirty="0" err="1"/>
              <a:t>type</a:t>
            </a:r>
            <a:endParaRPr lang="pl-PL" dirty="0"/>
          </a:p>
          <a:p>
            <a:pPr lvl="1"/>
            <a:r>
              <a:rPr lang="pl-PL" dirty="0" err="1"/>
              <a:t>Type</a:t>
            </a:r>
            <a:r>
              <a:rPr lang="pl-PL" dirty="0"/>
              <a:t> in </a:t>
            </a:r>
            <a:r>
              <a:rPr lang="pl-PL" dirty="0" err="1"/>
              <a:t>request</a:t>
            </a:r>
            <a:r>
              <a:rPr lang="pl-PL" dirty="0"/>
              <a:t> </a:t>
            </a:r>
            <a:r>
              <a:rPr lang="pl-PL" dirty="0" err="1"/>
              <a:t>differs</a:t>
            </a:r>
            <a:r>
              <a:rPr lang="pl-PL" dirty="0"/>
              <a:t> from </a:t>
            </a:r>
            <a:r>
              <a:rPr lang="pl-PL" dirty="0" err="1"/>
              <a:t>type</a:t>
            </a:r>
            <a:r>
              <a:rPr lang="pl-PL" dirty="0"/>
              <a:t> in </a:t>
            </a:r>
            <a:r>
              <a:rPr lang="pl-PL" dirty="0" err="1"/>
              <a:t>definition</a:t>
            </a:r>
            <a:endParaRPr lang="pl-PL" dirty="0"/>
          </a:p>
          <a:p>
            <a:r>
              <a:rPr lang="pl-PL" dirty="0"/>
              <a:t>Solutions</a:t>
            </a:r>
          </a:p>
          <a:p>
            <a:pPr lvl="1"/>
            <a:r>
              <a:rPr lang="pl-PL" dirty="0" err="1"/>
              <a:t>Exception</a:t>
            </a:r>
            <a:endParaRPr lang="pl-PL" dirty="0"/>
          </a:p>
        </p:txBody>
      </p:sp>
    </p:spTree>
    <p:extLst>
      <p:ext uri="{BB962C8B-B14F-4D97-AF65-F5344CB8AC3E}">
        <p14:creationId xmlns:p14="http://schemas.microsoft.com/office/powerpoint/2010/main" val="158381205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E1F24682-32A4-42DC-8139-5B8C965E3943}"/>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r="55953" b="-5630"/>
          <a:stretch/>
        </p:blipFill>
        <p:spPr>
          <a:xfrm>
            <a:off x="874710" y="6257546"/>
            <a:ext cx="520546" cy="313445"/>
          </a:xfrm>
          <a:prstGeom prst="rect">
            <a:avLst/>
          </a:prstGeom>
        </p:spPr>
      </p:pic>
      <p:cxnSp>
        <p:nvCxnSpPr>
          <p:cNvPr id="34" name="Łącznik prosty 33">
            <a:extLst>
              <a:ext uri="{FF2B5EF4-FFF2-40B4-BE49-F238E27FC236}">
                <a16:creationId xmlns:a16="http://schemas.microsoft.com/office/drawing/2014/main" id="{4D8C8011-4365-4427-B916-52E824184870}"/>
              </a:ext>
            </a:extLst>
          </p:cNvPr>
          <p:cNvCxnSpPr>
            <a:cxnSpLocks/>
          </p:cNvCxnSpPr>
          <p:nvPr/>
        </p:nvCxnSpPr>
        <p:spPr>
          <a:xfrm>
            <a:off x="874713" y="6139278"/>
            <a:ext cx="10442575" cy="0"/>
          </a:xfrm>
          <a:prstGeom prst="line">
            <a:avLst/>
          </a:prstGeom>
          <a:ln>
            <a:solidFill>
              <a:srgbClr val="40434F">
                <a:alpha val="40000"/>
              </a:srgb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898D4326-7241-4B23-949F-76823FBC0B59}"/>
              </a:ext>
            </a:extLst>
          </p:cNvPr>
          <p:cNvSpPr>
            <a:spLocks noGrp="1"/>
          </p:cNvSpPr>
          <p:nvPr>
            <p:ph type="title"/>
          </p:nvPr>
        </p:nvSpPr>
        <p:spPr/>
        <p:txBody>
          <a:bodyPr/>
          <a:lstStyle/>
          <a:p>
            <a:r>
              <a:rPr lang="en-US" dirty="0"/>
              <a:t>3</a:t>
            </a:r>
            <a:r>
              <a:rPr lang="pl-PL" dirty="0"/>
              <a:t>/ </a:t>
            </a:r>
            <a:r>
              <a:rPr lang="pl-PL" dirty="0" err="1"/>
              <a:t>Invalid</a:t>
            </a:r>
            <a:r>
              <a:rPr lang="pl-PL" dirty="0"/>
              <a:t> </a:t>
            </a:r>
            <a:r>
              <a:rPr lang="pl-PL" dirty="0" err="1"/>
              <a:t>content</a:t>
            </a:r>
            <a:endParaRPr lang="en-US" dirty="0"/>
          </a:p>
        </p:txBody>
      </p:sp>
      <p:sp>
        <p:nvSpPr>
          <p:cNvPr id="35" name="Symbol zastępczy numeru slajdu 1">
            <a:extLst>
              <a:ext uri="{FF2B5EF4-FFF2-40B4-BE49-F238E27FC236}">
                <a16:creationId xmlns:a16="http://schemas.microsoft.com/office/drawing/2014/main" id="{769DFF0E-456F-4394-A8D3-805F6D73B740}"/>
              </a:ext>
            </a:extLst>
          </p:cNvPr>
          <p:cNvSpPr>
            <a:spLocks noGrp="1"/>
          </p:cNvSpPr>
          <p:nvPr>
            <p:ph type="sldNum" sz="quarter" idx="12"/>
          </p:nvPr>
        </p:nvSpPr>
        <p:spPr/>
        <p:txBody>
          <a:bodyPr vert="horz" wrap="square" lIns="0" tIns="0" rIns="0" bIns="0" rtlCol="0" anchor="b">
            <a:spAutoFit/>
          </a:bodyPr>
          <a:lstStyle/>
          <a:p>
            <a:pPr>
              <a:spcBef>
                <a:spcPct val="0"/>
              </a:spcBef>
            </a:pPr>
            <a:fld id="{1A076B6A-A9D5-4ABA-9939-A832AC87749F}" type="slidenum">
              <a:rPr lang="pl-PL" sz="1050" b="1" smtClean="0">
                <a:solidFill>
                  <a:schemeClr val="tx1"/>
                </a:solidFill>
                <a:ea typeface="+mj-ea"/>
                <a:cs typeface="+mj-cs"/>
              </a:rPr>
              <a:pPr>
                <a:spcBef>
                  <a:spcPct val="0"/>
                </a:spcBef>
              </a:pPr>
              <a:t>37</a:t>
            </a:fld>
            <a:r>
              <a:rPr lang="pl-PL" sz="1050" b="1" dirty="0">
                <a:solidFill>
                  <a:schemeClr val="tx1"/>
                </a:solidFill>
                <a:ea typeface="+mj-ea"/>
                <a:cs typeface="+mj-cs"/>
              </a:rPr>
              <a:t> </a:t>
            </a:r>
            <a:endParaRPr lang="pl-PL" sz="1050" dirty="0">
              <a:solidFill>
                <a:schemeClr val="tx1"/>
              </a:solidFill>
              <a:ea typeface="+mj-ea"/>
              <a:cs typeface="+mj-cs"/>
            </a:endParaRPr>
          </a:p>
        </p:txBody>
      </p:sp>
      <p:sp>
        <p:nvSpPr>
          <p:cNvPr id="5" name="Content Placeholder 4">
            <a:extLst>
              <a:ext uri="{FF2B5EF4-FFF2-40B4-BE49-F238E27FC236}">
                <a16:creationId xmlns:a16="http://schemas.microsoft.com/office/drawing/2014/main" id="{C5ADCBDC-1BAD-4105-AB77-74DA7603DA52}"/>
              </a:ext>
            </a:extLst>
          </p:cNvPr>
          <p:cNvSpPr>
            <a:spLocks noGrp="1"/>
          </p:cNvSpPr>
          <p:nvPr>
            <p:ph idx="1"/>
          </p:nvPr>
        </p:nvSpPr>
        <p:spPr/>
        <p:txBody>
          <a:bodyPr>
            <a:noAutofit/>
          </a:bodyPr>
          <a:lstStyle/>
          <a:p>
            <a:pPr marL="0" marR="0" indent="0">
              <a:lnSpc>
                <a:spcPct val="107000"/>
              </a:lnSpc>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dirty="0">
                <a:solidFill>
                  <a:srgbClr val="8F08C4"/>
                </a:solidFill>
                <a:effectLst/>
                <a:latin typeface="Consolas" panose="020B0609020204030204" pitchFamily="49" charset="0"/>
                <a:ea typeface="Times New Roman" panose="02020603050405020304" pitchFamily="18" charset="0"/>
                <a:cs typeface="Courier New" panose="02070309020205020404" pitchFamily="49" charset="0"/>
              </a:rPr>
              <a:t>if</a:t>
            </a:r>
            <a:r>
              <a:rPr lang="en-US" sz="140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 (</a:t>
            </a:r>
            <a:r>
              <a:rPr lang="en-US" sz="1400" b="1" dirty="0" err="1">
                <a:solidFill>
                  <a:srgbClr val="1F377F"/>
                </a:solidFill>
                <a:effectLst/>
                <a:latin typeface="Consolas" panose="020B0609020204030204" pitchFamily="49" charset="0"/>
                <a:ea typeface="Times New Roman" panose="02020603050405020304" pitchFamily="18" charset="0"/>
                <a:cs typeface="Courier New" panose="02070309020205020404" pitchFamily="49" charset="0"/>
              </a:rPr>
              <a:t>propertyDefinition</a:t>
            </a:r>
            <a:r>
              <a:rPr lang="en-US" sz="1400" b="1" dirty="0" err="1">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.Type</a:t>
            </a:r>
            <a:r>
              <a:rPr lang="en-US" sz="1400" b="1"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 != </a:t>
            </a:r>
            <a:r>
              <a:rPr lang="en-US" sz="1400" b="1" dirty="0" err="1">
                <a:solidFill>
                  <a:srgbClr val="1F377F"/>
                </a:solidFill>
                <a:effectLst/>
                <a:latin typeface="Consolas" panose="020B0609020204030204" pitchFamily="49" charset="0"/>
                <a:ea typeface="Times New Roman" panose="02020603050405020304" pitchFamily="18" charset="0"/>
                <a:cs typeface="Courier New" panose="02070309020205020404" pitchFamily="49" charset="0"/>
              </a:rPr>
              <a:t>metadataEntry</a:t>
            </a:r>
            <a:r>
              <a:rPr lang="en-US" sz="1400" b="1" dirty="0" err="1">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.Type</a:t>
            </a:r>
            <a:r>
              <a:rPr lang="en-US" sz="140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a:t>
            </a:r>
            <a:r>
              <a:rPr lang="en-US" sz="1400" dirty="0">
                <a:effectLst/>
                <a:latin typeface="Calibri" panose="020F0502020204030204" pitchFamily="34" charset="0"/>
                <a:ea typeface="Calibri" panose="020F0502020204030204" pitchFamily="34" charset="0"/>
                <a:cs typeface="Times New Roman" panose="02020603050405020304" pitchFamily="18" charset="0"/>
              </a:rPr>
              <a:t> </a:t>
            </a:r>
            <a:r>
              <a:rPr lang="en-US" sz="140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pl-PL" sz="1400" dirty="0">
                <a:solidFill>
                  <a:srgbClr val="8F08C4"/>
                </a:solidFill>
                <a:effectLst/>
                <a:latin typeface="Consolas" panose="020B0609020204030204" pitchFamily="49" charset="0"/>
                <a:ea typeface="Times New Roman" panose="02020603050405020304" pitchFamily="18" charset="0"/>
                <a:cs typeface="Courier New" panose="02070309020205020404" pitchFamily="49" charset="0"/>
              </a:rPr>
              <a:t>    </a:t>
            </a:r>
            <a:r>
              <a:rPr lang="en-US" sz="1400" dirty="0">
                <a:solidFill>
                  <a:srgbClr val="8F08C4"/>
                </a:solidFill>
                <a:effectLst/>
                <a:latin typeface="Consolas" panose="020B0609020204030204" pitchFamily="49" charset="0"/>
                <a:ea typeface="Times New Roman" panose="02020603050405020304" pitchFamily="18" charset="0"/>
                <a:cs typeface="Courier New" panose="02070309020205020404" pitchFamily="49" charset="0"/>
              </a:rPr>
              <a:t>throw</a:t>
            </a:r>
            <a:r>
              <a:rPr lang="en-US" sz="140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 </a:t>
            </a:r>
            <a:r>
              <a:rPr lang="en-US" sz="1400" dirty="0">
                <a:solidFill>
                  <a:srgbClr val="0000FF"/>
                </a:solidFill>
                <a:effectLst/>
                <a:latin typeface="Consolas" panose="020B0609020204030204" pitchFamily="49" charset="0"/>
                <a:ea typeface="Times New Roman" panose="02020603050405020304" pitchFamily="18" charset="0"/>
                <a:cs typeface="Courier New" panose="02070309020205020404" pitchFamily="49" charset="0"/>
              </a:rPr>
              <a:t>new</a:t>
            </a:r>
            <a:r>
              <a:rPr lang="en-US" sz="140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 </a:t>
            </a:r>
            <a:r>
              <a:rPr lang="en-US" sz="1400" dirty="0" err="1">
                <a:solidFill>
                  <a:srgbClr val="2B91AF"/>
                </a:solidFill>
                <a:effectLst/>
                <a:latin typeface="Consolas" panose="020B0609020204030204" pitchFamily="49" charset="0"/>
                <a:ea typeface="Times New Roman" panose="02020603050405020304" pitchFamily="18" charset="0"/>
                <a:cs typeface="Courier New" panose="02070309020205020404" pitchFamily="49" charset="0"/>
              </a:rPr>
              <a:t>AggregatedValidationException</a:t>
            </a:r>
            <a:r>
              <a:rPr lang="en-US" sz="140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a:t>
            </a:r>
            <a:r>
              <a:rPr lang="en-US" sz="1400" dirty="0">
                <a:solidFill>
                  <a:srgbClr val="A31515"/>
                </a:solidFill>
                <a:effectLst/>
                <a:latin typeface="Consolas" panose="020B0609020204030204" pitchFamily="49" charset="0"/>
                <a:ea typeface="Times New Roman" panose="02020603050405020304" pitchFamily="18" charset="0"/>
                <a:cs typeface="Courier New" panose="02070309020205020404" pitchFamily="49" charset="0"/>
              </a:rPr>
              <a:t>"Type mismatch"</a:t>
            </a:r>
            <a:r>
              <a:rPr lang="en-US" sz="140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a:t>
            </a:r>
            <a:r>
              <a:rPr lang="en-US" sz="1400" dirty="0">
                <a:effectLst/>
                <a:latin typeface="Calibri" panose="020F0502020204030204" pitchFamily="34" charset="0"/>
                <a:ea typeface="Calibri" panose="020F0502020204030204" pitchFamily="34" charset="0"/>
                <a:cs typeface="Times New Roman" panose="02020603050405020304" pitchFamily="18" charset="0"/>
              </a:rPr>
              <a:t> </a:t>
            </a:r>
            <a:r>
              <a:rPr lang="en-US" sz="140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 {</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                          </a:t>
            </a:r>
            <a:r>
              <a:rPr lang="en-US" sz="1400" dirty="0" err="1">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ErrorCode</a:t>
            </a:r>
            <a:r>
              <a:rPr lang="en-US" sz="140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 = 11231,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                          </a:t>
            </a:r>
            <a:r>
              <a:rPr lang="en-US" sz="1400" dirty="0" err="1">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ValidationErrors</a:t>
            </a:r>
            <a:r>
              <a:rPr lang="en-US" sz="140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 = </a:t>
            </a:r>
            <a:r>
              <a:rPr lang="en-US" sz="1400" dirty="0">
                <a:solidFill>
                  <a:srgbClr val="0000FF"/>
                </a:solidFill>
                <a:effectLst/>
                <a:latin typeface="Consolas" panose="020B0609020204030204" pitchFamily="49" charset="0"/>
                <a:ea typeface="Times New Roman" panose="02020603050405020304" pitchFamily="18" charset="0"/>
                <a:cs typeface="Courier New" panose="02070309020205020404" pitchFamily="49" charset="0"/>
              </a:rPr>
              <a:t>new</a:t>
            </a:r>
            <a:r>
              <a:rPr lang="en-US" sz="140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 </a:t>
            </a:r>
            <a:r>
              <a:rPr lang="en-US" sz="1400" dirty="0">
                <a:solidFill>
                  <a:srgbClr val="2B91AF"/>
                </a:solidFill>
                <a:effectLst/>
                <a:latin typeface="Consolas" panose="020B0609020204030204" pitchFamily="49" charset="0"/>
                <a:ea typeface="Times New Roman" panose="02020603050405020304" pitchFamily="18" charset="0"/>
                <a:cs typeface="Courier New" panose="02070309020205020404" pitchFamily="49" charset="0"/>
              </a:rPr>
              <a:t>List</a:t>
            </a:r>
            <a:r>
              <a:rPr lang="en-US" sz="140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&lt;</a:t>
            </a:r>
            <a:r>
              <a:rPr lang="en-US" sz="1400" dirty="0">
                <a:solidFill>
                  <a:srgbClr val="2B91AF"/>
                </a:solidFill>
                <a:effectLst/>
                <a:latin typeface="Consolas" panose="020B0609020204030204" pitchFamily="49" charset="0"/>
                <a:ea typeface="Times New Roman" panose="02020603050405020304" pitchFamily="18" charset="0"/>
                <a:cs typeface="Courier New" panose="02070309020205020404" pitchFamily="49" charset="0"/>
              </a:rPr>
              <a:t>Error</a:t>
            </a:r>
            <a:r>
              <a:rPr lang="en-US" sz="140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&gt;()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                      };</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a:t>
            </a:r>
            <a:r>
              <a:rPr lang="en-US" sz="1400" dirty="0">
                <a:effectLst/>
                <a:latin typeface="Calibri" panose="020F0502020204030204" pitchFamily="34" charset="0"/>
                <a:ea typeface="Calibri" panose="020F0502020204030204" pitchFamily="34" charset="0"/>
                <a:cs typeface="Times New Roman" panose="02020603050405020304" pitchFamily="18" charset="0"/>
              </a:rPr>
              <a:t> </a:t>
            </a:r>
            <a:endParaRPr lang="pl-PL"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dirty="0">
                <a:solidFill>
                  <a:srgbClr val="8F08C4"/>
                </a:solidFill>
                <a:effectLst/>
                <a:latin typeface="Consolas" panose="020B0609020204030204" pitchFamily="49" charset="0"/>
                <a:ea typeface="Times New Roman" panose="02020603050405020304" pitchFamily="18" charset="0"/>
                <a:cs typeface="Courier New" panose="02070309020205020404" pitchFamily="49" charset="0"/>
              </a:rPr>
              <a:t>if</a:t>
            </a:r>
            <a:r>
              <a:rPr lang="en-US" sz="140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 (</a:t>
            </a:r>
            <a:r>
              <a:rPr lang="en-US" sz="1400" dirty="0" err="1">
                <a:solidFill>
                  <a:srgbClr val="1F377F"/>
                </a:solidFill>
                <a:effectLst/>
                <a:latin typeface="Consolas" panose="020B0609020204030204" pitchFamily="49" charset="0"/>
                <a:ea typeface="Times New Roman" panose="02020603050405020304" pitchFamily="18" charset="0"/>
                <a:cs typeface="Courier New" panose="02070309020205020404" pitchFamily="49" charset="0"/>
              </a:rPr>
              <a:t>metadata</a:t>
            </a:r>
            <a:r>
              <a:rPr lang="en-US" sz="1400" dirty="0" err="1">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.Properties.</a:t>
            </a:r>
            <a:r>
              <a:rPr lang="en-US" sz="1400" dirty="0" err="1">
                <a:solidFill>
                  <a:srgbClr val="74531F"/>
                </a:solidFill>
                <a:effectLst/>
                <a:latin typeface="Consolas" panose="020B0609020204030204" pitchFamily="49" charset="0"/>
                <a:ea typeface="Times New Roman" panose="02020603050405020304" pitchFamily="18" charset="0"/>
                <a:cs typeface="Courier New" panose="02070309020205020404" pitchFamily="49" charset="0"/>
              </a:rPr>
              <a:t>SingleOrDefault</a:t>
            </a:r>
            <a:r>
              <a:rPr lang="en-US" sz="140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a:t>
            </a:r>
            <a:r>
              <a:rPr lang="en-US" sz="1400" dirty="0">
                <a:solidFill>
                  <a:srgbClr val="1F377F"/>
                </a:solidFill>
                <a:effectLst/>
                <a:latin typeface="Consolas" panose="020B0609020204030204" pitchFamily="49" charset="0"/>
                <a:ea typeface="Times New Roman" panose="02020603050405020304" pitchFamily="18" charset="0"/>
                <a:cs typeface="Courier New" panose="02070309020205020404" pitchFamily="49" charset="0"/>
              </a:rPr>
              <a:t>x</a:t>
            </a:r>
            <a:r>
              <a:rPr lang="en-US" sz="140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 =&gt; </a:t>
            </a:r>
            <a:r>
              <a:rPr lang="en-US" sz="1400" dirty="0" err="1">
                <a:solidFill>
                  <a:srgbClr val="1F377F"/>
                </a:solidFill>
                <a:effectLst/>
                <a:latin typeface="Consolas" panose="020B0609020204030204" pitchFamily="49" charset="0"/>
                <a:ea typeface="Times New Roman" panose="02020603050405020304" pitchFamily="18" charset="0"/>
                <a:cs typeface="Courier New" panose="02070309020205020404" pitchFamily="49" charset="0"/>
              </a:rPr>
              <a:t>x</a:t>
            </a:r>
            <a:r>
              <a:rPr lang="en-US" sz="1400" dirty="0" err="1">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.Id</a:t>
            </a:r>
            <a:r>
              <a:rPr lang="en-US" sz="140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 == </a:t>
            </a:r>
            <a:r>
              <a:rPr lang="en-US" sz="1400" dirty="0" err="1">
                <a:solidFill>
                  <a:srgbClr val="1F377F"/>
                </a:solidFill>
                <a:effectLst/>
                <a:latin typeface="Consolas" panose="020B0609020204030204" pitchFamily="49" charset="0"/>
                <a:ea typeface="Times New Roman" panose="02020603050405020304" pitchFamily="18" charset="0"/>
                <a:cs typeface="Courier New" panose="02070309020205020404" pitchFamily="49" charset="0"/>
              </a:rPr>
              <a:t>metadataEntry</a:t>
            </a:r>
            <a:r>
              <a:rPr lang="en-US" sz="1400" dirty="0" err="1">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.Id</a:t>
            </a:r>
            <a:r>
              <a:rPr lang="en-US" sz="140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 == </a:t>
            </a:r>
            <a:r>
              <a:rPr lang="en-US" sz="1400" dirty="0">
                <a:solidFill>
                  <a:srgbClr val="0000FF"/>
                </a:solidFill>
                <a:effectLst/>
                <a:latin typeface="Consolas" panose="020B0609020204030204" pitchFamily="49" charset="0"/>
                <a:ea typeface="Times New Roman" panose="02020603050405020304" pitchFamily="18" charset="0"/>
                <a:cs typeface="Courier New" panose="02070309020205020404" pitchFamily="49" charset="0"/>
              </a:rPr>
              <a:t>null</a:t>
            </a:r>
            <a:r>
              <a:rPr lang="en-US" sz="140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a:t>
            </a:r>
            <a:r>
              <a:rPr lang="en-US" sz="1400" dirty="0">
                <a:effectLst/>
                <a:latin typeface="Calibri" panose="020F0502020204030204" pitchFamily="34" charset="0"/>
                <a:ea typeface="Calibri" panose="020F0502020204030204" pitchFamily="34" charset="0"/>
                <a:cs typeface="Times New Roman" panose="02020603050405020304" pitchFamily="18" charset="0"/>
              </a:rPr>
              <a:t> </a:t>
            </a:r>
            <a:r>
              <a:rPr lang="en-US" sz="140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                      </a:t>
            </a:r>
            <a:r>
              <a:rPr lang="en-US" sz="1400" b="1" dirty="0">
                <a:solidFill>
                  <a:srgbClr val="8F08C4"/>
                </a:solidFill>
                <a:effectLst/>
                <a:latin typeface="Consolas" panose="020B0609020204030204" pitchFamily="49" charset="0"/>
                <a:ea typeface="Times New Roman" panose="02020603050405020304" pitchFamily="18" charset="0"/>
                <a:cs typeface="Courier New" panose="02070309020205020404" pitchFamily="49" charset="0"/>
              </a:rPr>
              <a:t>try</a:t>
            </a:r>
            <a:r>
              <a:rPr lang="en-US" sz="1400" b="1" dirty="0">
                <a:effectLst/>
                <a:latin typeface="Calibri" panose="020F0502020204030204" pitchFamily="34" charset="0"/>
                <a:ea typeface="Calibri" panose="020F0502020204030204" pitchFamily="34" charset="0"/>
                <a:cs typeface="Times New Roman" panose="02020603050405020304" pitchFamily="18" charset="0"/>
              </a:rPr>
              <a:t> </a:t>
            </a:r>
            <a:r>
              <a:rPr lang="en-US" sz="1400" b="1"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a:t>
            </a:r>
            <a:endParaRPr lang="en-US" sz="1400" b="1"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b="1"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                          </a:t>
            </a:r>
            <a:r>
              <a:rPr lang="en-US" sz="1400" b="1" dirty="0">
                <a:solidFill>
                  <a:srgbClr val="0000FF"/>
                </a:solidFill>
                <a:effectLst/>
                <a:latin typeface="Consolas" panose="020B0609020204030204" pitchFamily="49" charset="0"/>
                <a:ea typeface="Times New Roman" panose="02020603050405020304" pitchFamily="18" charset="0"/>
                <a:cs typeface="Courier New" panose="02070309020205020404" pitchFamily="49" charset="0"/>
              </a:rPr>
              <a:t>var</a:t>
            </a:r>
            <a:r>
              <a:rPr lang="en-US" sz="1400" b="1"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 </a:t>
            </a:r>
            <a:r>
              <a:rPr lang="en-US" sz="1400" b="1" dirty="0" err="1">
                <a:solidFill>
                  <a:srgbClr val="1F377F"/>
                </a:solidFill>
                <a:effectLst/>
                <a:latin typeface="Consolas" panose="020B0609020204030204" pitchFamily="49" charset="0"/>
                <a:ea typeface="Times New Roman" panose="02020603050405020304" pitchFamily="18" charset="0"/>
                <a:cs typeface="Courier New" panose="02070309020205020404" pitchFamily="49" charset="0"/>
              </a:rPr>
              <a:t>parsedValue</a:t>
            </a:r>
            <a:r>
              <a:rPr lang="en-US" sz="1400" b="1"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 = _</a:t>
            </a:r>
            <a:r>
              <a:rPr lang="en-US" sz="1400" b="1" dirty="0" err="1">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inputDataParser.</a:t>
            </a:r>
            <a:r>
              <a:rPr lang="en-US" sz="1400" b="1" dirty="0" err="1">
                <a:solidFill>
                  <a:srgbClr val="74531F"/>
                </a:solidFill>
                <a:effectLst/>
                <a:latin typeface="Consolas" panose="020B0609020204030204" pitchFamily="49" charset="0"/>
                <a:ea typeface="Times New Roman" panose="02020603050405020304" pitchFamily="18" charset="0"/>
                <a:cs typeface="Courier New" panose="02070309020205020404" pitchFamily="49" charset="0"/>
              </a:rPr>
              <a:t>DeserializeItem</a:t>
            </a:r>
            <a:r>
              <a:rPr lang="en-US" sz="1400" b="1"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a:t>
            </a:r>
            <a:r>
              <a:rPr lang="en-US" sz="1400" b="1" dirty="0" err="1">
                <a:solidFill>
                  <a:srgbClr val="1F377F"/>
                </a:solidFill>
                <a:effectLst/>
                <a:latin typeface="Consolas" panose="020B0609020204030204" pitchFamily="49" charset="0"/>
                <a:ea typeface="Times New Roman" panose="02020603050405020304" pitchFamily="18" charset="0"/>
                <a:cs typeface="Courier New" panose="02070309020205020404" pitchFamily="49" charset="0"/>
              </a:rPr>
              <a:t>metadataEntry</a:t>
            </a:r>
            <a:r>
              <a:rPr lang="en-US" sz="1400" b="1" dirty="0" err="1">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.Id</a:t>
            </a:r>
            <a:r>
              <a:rPr lang="en-US" sz="1400" b="1"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 </a:t>
            </a:r>
            <a:r>
              <a:rPr lang="en-US" sz="1400" b="1" dirty="0" err="1">
                <a:solidFill>
                  <a:srgbClr val="1F377F"/>
                </a:solidFill>
                <a:effectLst/>
                <a:latin typeface="Consolas" panose="020B0609020204030204" pitchFamily="49" charset="0"/>
                <a:ea typeface="Times New Roman" panose="02020603050405020304" pitchFamily="18" charset="0"/>
                <a:cs typeface="Courier New" panose="02070309020205020404" pitchFamily="49" charset="0"/>
              </a:rPr>
              <a:t>metadataEntry</a:t>
            </a:r>
            <a:r>
              <a:rPr lang="en-US" sz="1400" b="1" dirty="0" err="1">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.Type</a:t>
            </a:r>
            <a:r>
              <a:rPr lang="en-US" sz="1400" b="1"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a:t>
            </a:r>
            <a:r>
              <a:rPr lang="en-US" sz="1400" b="1" dirty="0">
                <a:effectLst/>
                <a:latin typeface="Calibri" panose="020F0502020204030204" pitchFamily="34" charset="0"/>
                <a:ea typeface="Calibri" panose="020F0502020204030204" pitchFamily="34" charset="0"/>
                <a:cs typeface="Times New Roman" panose="02020603050405020304" pitchFamily="18" charset="0"/>
              </a:rPr>
              <a:t> </a:t>
            </a:r>
            <a:r>
              <a:rPr lang="pl-PL" sz="1400" b="1" dirty="0">
                <a:effectLst/>
                <a:latin typeface="Calibri" panose="020F0502020204030204" pitchFamily="34" charset="0"/>
                <a:ea typeface="Calibri" panose="020F0502020204030204" pitchFamily="34" charset="0"/>
                <a:cs typeface="Times New Roman" panose="02020603050405020304" pitchFamily="18" charset="0"/>
              </a:rPr>
              <a:t> </a:t>
            </a:r>
            <a:r>
              <a:rPr lang="en-US" sz="1400" b="1" dirty="0" err="1">
                <a:solidFill>
                  <a:srgbClr val="1F377F"/>
                </a:solidFill>
                <a:effectLst/>
                <a:latin typeface="Consolas" panose="020B0609020204030204" pitchFamily="49" charset="0"/>
                <a:ea typeface="Times New Roman" panose="02020603050405020304" pitchFamily="18" charset="0"/>
                <a:cs typeface="Courier New" panose="02070309020205020404" pitchFamily="49" charset="0"/>
              </a:rPr>
              <a:t>metadataEntry</a:t>
            </a:r>
            <a:r>
              <a:rPr lang="en-US" sz="1400" b="1" dirty="0" err="1">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.Value</a:t>
            </a:r>
            <a:r>
              <a:rPr lang="en-US" sz="1400" b="1"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a:t>
            </a:r>
            <a:endParaRPr lang="en-US" sz="1400" b="1"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b="1"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                          </a:t>
            </a:r>
            <a:r>
              <a:rPr lang="en-US" sz="1400" b="1" dirty="0" err="1">
                <a:solidFill>
                  <a:srgbClr val="1F377F"/>
                </a:solidFill>
                <a:effectLst/>
                <a:latin typeface="Consolas" panose="020B0609020204030204" pitchFamily="49" charset="0"/>
                <a:ea typeface="Times New Roman" panose="02020603050405020304" pitchFamily="18" charset="0"/>
                <a:cs typeface="Courier New" panose="02070309020205020404" pitchFamily="49" charset="0"/>
              </a:rPr>
              <a:t>metadata</a:t>
            </a:r>
            <a:r>
              <a:rPr lang="en-US" sz="1400" b="1" dirty="0" err="1">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.Properties.</a:t>
            </a:r>
            <a:r>
              <a:rPr lang="en-US" sz="1400" b="1" dirty="0" err="1">
                <a:solidFill>
                  <a:srgbClr val="74531F"/>
                </a:solidFill>
                <a:effectLst/>
                <a:latin typeface="Consolas" panose="020B0609020204030204" pitchFamily="49" charset="0"/>
                <a:ea typeface="Times New Roman" panose="02020603050405020304" pitchFamily="18" charset="0"/>
                <a:cs typeface="Courier New" panose="02070309020205020404" pitchFamily="49" charset="0"/>
              </a:rPr>
              <a:t>Add</a:t>
            </a:r>
            <a:r>
              <a:rPr lang="en-US" sz="1400" b="1"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a:t>
            </a:r>
            <a:r>
              <a:rPr lang="en-US" sz="1400" b="1" dirty="0" err="1">
                <a:solidFill>
                  <a:srgbClr val="1F377F"/>
                </a:solidFill>
                <a:effectLst/>
                <a:latin typeface="Consolas" panose="020B0609020204030204" pitchFamily="49" charset="0"/>
                <a:ea typeface="Times New Roman" panose="02020603050405020304" pitchFamily="18" charset="0"/>
                <a:cs typeface="Courier New" panose="02070309020205020404" pitchFamily="49" charset="0"/>
              </a:rPr>
              <a:t>parsedValue</a:t>
            </a:r>
            <a:r>
              <a:rPr lang="en-US" sz="1400" b="1"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a:t>
            </a:r>
            <a:endParaRPr lang="en-US" sz="1400" b="1"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b="1"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                      }</a:t>
            </a:r>
            <a:endParaRPr lang="en-US" sz="1400" b="1"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b="1"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                      </a:t>
            </a:r>
            <a:r>
              <a:rPr lang="en-US" sz="1400" b="1" dirty="0">
                <a:solidFill>
                  <a:srgbClr val="8F08C4"/>
                </a:solidFill>
                <a:effectLst/>
                <a:latin typeface="Consolas" panose="020B0609020204030204" pitchFamily="49" charset="0"/>
                <a:ea typeface="Times New Roman" panose="02020603050405020304" pitchFamily="18" charset="0"/>
                <a:cs typeface="Courier New" panose="02070309020205020404" pitchFamily="49" charset="0"/>
              </a:rPr>
              <a:t>catch</a:t>
            </a:r>
            <a:r>
              <a:rPr lang="en-US" sz="1400" b="1"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 (</a:t>
            </a:r>
            <a:r>
              <a:rPr lang="en-US" sz="1400" b="1" dirty="0" err="1">
                <a:solidFill>
                  <a:srgbClr val="2B91AF"/>
                </a:solidFill>
                <a:effectLst/>
                <a:latin typeface="Consolas" panose="020B0609020204030204" pitchFamily="49" charset="0"/>
                <a:ea typeface="Times New Roman" panose="02020603050405020304" pitchFamily="18" charset="0"/>
                <a:cs typeface="Courier New" panose="02070309020205020404" pitchFamily="49" charset="0"/>
              </a:rPr>
              <a:t>JsonException</a:t>
            </a:r>
            <a:r>
              <a:rPr lang="en-US" sz="1400" b="1"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 </a:t>
            </a:r>
            <a:r>
              <a:rPr lang="en-US" sz="1400" b="1" dirty="0">
                <a:solidFill>
                  <a:srgbClr val="1F377F"/>
                </a:solidFill>
                <a:effectLst/>
                <a:latin typeface="Consolas" panose="020B0609020204030204" pitchFamily="49" charset="0"/>
                <a:ea typeface="Times New Roman" panose="02020603050405020304" pitchFamily="18" charset="0"/>
                <a:cs typeface="Courier New" panose="02070309020205020404" pitchFamily="49" charset="0"/>
              </a:rPr>
              <a:t>exception</a:t>
            </a:r>
            <a:r>
              <a:rPr lang="en-US" sz="1400" b="1"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a:t>
            </a:r>
            <a:r>
              <a:rPr lang="en-US" sz="1400" b="1" dirty="0">
                <a:effectLst/>
                <a:latin typeface="Calibri" panose="020F0502020204030204" pitchFamily="34" charset="0"/>
                <a:ea typeface="Calibri" panose="020F0502020204030204" pitchFamily="34" charset="0"/>
                <a:cs typeface="Times New Roman" panose="02020603050405020304" pitchFamily="18" charset="0"/>
              </a:rPr>
              <a:t> </a:t>
            </a:r>
            <a:r>
              <a:rPr lang="en-US" sz="1400" b="1"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a:t>
            </a:r>
            <a:endParaRPr lang="en-US" sz="1400" b="1"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b="1"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                          </a:t>
            </a:r>
            <a:r>
              <a:rPr lang="en-US" sz="1400" b="1" dirty="0">
                <a:solidFill>
                  <a:srgbClr val="8F08C4"/>
                </a:solidFill>
                <a:effectLst/>
                <a:latin typeface="Consolas" panose="020B0609020204030204" pitchFamily="49" charset="0"/>
                <a:ea typeface="Times New Roman" panose="02020603050405020304" pitchFamily="18" charset="0"/>
                <a:cs typeface="Courier New" panose="02070309020205020404" pitchFamily="49" charset="0"/>
              </a:rPr>
              <a:t>throw</a:t>
            </a:r>
            <a:r>
              <a:rPr lang="en-US" sz="1400" b="1"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 </a:t>
            </a:r>
            <a:r>
              <a:rPr lang="en-US" sz="1400" b="1" dirty="0">
                <a:solidFill>
                  <a:srgbClr val="0000FF"/>
                </a:solidFill>
                <a:effectLst/>
                <a:latin typeface="Consolas" panose="020B0609020204030204" pitchFamily="49" charset="0"/>
                <a:ea typeface="Times New Roman" panose="02020603050405020304" pitchFamily="18" charset="0"/>
                <a:cs typeface="Courier New" panose="02070309020205020404" pitchFamily="49" charset="0"/>
              </a:rPr>
              <a:t>new</a:t>
            </a:r>
            <a:r>
              <a:rPr lang="en-US" sz="1400" b="1"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 </a:t>
            </a:r>
            <a:r>
              <a:rPr lang="en-US" sz="1400" b="1" dirty="0" err="1">
                <a:solidFill>
                  <a:srgbClr val="2B91AF"/>
                </a:solidFill>
                <a:effectLst/>
                <a:latin typeface="Consolas" panose="020B0609020204030204" pitchFamily="49" charset="0"/>
                <a:ea typeface="Times New Roman" panose="02020603050405020304" pitchFamily="18" charset="0"/>
                <a:cs typeface="Courier New" panose="02070309020205020404" pitchFamily="49" charset="0"/>
              </a:rPr>
              <a:t>AggregatedValidationException</a:t>
            </a:r>
            <a:r>
              <a:rPr lang="en-US" sz="1400" b="1"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a:t>
            </a:r>
            <a:r>
              <a:rPr lang="en-US" sz="1400" b="1" dirty="0">
                <a:solidFill>
                  <a:srgbClr val="A31515"/>
                </a:solidFill>
                <a:effectLst/>
                <a:latin typeface="Consolas" panose="020B0609020204030204" pitchFamily="49" charset="0"/>
                <a:ea typeface="Times New Roman" panose="02020603050405020304" pitchFamily="18" charset="0"/>
                <a:cs typeface="Courier New" panose="02070309020205020404" pitchFamily="49" charset="0"/>
              </a:rPr>
              <a:t>"Invalid type mismatch"</a:t>
            </a:r>
            <a:r>
              <a:rPr lang="en-US" sz="1400" b="1"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a:t>
            </a:r>
            <a:r>
              <a:rPr lang="en-US" sz="1400" b="1" dirty="0">
                <a:effectLst/>
                <a:latin typeface="Calibri" panose="020F0502020204030204" pitchFamily="34" charset="0"/>
                <a:ea typeface="Calibri" panose="020F0502020204030204" pitchFamily="34" charset="0"/>
                <a:cs typeface="Times New Roman" panose="02020603050405020304" pitchFamily="18" charset="0"/>
              </a:rPr>
              <a:t> </a:t>
            </a:r>
            <a:r>
              <a:rPr lang="en-US" sz="1400" b="1"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a:t>
            </a:r>
            <a:endParaRPr lang="en-US" sz="1400" b="1"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b="1"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                              </a:t>
            </a:r>
            <a:r>
              <a:rPr lang="en-US" sz="1400" b="1" dirty="0" err="1">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ErrorCode</a:t>
            </a:r>
            <a:r>
              <a:rPr lang="en-US" sz="1400" b="1"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 = 11231,</a:t>
            </a:r>
            <a:endParaRPr lang="en-US" sz="1400" b="1"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b="1"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                              </a:t>
            </a:r>
            <a:r>
              <a:rPr lang="en-US" sz="1400" b="1" dirty="0" err="1">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ValidationErrors</a:t>
            </a:r>
            <a:r>
              <a:rPr lang="en-US" sz="1400" b="1"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 = </a:t>
            </a:r>
            <a:r>
              <a:rPr lang="en-US" sz="1400" b="1" dirty="0">
                <a:solidFill>
                  <a:srgbClr val="0000FF"/>
                </a:solidFill>
                <a:effectLst/>
                <a:latin typeface="Consolas" panose="020B0609020204030204" pitchFamily="49" charset="0"/>
                <a:ea typeface="Times New Roman" panose="02020603050405020304" pitchFamily="18" charset="0"/>
                <a:cs typeface="Courier New" panose="02070309020205020404" pitchFamily="49" charset="0"/>
              </a:rPr>
              <a:t>new</a:t>
            </a:r>
            <a:r>
              <a:rPr lang="en-US" sz="1400" b="1"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 </a:t>
            </a:r>
            <a:r>
              <a:rPr lang="en-US" sz="1400" b="1" dirty="0">
                <a:solidFill>
                  <a:srgbClr val="2B91AF"/>
                </a:solidFill>
                <a:effectLst/>
                <a:latin typeface="Consolas" panose="020B0609020204030204" pitchFamily="49" charset="0"/>
                <a:ea typeface="Times New Roman" panose="02020603050405020304" pitchFamily="18" charset="0"/>
                <a:cs typeface="Courier New" panose="02070309020205020404" pitchFamily="49" charset="0"/>
              </a:rPr>
              <a:t>List</a:t>
            </a:r>
            <a:r>
              <a:rPr lang="en-US" sz="1400" b="1"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&lt;</a:t>
            </a:r>
            <a:r>
              <a:rPr lang="en-US" sz="1400" b="1" dirty="0">
                <a:solidFill>
                  <a:srgbClr val="2B91AF"/>
                </a:solidFill>
                <a:effectLst/>
                <a:latin typeface="Consolas" panose="020B0609020204030204" pitchFamily="49" charset="0"/>
                <a:ea typeface="Times New Roman" panose="02020603050405020304" pitchFamily="18" charset="0"/>
                <a:cs typeface="Courier New" panose="02070309020205020404" pitchFamily="49" charset="0"/>
              </a:rPr>
              <a:t>Error</a:t>
            </a:r>
            <a:r>
              <a:rPr lang="en-US" sz="1400" b="1"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&gt;()</a:t>
            </a:r>
            <a:endParaRPr lang="en-US" sz="1400" b="1"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b="1"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                          };</a:t>
            </a:r>
            <a:endParaRPr lang="en-US" sz="1400" b="1"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b="1"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                      }</a:t>
            </a:r>
            <a:endParaRPr lang="en-US" sz="1400" b="1"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                  }</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r>
              <a:rPr lang="en-US" sz="1400" dirty="0">
                <a:effectLst/>
                <a:latin typeface="Calibri" panose="020F0502020204030204" pitchFamily="34" charset="0"/>
                <a:ea typeface="Calibri" panose="020F0502020204030204" pitchFamily="34" charset="0"/>
                <a:cs typeface="Times New Roman" panose="02020603050405020304" pitchFamily="18" charset="0"/>
              </a:rPr>
              <a:t> </a:t>
            </a:r>
          </a:p>
          <a:p>
            <a:pPr marL="0" indent="0">
              <a:buNone/>
            </a:pPr>
            <a:endParaRPr lang="pl-PL" sz="1400" dirty="0"/>
          </a:p>
        </p:txBody>
      </p:sp>
    </p:spTree>
    <p:extLst>
      <p:ext uri="{BB962C8B-B14F-4D97-AF65-F5344CB8AC3E}">
        <p14:creationId xmlns:p14="http://schemas.microsoft.com/office/powerpoint/2010/main" val="375275279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E1F24682-32A4-42DC-8139-5B8C965E3943}"/>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r="55953" b="-5630"/>
          <a:stretch/>
        </p:blipFill>
        <p:spPr>
          <a:xfrm>
            <a:off x="874710" y="6257546"/>
            <a:ext cx="520546" cy="313445"/>
          </a:xfrm>
          <a:prstGeom prst="rect">
            <a:avLst/>
          </a:prstGeom>
        </p:spPr>
      </p:pic>
      <p:cxnSp>
        <p:nvCxnSpPr>
          <p:cNvPr id="34" name="Łącznik prosty 33">
            <a:extLst>
              <a:ext uri="{FF2B5EF4-FFF2-40B4-BE49-F238E27FC236}">
                <a16:creationId xmlns:a16="http://schemas.microsoft.com/office/drawing/2014/main" id="{4D8C8011-4365-4427-B916-52E824184870}"/>
              </a:ext>
            </a:extLst>
          </p:cNvPr>
          <p:cNvCxnSpPr>
            <a:cxnSpLocks/>
          </p:cNvCxnSpPr>
          <p:nvPr/>
        </p:nvCxnSpPr>
        <p:spPr>
          <a:xfrm>
            <a:off x="874713" y="6139278"/>
            <a:ext cx="10442575" cy="0"/>
          </a:xfrm>
          <a:prstGeom prst="line">
            <a:avLst/>
          </a:prstGeom>
          <a:ln>
            <a:solidFill>
              <a:srgbClr val="40434F">
                <a:alpha val="40000"/>
              </a:srgb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898D4326-7241-4B23-949F-76823FBC0B59}"/>
              </a:ext>
            </a:extLst>
          </p:cNvPr>
          <p:cNvSpPr>
            <a:spLocks noGrp="1"/>
          </p:cNvSpPr>
          <p:nvPr>
            <p:ph type="title"/>
          </p:nvPr>
        </p:nvSpPr>
        <p:spPr/>
        <p:txBody>
          <a:bodyPr/>
          <a:lstStyle/>
          <a:p>
            <a:r>
              <a:rPr lang="en-US" dirty="0"/>
              <a:t>4</a:t>
            </a:r>
            <a:r>
              <a:rPr lang="pl-PL" dirty="0"/>
              <a:t>/ </a:t>
            </a:r>
            <a:r>
              <a:rPr lang="en-US" dirty="0"/>
              <a:t>Changes tracking</a:t>
            </a:r>
          </a:p>
        </p:txBody>
      </p:sp>
      <p:sp>
        <p:nvSpPr>
          <p:cNvPr id="35" name="Symbol zastępczy numeru slajdu 1">
            <a:extLst>
              <a:ext uri="{FF2B5EF4-FFF2-40B4-BE49-F238E27FC236}">
                <a16:creationId xmlns:a16="http://schemas.microsoft.com/office/drawing/2014/main" id="{769DFF0E-456F-4394-A8D3-805F6D73B740}"/>
              </a:ext>
            </a:extLst>
          </p:cNvPr>
          <p:cNvSpPr>
            <a:spLocks noGrp="1"/>
          </p:cNvSpPr>
          <p:nvPr>
            <p:ph type="sldNum" sz="quarter" idx="12"/>
          </p:nvPr>
        </p:nvSpPr>
        <p:spPr/>
        <p:txBody>
          <a:bodyPr vert="horz" wrap="square" lIns="0" tIns="0" rIns="0" bIns="0" rtlCol="0" anchor="b">
            <a:spAutoFit/>
          </a:bodyPr>
          <a:lstStyle/>
          <a:p>
            <a:pPr>
              <a:spcBef>
                <a:spcPct val="0"/>
              </a:spcBef>
            </a:pPr>
            <a:fld id="{1A076B6A-A9D5-4ABA-9939-A832AC87749F}" type="slidenum">
              <a:rPr lang="pl-PL" sz="1050" b="1" smtClean="0">
                <a:solidFill>
                  <a:schemeClr val="tx1"/>
                </a:solidFill>
                <a:ea typeface="+mj-ea"/>
                <a:cs typeface="+mj-cs"/>
              </a:rPr>
              <a:pPr>
                <a:spcBef>
                  <a:spcPct val="0"/>
                </a:spcBef>
              </a:pPr>
              <a:t>38</a:t>
            </a:fld>
            <a:r>
              <a:rPr lang="pl-PL" sz="1050" b="1" dirty="0">
                <a:solidFill>
                  <a:schemeClr val="tx1"/>
                </a:solidFill>
                <a:ea typeface="+mj-ea"/>
                <a:cs typeface="+mj-cs"/>
              </a:rPr>
              <a:t> </a:t>
            </a:r>
            <a:endParaRPr lang="pl-PL" sz="1050" dirty="0">
              <a:solidFill>
                <a:schemeClr val="tx1"/>
              </a:solidFill>
              <a:ea typeface="+mj-ea"/>
              <a:cs typeface="+mj-cs"/>
            </a:endParaRPr>
          </a:p>
        </p:txBody>
      </p:sp>
      <p:sp>
        <p:nvSpPr>
          <p:cNvPr id="6" name="Text Placeholder 5">
            <a:extLst>
              <a:ext uri="{FF2B5EF4-FFF2-40B4-BE49-F238E27FC236}">
                <a16:creationId xmlns:a16="http://schemas.microsoft.com/office/drawing/2014/main" id="{59207A94-2429-4802-9BCF-66075D01AC3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24124056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E1F24682-32A4-42DC-8139-5B8C965E3943}"/>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r="55953" b="-5630"/>
          <a:stretch/>
        </p:blipFill>
        <p:spPr>
          <a:xfrm>
            <a:off x="874710" y="6257546"/>
            <a:ext cx="520546" cy="313445"/>
          </a:xfrm>
          <a:prstGeom prst="rect">
            <a:avLst/>
          </a:prstGeom>
        </p:spPr>
      </p:pic>
      <p:cxnSp>
        <p:nvCxnSpPr>
          <p:cNvPr id="34" name="Łącznik prosty 33">
            <a:extLst>
              <a:ext uri="{FF2B5EF4-FFF2-40B4-BE49-F238E27FC236}">
                <a16:creationId xmlns:a16="http://schemas.microsoft.com/office/drawing/2014/main" id="{4D8C8011-4365-4427-B916-52E824184870}"/>
              </a:ext>
            </a:extLst>
          </p:cNvPr>
          <p:cNvCxnSpPr>
            <a:cxnSpLocks/>
          </p:cNvCxnSpPr>
          <p:nvPr/>
        </p:nvCxnSpPr>
        <p:spPr>
          <a:xfrm>
            <a:off x="874713" y="6139278"/>
            <a:ext cx="10442575" cy="0"/>
          </a:xfrm>
          <a:prstGeom prst="line">
            <a:avLst/>
          </a:prstGeom>
          <a:ln>
            <a:solidFill>
              <a:srgbClr val="40434F">
                <a:alpha val="40000"/>
              </a:srgb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898D4326-7241-4B23-949F-76823FBC0B59}"/>
              </a:ext>
            </a:extLst>
          </p:cNvPr>
          <p:cNvSpPr>
            <a:spLocks noGrp="1"/>
          </p:cNvSpPr>
          <p:nvPr>
            <p:ph type="title"/>
          </p:nvPr>
        </p:nvSpPr>
        <p:spPr/>
        <p:txBody>
          <a:bodyPr/>
          <a:lstStyle/>
          <a:p>
            <a:r>
              <a:rPr lang="en-US" dirty="0"/>
              <a:t>4</a:t>
            </a:r>
            <a:r>
              <a:rPr lang="pl-PL" dirty="0"/>
              <a:t>/ Content </a:t>
            </a:r>
            <a:r>
              <a:rPr lang="pl-PL" dirty="0" err="1"/>
              <a:t>changes</a:t>
            </a:r>
            <a:endParaRPr lang="en-US" dirty="0"/>
          </a:p>
        </p:txBody>
      </p:sp>
      <p:sp>
        <p:nvSpPr>
          <p:cNvPr id="35" name="Symbol zastępczy numeru slajdu 1">
            <a:extLst>
              <a:ext uri="{FF2B5EF4-FFF2-40B4-BE49-F238E27FC236}">
                <a16:creationId xmlns:a16="http://schemas.microsoft.com/office/drawing/2014/main" id="{769DFF0E-456F-4394-A8D3-805F6D73B740}"/>
              </a:ext>
            </a:extLst>
          </p:cNvPr>
          <p:cNvSpPr>
            <a:spLocks noGrp="1"/>
          </p:cNvSpPr>
          <p:nvPr>
            <p:ph type="sldNum" sz="quarter" idx="12"/>
          </p:nvPr>
        </p:nvSpPr>
        <p:spPr/>
        <p:txBody>
          <a:bodyPr vert="horz" wrap="square" lIns="0" tIns="0" rIns="0" bIns="0" rtlCol="0" anchor="b">
            <a:spAutoFit/>
          </a:bodyPr>
          <a:lstStyle/>
          <a:p>
            <a:pPr>
              <a:spcBef>
                <a:spcPct val="0"/>
              </a:spcBef>
            </a:pPr>
            <a:fld id="{1A076B6A-A9D5-4ABA-9939-A832AC87749F}" type="slidenum">
              <a:rPr lang="pl-PL" sz="1050" b="1" smtClean="0">
                <a:solidFill>
                  <a:schemeClr val="tx1"/>
                </a:solidFill>
                <a:ea typeface="+mj-ea"/>
                <a:cs typeface="+mj-cs"/>
              </a:rPr>
              <a:pPr>
                <a:spcBef>
                  <a:spcPct val="0"/>
                </a:spcBef>
              </a:pPr>
              <a:t>39</a:t>
            </a:fld>
            <a:r>
              <a:rPr lang="pl-PL" sz="1050" b="1" dirty="0">
                <a:solidFill>
                  <a:schemeClr val="tx1"/>
                </a:solidFill>
                <a:ea typeface="+mj-ea"/>
                <a:cs typeface="+mj-cs"/>
              </a:rPr>
              <a:t> </a:t>
            </a:r>
            <a:endParaRPr lang="pl-PL" sz="1050" dirty="0">
              <a:solidFill>
                <a:schemeClr val="tx1"/>
              </a:solidFill>
              <a:ea typeface="+mj-ea"/>
              <a:cs typeface="+mj-cs"/>
            </a:endParaRPr>
          </a:p>
        </p:txBody>
      </p:sp>
      <p:sp>
        <p:nvSpPr>
          <p:cNvPr id="5" name="Content Placeholder 4">
            <a:extLst>
              <a:ext uri="{FF2B5EF4-FFF2-40B4-BE49-F238E27FC236}">
                <a16:creationId xmlns:a16="http://schemas.microsoft.com/office/drawing/2014/main" id="{C5ADCBDC-1BAD-4105-AB77-74DA7603DA52}"/>
              </a:ext>
            </a:extLst>
          </p:cNvPr>
          <p:cNvSpPr>
            <a:spLocks noGrp="1"/>
          </p:cNvSpPr>
          <p:nvPr>
            <p:ph idx="1"/>
          </p:nvPr>
        </p:nvSpPr>
        <p:spPr/>
        <p:txBody>
          <a:bodyPr>
            <a:normAutofit/>
          </a:bodyPr>
          <a:lstStyle/>
          <a:p>
            <a:r>
              <a:rPr lang="pl-PL" dirty="0" err="1"/>
              <a:t>Adding</a:t>
            </a:r>
            <a:r>
              <a:rPr lang="pl-PL" dirty="0"/>
              <a:t> </a:t>
            </a:r>
            <a:r>
              <a:rPr lang="pl-PL" dirty="0" err="1"/>
              <a:t>or</a:t>
            </a:r>
            <a:r>
              <a:rPr lang="pl-PL" dirty="0"/>
              <a:t> </a:t>
            </a:r>
            <a:r>
              <a:rPr lang="pl-PL" dirty="0" err="1"/>
              <a:t>removing</a:t>
            </a:r>
            <a:r>
              <a:rPr lang="pl-PL" dirty="0"/>
              <a:t> </a:t>
            </a:r>
            <a:r>
              <a:rPr lang="pl-PL" dirty="0" err="1"/>
              <a:t>property</a:t>
            </a:r>
            <a:endParaRPr lang="pl-PL" dirty="0"/>
          </a:p>
          <a:p>
            <a:r>
              <a:rPr lang="pl-PL" dirty="0" err="1"/>
              <a:t>Delete</a:t>
            </a:r>
            <a:r>
              <a:rPr lang="pl-PL" dirty="0"/>
              <a:t> </a:t>
            </a:r>
            <a:r>
              <a:rPr lang="pl-PL" dirty="0" err="1"/>
              <a:t>metadata</a:t>
            </a:r>
            <a:r>
              <a:rPr lang="pl-PL" dirty="0"/>
              <a:t> </a:t>
            </a:r>
            <a:r>
              <a:rPr lang="pl-PL" dirty="0" err="1"/>
              <a:t>definition</a:t>
            </a:r>
            <a:endParaRPr lang="pl-PL" dirty="0"/>
          </a:p>
          <a:p>
            <a:r>
              <a:rPr lang="pl-PL" dirty="0" err="1"/>
              <a:t>Change</a:t>
            </a:r>
            <a:r>
              <a:rPr lang="pl-PL" dirty="0"/>
              <a:t> </a:t>
            </a:r>
            <a:r>
              <a:rPr lang="pl-PL" dirty="0" err="1"/>
              <a:t>type</a:t>
            </a:r>
            <a:r>
              <a:rPr lang="pl-PL" dirty="0"/>
              <a:t> / </a:t>
            </a:r>
            <a:r>
              <a:rPr lang="pl-PL" dirty="0" err="1"/>
              <a:t>default</a:t>
            </a:r>
            <a:r>
              <a:rPr lang="pl-PL" dirty="0"/>
              <a:t> </a:t>
            </a:r>
            <a:r>
              <a:rPr lang="pl-PL" dirty="0" err="1"/>
              <a:t>value</a:t>
            </a:r>
            <a:endParaRPr lang="pl-PL" dirty="0"/>
          </a:p>
          <a:p>
            <a:r>
              <a:rPr lang="pl-PL" dirty="0" err="1"/>
              <a:t>Modify</a:t>
            </a:r>
            <a:r>
              <a:rPr lang="pl-PL" dirty="0"/>
              <a:t> </a:t>
            </a:r>
            <a:r>
              <a:rPr lang="pl-PL" dirty="0" err="1"/>
              <a:t>validation</a:t>
            </a:r>
            <a:r>
              <a:rPr lang="pl-PL" dirty="0"/>
              <a:t> </a:t>
            </a:r>
            <a:r>
              <a:rPr lang="pl-PL" dirty="0" err="1"/>
              <a:t>configuration</a:t>
            </a:r>
            <a:endParaRPr lang="pl-PL" dirty="0"/>
          </a:p>
          <a:p>
            <a:pPr marL="0" indent="0">
              <a:buNone/>
            </a:pPr>
            <a:endParaRPr lang="en-US" dirty="0"/>
          </a:p>
        </p:txBody>
      </p:sp>
    </p:spTree>
    <p:extLst>
      <p:ext uri="{BB962C8B-B14F-4D97-AF65-F5344CB8AC3E}">
        <p14:creationId xmlns:p14="http://schemas.microsoft.com/office/powerpoint/2010/main" val="4176000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E1F24682-32A4-42DC-8139-5B8C965E3943}"/>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r="55953" b="-5630"/>
          <a:stretch/>
        </p:blipFill>
        <p:spPr>
          <a:xfrm>
            <a:off x="874710" y="6257546"/>
            <a:ext cx="520546" cy="313445"/>
          </a:xfrm>
          <a:prstGeom prst="rect">
            <a:avLst/>
          </a:prstGeom>
        </p:spPr>
      </p:pic>
      <p:cxnSp>
        <p:nvCxnSpPr>
          <p:cNvPr id="34" name="Łącznik prosty 33">
            <a:extLst>
              <a:ext uri="{FF2B5EF4-FFF2-40B4-BE49-F238E27FC236}">
                <a16:creationId xmlns:a16="http://schemas.microsoft.com/office/drawing/2014/main" id="{4D8C8011-4365-4427-B916-52E824184870}"/>
              </a:ext>
            </a:extLst>
          </p:cNvPr>
          <p:cNvCxnSpPr>
            <a:cxnSpLocks/>
          </p:cNvCxnSpPr>
          <p:nvPr/>
        </p:nvCxnSpPr>
        <p:spPr>
          <a:xfrm>
            <a:off x="874713" y="6139278"/>
            <a:ext cx="10442575" cy="0"/>
          </a:xfrm>
          <a:prstGeom prst="line">
            <a:avLst/>
          </a:prstGeom>
          <a:ln>
            <a:solidFill>
              <a:srgbClr val="40434F">
                <a:alpha val="40000"/>
              </a:srgb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898D4326-7241-4B23-949F-76823FBC0B59}"/>
              </a:ext>
            </a:extLst>
          </p:cNvPr>
          <p:cNvSpPr>
            <a:spLocks noGrp="1"/>
          </p:cNvSpPr>
          <p:nvPr>
            <p:ph type="title"/>
          </p:nvPr>
        </p:nvSpPr>
        <p:spPr/>
        <p:txBody>
          <a:bodyPr/>
          <a:lstStyle/>
          <a:p>
            <a:r>
              <a:rPr lang="pl-PL" dirty="0" err="1"/>
              <a:t>Note</a:t>
            </a:r>
            <a:endParaRPr lang="en-US" dirty="0"/>
          </a:p>
        </p:txBody>
      </p:sp>
      <p:sp>
        <p:nvSpPr>
          <p:cNvPr id="4" name="Content Placeholder 3">
            <a:extLst>
              <a:ext uri="{FF2B5EF4-FFF2-40B4-BE49-F238E27FC236}">
                <a16:creationId xmlns:a16="http://schemas.microsoft.com/office/drawing/2014/main" id="{2E5DF121-3BCB-4401-9A5A-9AE08E798AD1}"/>
              </a:ext>
            </a:extLst>
          </p:cNvPr>
          <p:cNvSpPr>
            <a:spLocks noGrp="1"/>
          </p:cNvSpPr>
          <p:nvPr>
            <p:ph idx="1"/>
          </p:nvPr>
        </p:nvSpPr>
        <p:spPr/>
        <p:txBody>
          <a:bodyPr/>
          <a:lstStyle/>
          <a:p>
            <a:pPr marL="0" indent="0">
              <a:buNone/>
            </a:pPr>
            <a:r>
              <a:rPr lang="pl-PL" dirty="0"/>
              <a:t>Presentation </a:t>
            </a:r>
            <a:r>
              <a:rPr lang="pl-PL" dirty="0" err="1"/>
              <a:t>available</a:t>
            </a:r>
            <a:r>
              <a:rPr lang="pl-PL" dirty="0"/>
              <a:t> on </a:t>
            </a:r>
            <a:r>
              <a:rPr lang="pl-PL" dirty="0" err="1"/>
              <a:t>Github</a:t>
            </a:r>
            <a:r>
              <a:rPr lang="pl-PL" dirty="0"/>
              <a:t>:</a:t>
            </a:r>
          </a:p>
          <a:p>
            <a:pPr marL="0" indent="0">
              <a:buNone/>
            </a:pPr>
            <a:r>
              <a:rPr lang="en-US" dirty="0">
                <a:hlinkClick r:id="rId5"/>
              </a:rPr>
              <a:t>https://github.com/paqaos/WDI2021-DynamicMetadata</a:t>
            </a:r>
            <a:endParaRPr lang="en-US" dirty="0"/>
          </a:p>
        </p:txBody>
      </p:sp>
      <p:sp>
        <p:nvSpPr>
          <p:cNvPr id="35" name="Symbol zastępczy numeru slajdu 1">
            <a:extLst>
              <a:ext uri="{FF2B5EF4-FFF2-40B4-BE49-F238E27FC236}">
                <a16:creationId xmlns:a16="http://schemas.microsoft.com/office/drawing/2014/main" id="{769DFF0E-456F-4394-A8D3-805F6D73B740}"/>
              </a:ext>
            </a:extLst>
          </p:cNvPr>
          <p:cNvSpPr>
            <a:spLocks noGrp="1"/>
          </p:cNvSpPr>
          <p:nvPr>
            <p:ph type="sldNum" sz="quarter" idx="12"/>
          </p:nvPr>
        </p:nvSpPr>
        <p:spPr/>
        <p:txBody>
          <a:bodyPr vert="horz" wrap="square" lIns="0" tIns="0" rIns="0" bIns="0" rtlCol="0" anchor="b">
            <a:spAutoFit/>
          </a:bodyPr>
          <a:lstStyle/>
          <a:p>
            <a:pPr>
              <a:spcBef>
                <a:spcPct val="0"/>
              </a:spcBef>
            </a:pPr>
            <a:fld id="{1A076B6A-A9D5-4ABA-9939-A832AC87749F}" type="slidenum">
              <a:rPr lang="pl-PL" sz="1050" b="1" smtClean="0">
                <a:solidFill>
                  <a:schemeClr val="tx1"/>
                </a:solidFill>
                <a:ea typeface="+mj-ea"/>
                <a:cs typeface="+mj-cs"/>
              </a:rPr>
              <a:pPr>
                <a:spcBef>
                  <a:spcPct val="0"/>
                </a:spcBef>
              </a:pPr>
              <a:t>4</a:t>
            </a:fld>
            <a:r>
              <a:rPr lang="pl-PL" sz="1050" b="1" dirty="0">
                <a:solidFill>
                  <a:schemeClr val="tx1"/>
                </a:solidFill>
                <a:ea typeface="+mj-ea"/>
                <a:cs typeface="+mj-cs"/>
              </a:rPr>
              <a:t> </a:t>
            </a:r>
            <a:endParaRPr lang="pl-PL" sz="1050" dirty="0">
              <a:solidFill>
                <a:schemeClr val="tx1"/>
              </a:solidFill>
              <a:ea typeface="+mj-ea"/>
              <a:cs typeface="+mj-cs"/>
            </a:endParaRPr>
          </a:p>
        </p:txBody>
      </p:sp>
    </p:spTree>
    <p:extLst>
      <p:ext uri="{BB962C8B-B14F-4D97-AF65-F5344CB8AC3E}">
        <p14:creationId xmlns:p14="http://schemas.microsoft.com/office/powerpoint/2010/main" val="1020935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E1F24682-32A4-42DC-8139-5B8C965E3943}"/>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r="55953" b="-5630"/>
          <a:stretch/>
        </p:blipFill>
        <p:spPr>
          <a:xfrm>
            <a:off x="874710" y="6257546"/>
            <a:ext cx="520546" cy="313445"/>
          </a:xfrm>
          <a:prstGeom prst="rect">
            <a:avLst/>
          </a:prstGeom>
        </p:spPr>
      </p:pic>
      <p:cxnSp>
        <p:nvCxnSpPr>
          <p:cNvPr id="34" name="Łącznik prosty 33">
            <a:extLst>
              <a:ext uri="{FF2B5EF4-FFF2-40B4-BE49-F238E27FC236}">
                <a16:creationId xmlns:a16="http://schemas.microsoft.com/office/drawing/2014/main" id="{4D8C8011-4365-4427-B916-52E824184870}"/>
              </a:ext>
            </a:extLst>
          </p:cNvPr>
          <p:cNvCxnSpPr>
            <a:cxnSpLocks/>
          </p:cNvCxnSpPr>
          <p:nvPr/>
        </p:nvCxnSpPr>
        <p:spPr>
          <a:xfrm>
            <a:off x="874713" y="6139278"/>
            <a:ext cx="10442575" cy="0"/>
          </a:xfrm>
          <a:prstGeom prst="line">
            <a:avLst/>
          </a:prstGeom>
          <a:ln>
            <a:solidFill>
              <a:srgbClr val="40434F">
                <a:alpha val="40000"/>
              </a:srgb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898D4326-7241-4B23-949F-76823FBC0B59}"/>
              </a:ext>
            </a:extLst>
          </p:cNvPr>
          <p:cNvSpPr>
            <a:spLocks noGrp="1"/>
          </p:cNvSpPr>
          <p:nvPr>
            <p:ph type="title"/>
          </p:nvPr>
        </p:nvSpPr>
        <p:spPr/>
        <p:txBody>
          <a:bodyPr/>
          <a:lstStyle/>
          <a:p>
            <a:r>
              <a:rPr lang="en-US" dirty="0"/>
              <a:t>4</a:t>
            </a:r>
            <a:r>
              <a:rPr lang="pl-PL" dirty="0"/>
              <a:t>/ General </a:t>
            </a:r>
            <a:r>
              <a:rPr lang="pl-PL" dirty="0" err="1"/>
              <a:t>description</a:t>
            </a:r>
            <a:endParaRPr lang="en-US" dirty="0"/>
          </a:p>
        </p:txBody>
      </p:sp>
      <p:sp>
        <p:nvSpPr>
          <p:cNvPr id="35" name="Symbol zastępczy numeru slajdu 1">
            <a:extLst>
              <a:ext uri="{FF2B5EF4-FFF2-40B4-BE49-F238E27FC236}">
                <a16:creationId xmlns:a16="http://schemas.microsoft.com/office/drawing/2014/main" id="{769DFF0E-456F-4394-A8D3-805F6D73B740}"/>
              </a:ext>
            </a:extLst>
          </p:cNvPr>
          <p:cNvSpPr>
            <a:spLocks noGrp="1"/>
          </p:cNvSpPr>
          <p:nvPr>
            <p:ph type="sldNum" sz="quarter" idx="12"/>
          </p:nvPr>
        </p:nvSpPr>
        <p:spPr/>
        <p:txBody>
          <a:bodyPr vert="horz" wrap="square" lIns="0" tIns="0" rIns="0" bIns="0" rtlCol="0" anchor="b">
            <a:spAutoFit/>
          </a:bodyPr>
          <a:lstStyle/>
          <a:p>
            <a:pPr>
              <a:spcBef>
                <a:spcPct val="0"/>
              </a:spcBef>
            </a:pPr>
            <a:fld id="{1A076B6A-A9D5-4ABA-9939-A832AC87749F}" type="slidenum">
              <a:rPr lang="pl-PL" sz="1050" b="1" smtClean="0">
                <a:solidFill>
                  <a:schemeClr val="tx1"/>
                </a:solidFill>
                <a:ea typeface="+mj-ea"/>
                <a:cs typeface="+mj-cs"/>
              </a:rPr>
              <a:pPr>
                <a:spcBef>
                  <a:spcPct val="0"/>
                </a:spcBef>
              </a:pPr>
              <a:t>40</a:t>
            </a:fld>
            <a:r>
              <a:rPr lang="pl-PL" sz="1050" b="1" dirty="0">
                <a:solidFill>
                  <a:schemeClr val="tx1"/>
                </a:solidFill>
                <a:ea typeface="+mj-ea"/>
                <a:cs typeface="+mj-cs"/>
              </a:rPr>
              <a:t> </a:t>
            </a:r>
            <a:endParaRPr lang="pl-PL" sz="1050" dirty="0">
              <a:solidFill>
                <a:schemeClr val="tx1"/>
              </a:solidFill>
              <a:ea typeface="+mj-ea"/>
              <a:cs typeface="+mj-cs"/>
            </a:endParaRPr>
          </a:p>
        </p:txBody>
      </p:sp>
      <p:sp>
        <p:nvSpPr>
          <p:cNvPr id="5" name="Content Placeholder 4">
            <a:extLst>
              <a:ext uri="{FF2B5EF4-FFF2-40B4-BE49-F238E27FC236}">
                <a16:creationId xmlns:a16="http://schemas.microsoft.com/office/drawing/2014/main" id="{C5ADCBDC-1BAD-4105-AB77-74DA7603DA52}"/>
              </a:ext>
            </a:extLst>
          </p:cNvPr>
          <p:cNvSpPr>
            <a:spLocks noGrp="1"/>
          </p:cNvSpPr>
          <p:nvPr>
            <p:ph idx="1"/>
          </p:nvPr>
        </p:nvSpPr>
        <p:spPr/>
        <p:txBody>
          <a:bodyPr>
            <a:normAutofit/>
          </a:bodyPr>
          <a:lstStyle/>
          <a:p>
            <a:pPr marL="0" indent="0">
              <a:buNone/>
            </a:pPr>
            <a:r>
              <a:rPr lang="en-GB" dirty="0"/>
              <a:t>Basing on eventually consistent concept we will give the system a few seconds to clean up the state after changes. After „modification” we will invoke specific operations on existing data to match the updated state.</a:t>
            </a:r>
            <a:endParaRPr lang="en-US" dirty="0"/>
          </a:p>
        </p:txBody>
      </p:sp>
      <p:sp>
        <p:nvSpPr>
          <p:cNvPr id="4" name="TextBox 3">
            <a:extLst>
              <a:ext uri="{FF2B5EF4-FFF2-40B4-BE49-F238E27FC236}">
                <a16:creationId xmlns:a16="http://schemas.microsoft.com/office/drawing/2014/main" id="{CC52E005-D011-49FD-AEF9-A93F75104818}"/>
              </a:ext>
            </a:extLst>
          </p:cNvPr>
          <p:cNvSpPr txBox="1"/>
          <p:nvPr/>
        </p:nvSpPr>
        <p:spPr>
          <a:xfrm>
            <a:off x="874710" y="5769946"/>
            <a:ext cx="2081788" cy="369332"/>
          </a:xfrm>
          <a:prstGeom prst="rect">
            <a:avLst/>
          </a:prstGeom>
          <a:noFill/>
        </p:spPr>
        <p:txBody>
          <a:bodyPr wrap="none" rtlCol="0">
            <a:spAutoFit/>
          </a:bodyPr>
          <a:lstStyle/>
          <a:p>
            <a:r>
              <a:rPr lang="pl-PL" dirty="0" err="1">
                <a:hlinkClick r:id="rId5"/>
              </a:rPr>
              <a:t>EventDispatcher.cs</a:t>
            </a:r>
            <a:endParaRPr lang="en-US" dirty="0"/>
          </a:p>
        </p:txBody>
      </p:sp>
      <p:sp>
        <p:nvSpPr>
          <p:cNvPr id="6" name="TextBox 5">
            <a:extLst>
              <a:ext uri="{FF2B5EF4-FFF2-40B4-BE49-F238E27FC236}">
                <a16:creationId xmlns:a16="http://schemas.microsoft.com/office/drawing/2014/main" id="{4A6AE1AB-1B16-40F1-9B6C-F7C6B49742AB}"/>
              </a:ext>
            </a:extLst>
          </p:cNvPr>
          <p:cNvSpPr txBox="1"/>
          <p:nvPr/>
        </p:nvSpPr>
        <p:spPr>
          <a:xfrm>
            <a:off x="874710" y="5450343"/>
            <a:ext cx="1794850" cy="369332"/>
          </a:xfrm>
          <a:prstGeom prst="rect">
            <a:avLst/>
          </a:prstGeom>
          <a:noFill/>
        </p:spPr>
        <p:txBody>
          <a:bodyPr wrap="none" rtlCol="0">
            <a:spAutoFit/>
          </a:bodyPr>
          <a:lstStyle/>
          <a:p>
            <a:r>
              <a:rPr lang="pl-PL" dirty="0" err="1">
                <a:hlinkClick r:id="rId6"/>
              </a:rPr>
              <a:t>EventHandler.cs</a:t>
            </a:r>
            <a:endParaRPr lang="en-US" dirty="0"/>
          </a:p>
        </p:txBody>
      </p:sp>
    </p:spTree>
    <p:extLst>
      <p:ext uri="{BB962C8B-B14F-4D97-AF65-F5344CB8AC3E}">
        <p14:creationId xmlns:p14="http://schemas.microsoft.com/office/powerpoint/2010/main" val="59361830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E1F24682-32A4-42DC-8139-5B8C965E3943}"/>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r="55953" b="-5630"/>
          <a:stretch/>
        </p:blipFill>
        <p:spPr>
          <a:xfrm>
            <a:off x="874710" y="6257546"/>
            <a:ext cx="520546" cy="313445"/>
          </a:xfrm>
          <a:prstGeom prst="rect">
            <a:avLst/>
          </a:prstGeom>
        </p:spPr>
      </p:pic>
      <p:cxnSp>
        <p:nvCxnSpPr>
          <p:cNvPr id="34" name="Łącznik prosty 33">
            <a:extLst>
              <a:ext uri="{FF2B5EF4-FFF2-40B4-BE49-F238E27FC236}">
                <a16:creationId xmlns:a16="http://schemas.microsoft.com/office/drawing/2014/main" id="{4D8C8011-4365-4427-B916-52E824184870}"/>
              </a:ext>
            </a:extLst>
          </p:cNvPr>
          <p:cNvCxnSpPr>
            <a:cxnSpLocks/>
          </p:cNvCxnSpPr>
          <p:nvPr/>
        </p:nvCxnSpPr>
        <p:spPr>
          <a:xfrm>
            <a:off x="874713" y="6139278"/>
            <a:ext cx="10442575" cy="0"/>
          </a:xfrm>
          <a:prstGeom prst="line">
            <a:avLst/>
          </a:prstGeom>
          <a:ln>
            <a:solidFill>
              <a:srgbClr val="40434F">
                <a:alpha val="40000"/>
              </a:srgb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898D4326-7241-4B23-949F-76823FBC0B59}"/>
              </a:ext>
            </a:extLst>
          </p:cNvPr>
          <p:cNvSpPr>
            <a:spLocks noGrp="1"/>
          </p:cNvSpPr>
          <p:nvPr>
            <p:ph type="title"/>
          </p:nvPr>
        </p:nvSpPr>
        <p:spPr/>
        <p:txBody>
          <a:bodyPr/>
          <a:lstStyle/>
          <a:p>
            <a:r>
              <a:rPr lang="en-US" dirty="0"/>
              <a:t>4</a:t>
            </a:r>
            <a:r>
              <a:rPr lang="pl-PL" dirty="0"/>
              <a:t>/ </a:t>
            </a:r>
            <a:r>
              <a:rPr lang="pl-PL" dirty="0" err="1"/>
              <a:t>Adding</a:t>
            </a:r>
            <a:r>
              <a:rPr lang="pl-PL" dirty="0"/>
              <a:t> </a:t>
            </a:r>
            <a:r>
              <a:rPr lang="pl-PL" dirty="0" err="1"/>
              <a:t>or</a:t>
            </a:r>
            <a:r>
              <a:rPr lang="pl-PL" dirty="0"/>
              <a:t> </a:t>
            </a:r>
            <a:r>
              <a:rPr lang="pl-PL" dirty="0" err="1"/>
              <a:t>removing</a:t>
            </a:r>
            <a:r>
              <a:rPr lang="pl-PL" dirty="0"/>
              <a:t> </a:t>
            </a:r>
            <a:r>
              <a:rPr lang="pl-PL" dirty="0" err="1"/>
              <a:t>property</a:t>
            </a:r>
            <a:endParaRPr lang="en-US" dirty="0"/>
          </a:p>
        </p:txBody>
      </p:sp>
      <p:sp>
        <p:nvSpPr>
          <p:cNvPr id="35" name="Symbol zastępczy numeru slajdu 1">
            <a:extLst>
              <a:ext uri="{FF2B5EF4-FFF2-40B4-BE49-F238E27FC236}">
                <a16:creationId xmlns:a16="http://schemas.microsoft.com/office/drawing/2014/main" id="{769DFF0E-456F-4394-A8D3-805F6D73B740}"/>
              </a:ext>
            </a:extLst>
          </p:cNvPr>
          <p:cNvSpPr>
            <a:spLocks noGrp="1"/>
          </p:cNvSpPr>
          <p:nvPr>
            <p:ph type="sldNum" sz="quarter" idx="12"/>
          </p:nvPr>
        </p:nvSpPr>
        <p:spPr/>
        <p:txBody>
          <a:bodyPr vert="horz" wrap="square" lIns="0" tIns="0" rIns="0" bIns="0" rtlCol="0" anchor="b">
            <a:spAutoFit/>
          </a:bodyPr>
          <a:lstStyle/>
          <a:p>
            <a:pPr>
              <a:spcBef>
                <a:spcPct val="0"/>
              </a:spcBef>
            </a:pPr>
            <a:fld id="{1A076B6A-A9D5-4ABA-9939-A832AC87749F}" type="slidenum">
              <a:rPr lang="pl-PL" sz="1050" b="1" smtClean="0">
                <a:solidFill>
                  <a:schemeClr val="tx1"/>
                </a:solidFill>
                <a:ea typeface="+mj-ea"/>
                <a:cs typeface="+mj-cs"/>
              </a:rPr>
              <a:pPr>
                <a:spcBef>
                  <a:spcPct val="0"/>
                </a:spcBef>
              </a:pPr>
              <a:t>41</a:t>
            </a:fld>
            <a:r>
              <a:rPr lang="pl-PL" sz="1050" b="1" dirty="0">
                <a:solidFill>
                  <a:schemeClr val="tx1"/>
                </a:solidFill>
                <a:ea typeface="+mj-ea"/>
                <a:cs typeface="+mj-cs"/>
              </a:rPr>
              <a:t> </a:t>
            </a:r>
            <a:endParaRPr lang="pl-PL" sz="1050" dirty="0">
              <a:solidFill>
                <a:schemeClr val="tx1"/>
              </a:solidFill>
              <a:ea typeface="+mj-ea"/>
              <a:cs typeface="+mj-cs"/>
            </a:endParaRPr>
          </a:p>
        </p:txBody>
      </p:sp>
      <p:sp>
        <p:nvSpPr>
          <p:cNvPr id="5" name="Content Placeholder 4">
            <a:extLst>
              <a:ext uri="{FF2B5EF4-FFF2-40B4-BE49-F238E27FC236}">
                <a16:creationId xmlns:a16="http://schemas.microsoft.com/office/drawing/2014/main" id="{C5ADCBDC-1BAD-4105-AB77-74DA7603DA52}"/>
              </a:ext>
            </a:extLst>
          </p:cNvPr>
          <p:cNvSpPr>
            <a:spLocks noGrp="1"/>
          </p:cNvSpPr>
          <p:nvPr>
            <p:ph idx="1"/>
          </p:nvPr>
        </p:nvSpPr>
        <p:spPr/>
        <p:txBody>
          <a:bodyPr>
            <a:normAutofit/>
          </a:bodyPr>
          <a:lstStyle/>
          <a:p>
            <a:pPr marL="0" indent="0" algn="l">
              <a:buNone/>
            </a:pPr>
            <a:r>
              <a:rPr lang="en-GB" b="0" i="0" u="none" strike="noStrike" baseline="0" dirty="0"/>
              <a:t>After adding or removing property in source object natural operation is</a:t>
            </a:r>
            <a:r>
              <a:rPr lang="pl-PL" b="0" i="0" u="none" strike="noStrike" baseline="0" dirty="0"/>
              <a:t> </a:t>
            </a:r>
            <a:r>
              <a:rPr lang="en-GB" b="0" i="0" u="none" strike="noStrike" baseline="0" dirty="0"/>
              <a:t>updating target object in similar way.</a:t>
            </a:r>
            <a:r>
              <a:rPr lang="pl-PL" b="0" i="0" u="none" strike="noStrike" baseline="0" dirty="0"/>
              <a:t> </a:t>
            </a:r>
            <a:r>
              <a:rPr lang="en-GB" b="0" i="0" u="none" strike="noStrike" baseline="0" dirty="0"/>
              <a:t>Removing property on source object should be implemented very carefully</a:t>
            </a:r>
            <a:r>
              <a:rPr lang="pl-PL" b="0" i="0" u="none" strike="noStrike" baseline="0" dirty="0"/>
              <a:t> </a:t>
            </a:r>
            <a:r>
              <a:rPr lang="en-GB" b="0" i="0" u="none" strike="noStrike" baseline="0" dirty="0"/>
              <a:t>since we could break validation. We should handle also all validators</a:t>
            </a:r>
            <a:r>
              <a:rPr lang="pl-PL" b="0" i="0" u="none" strike="noStrike" baseline="0" dirty="0"/>
              <a:t> </a:t>
            </a:r>
            <a:r>
              <a:rPr lang="en-GB" b="0" i="0" u="none" strike="noStrike" baseline="0" dirty="0"/>
              <a:t>connected to this property or block removal in case of any validators</a:t>
            </a:r>
            <a:r>
              <a:rPr lang="pl-PL" b="0" i="0" u="none" strike="noStrike" baseline="0" dirty="0"/>
              <a:t> </a:t>
            </a:r>
            <a:r>
              <a:rPr lang="en-US" b="0" i="0" u="none" strike="noStrike" baseline="0" dirty="0"/>
              <a:t>connected.</a:t>
            </a:r>
            <a:endParaRPr lang="en-US" dirty="0"/>
          </a:p>
        </p:txBody>
      </p:sp>
      <p:sp>
        <p:nvSpPr>
          <p:cNvPr id="4" name="TextBox 3">
            <a:extLst>
              <a:ext uri="{FF2B5EF4-FFF2-40B4-BE49-F238E27FC236}">
                <a16:creationId xmlns:a16="http://schemas.microsoft.com/office/drawing/2014/main" id="{E0943EA8-D060-4927-BF10-ADB08E11DA0A}"/>
              </a:ext>
            </a:extLst>
          </p:cNvPr>
          <p:cNvSpPr txBox="1"/>
          <p:nvPr/>
        </p:nvSpPr>
        <p:spPr>
          <a:xfrm>
            <a:off x="838200" y="5807631"/>
            <a:ext cx="3296672" cy="369332"/>
          </a:xfrm>
          <a:prstGeom prst="rect">
            <a:avLst/>
          </a:prstGeom>
          <a:noFill/>
        </p:spPr>
        <p:txBody>
          <a:bodyPr wrap="none" rtlCol="0">
            <a:spAutoFit/>
          </a:bodyPr>
          <a:lstStyle/>
          <a:p>
            <a:r>
              <a:rPr lang="pl-PL" dirty="0" err="1">
                <a:hlinkClick r:id="rId5"/>
              </a:rPr>
              <a:t>PropertyAddedEventHandler.cs</a:t>
            </a:r>
            <a:endParaRPr lang="en-US" dirty="0"/>
          </a:p>
        </p:txBody>
      </p:sp>
      <p:sp>
        <p:nvSpPr>
          <p:cNvPr id="6" name="TextBox 5">
            <a:extLst>
              <a:ext uri="{FF2B5EF4-FFF2-40B4-BE49-F238E27FC236}">
                <a16:creationId xmlns:a16="http://schemas.microsoft.com/office/drawing/2014/main" id="{D8D3416C-5EB2-4E4C-ACCE-F5891408AE7F}"/>
              </a:ext>
            </a:extLst>
          </p:cNvPr>
          <p:cNvSpPr txBox="1"/>
          <p:nvPr/>
        </p:nvSpPr>
        <p:spPr>
          <a:xfrm>
            <a:off x="838200" y="5488028"/>
            <a:ext cx="3593933" cy="369332"/>
          </a:xfrm>
          <a:prstGeom prst="rect">
            <a:avLst/>
          </a:prstGeom>
          <a:noFill/>
        </p:spPr>
        <p:txBody>
          <a:bodyPr wrap="none" rtlCol="0">
            <a:spAutoFit/>
          </a:bodyPr>
          <a:lstStyle/>
          <a:p>
            <a:r>
              <a:rPr lang="pl-PL" dirty="0" err="1">
                <a:hlinkClick r:id="rId6"/>
              </a:rPr>
              <a:t>PropertyRemovedEventHandler.cs</a:t>
            </a:r>
            <a:endParaRPr lang="en-US" dirty="0"/>
          </a:p>
        </p:txBody>
      </p:sp>
      <p:sp>
        <p:nvSpPr>
          <p:cNvPr id="7" name="TextBox 6">
            <a:extLst>
              <a:ext uri="{FF2B5EF4-FFF2-40B4-BE49-F238E27FC236}">
                <a16:creationId xmlns:a16="http://schemas.microsoft.com/office/drawing/2014/main" id="{4A4FB5DF-81DF-4024-8480-3DA59F20598A}"/>
              </a:ext>
            </a:extLst>
          </p:cNvPr>
          <p:cNvSpPr txBox="1"/>
          <p:nvPr/>
        </p:nvSpPr>
        <p:spPr>
          <a:xfrm>
            <a:off x="838200" y="5152817"/>
            <a:ext cx="5605381" cy="369332"/>
          </a:xfrm>
          <a:prstGeom prst="rect">
            <a:avLst/>
          </a:prstGeom>
          <a:noFill/>
        </p:spPr>
        <p:txBody>
          <a:bodyPr wrap="none" rtlCol="0">
            <a:spAutoFit/>
          </a:bodyPr>
          <a:lstStyle/>
          <a:p>
            <a:r>
              <a:rPr lang="pl-PL" dirty="0" err="1">
                <a:hlinkClick r:id="rId7"/>
              </a:rPr>
              <a:t>PropertyRemovingFromDefinitionCommandHandler.cs</a:t>
            </a:r>
            <a:endParaRPr lang="en-US" dirty="0"/>
          </a:p>
        </p:txBody>
      </p:sp>
    </p:spTree>
    <p:extLst>
      <p:ext uri="{BB962C8B-B14F-4D97-AF65-F5344CB8AC3E}">
        <p14:creationId xmlns:p14="http://schemas.microsoft.com/office/powerpoint/2010/main" val="9983946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E1F24682-32A4-42DC-8139-5B8C965E3943}"/>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r="55953" b="-5630"/>
          <a:stretch/>
        </p:blipFill>
        <p:spPr>
          <a:xfrm>
            <a:off x="874710" y="6257546"/>
            <a:ext cx="520546" cy="313445"/>
          </a:xfrm>
          <a:prstGeom prst="rect">
            <a:avLst/>
          </a:prstGeom>
        </p:spPr>
      </p:pic>
      <p:cxnSp>
        <p:nvCxnSpPr>
          <p:cNvPr id="34" name="Łącznik prosty 33">
            <a:extLst>
              <a:ext uri="{FF2B5EF4-FFF2-40B4-BE49-F238E27FC236}">
                <a16:creationId xmlns:a16="http://schemas.microsoft.com/office/drawing/2014/main" id="{4D8C8011-4365-4427-B916-52E824184870}"/>
              </a:ext>
            </a:extLst>
          </p:cNvPr>
          <p:cNvCxnSpPr>
            <a:cxnSpLocks/>
          </p:cNvCxnSpPr>
          <p:nvPr/>
        </p:nvCxnSpPr>
        <p:spPr>
          <a:xfrm>
            <a:off x="874713" y="6139278"/>
            <a:ext cx="10442575" cy="0"/>
          </a:xfrm>
          <a:prstGeom prst="line">
            <a:avLst/>
          </a:prstGeom>
          <a:ln>
            <a:solidFill>
              <a:srgbClr val="40434F">
                <a:alpha val="40000"/>
              </a:srgb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898D4326-7241-4B23-949F-76823FBC0B59}"/>
              </a:ext>
            </a:extLst>
          </p:cNvPr>
          <p:cNvSpPr>
            <a:spLocks noGrp="1"/>
          </p:cNvSpPr>
          <p:nvPr>
            <p:ph type="title"/>
          </p:nvPr>
        </p:nvSpPr>
        <p:spPr/>
        <p:txBody>
          <a:bodyPr/>
          <a:lstStyle/>
          <a:p>
            <a:r>
              <a:rPr lang="en-US" dirty="0"/>
              <a:t>4</a:t>
            </a:r>
            <a:r>
              <a:rPr lang="pl-PL" dirty="0"/>
              <a:t>/ </a:t>
            </a:r>
            <a:r>
              <a:rPr lang="pl-PL" dirty="0" err="1"/>
              <a:t>Deletion</a:t>
            </a:r>
            <a:r>
              <a:rPr lang="pl-PL" dirty="0"/>
              <a:t> of </a:t>
            </a:r>
            <a:r>
              <a:rPr lang="pl-PL" dirty="0" err="1"/>
              <a:t>metadata</a:t>
            </a:r>
            <a:r>
              <a:rPr lang="pl-PL" dirty="0"/>
              <a:t> </a:t>
            </a:r>
            <a:r>
              <a:rPr lang="pl-PL" dirty="0" err="1"/>
              <a:t>definition</a:t>
            </a:r>
            <a:endParaRPr lang="en-US" dirty="0"/>
          </a:p>
        </p:txBody>
      </p:sp>
      <p:sp>
        <p:nvSpPr>
          <p:cNvPr id="35" name="Symbol zastępczy numeru slajdu 1">
            <a:extLst>
              <a:ext uri="{FF2B5EF4-FFF2-40B4-BE49-F238E27FC236}">
                <a16:creationId xmlns:a16="http://schemas.microsoft.com/office/drawing/2014/main" id="{769DFF0E-456F-4394-A8D3-805F6D73B740}"/>
              </a:ext>
            </a:extLst>
          </p:cNvPr>
          <p:cNvSpPr>
            <a:spLocks noGrp="1"/>
          </p:cNvSpPr>
          <p:nvPr>
            <p:ph type="sldNum" sz="quarter" idx="12"/>
          </p:nvPr>
        </p:nvSpPr>
        <p:spPr/>
        <p:txBody>
          <a:bodyPr vert="horz" wrap="square" lIns="0" tIns="0" rIns="0" bIns="0" rtlCol="0" anchor="b">
            <a:spAutoFit/>
          </a:bodyPr>
          <a:lstStyle/>
          <a:p>
            <a:pPr>
              <a:spcBef>
                <a:spcPct val="0"/>
              </a:spcBef>
            </a:pPr>
            <a:fld id="{1A076B6A-A9D5-4ABA-9939-A832AC87749F}" type="slidenum">
              <a:rPr lang="pl-PL" sz="1050" b="1" smtClean="0">
                <a:solidFill>
                  <a:schemeClr val="tx1"/>
                </a:solidFill>
                <a:ea typeface="+mj-ea"/>
                <a:cs typeface="+mj-cs"/>
              </a:rPr>
              <a:pPr>
                <a:spcBef>
                  <a:spcPct val="0"/>
                </a:spcBef>
              </a:pPr>
              <a:t>42</a:t>
            </a:fld>
            <a:r>
              <a:rPr lang="pl-PL" sz="1050" b="1" dirty="0">
                <a:solidFill>
                  <a:schemeClr val="tx1"/>
                </a:solidFill>
                <a:ea typeface="+mj-ea"/>
                <a:cs typeface="+mj-cs"/>
              </a:rPr>
              <a:t> </a:t>
            </a:r>
            <a:endParaRPr lang="pl-PL" sz="1050" dirty="0">
              <a:solidFill>
                <a:schemeClr val="tx1"/>
              </a:solidFill>
              <a:ea typeface="+mj-ea"/>
              <a:cs typeface="+mj-cs"/>
            </a:endParaRPr>
          </a:p>
        </p:txBody>
      </p:sp>
      <p:sp>
        <p:nvSpPr>
          <p:cNvPr id="5" name="Content Placeholder 4">
            <a:extLst>
              <a:ext uri="{FF2B5EF4-FFF2-40B4-BE49-F238E27FC236}">
                <a16:creationId xmlns:a16="http://schemas.microsoft.com/office/drawing/2014/main" id="{C5ADCBDC-1BAD-4105-AB77-74DA7603DA52}"/>
              </a:ext>
            </a:extLst>
          </p:cNvPr>
          <p:cNvSpPr>
            <a:spLocks noGrp="1"/>
          </p:cNvSpPr>
          <p:nvPr>
            <p:ph idx="1"/>
          </p:nvPr>
        </p:nvSpPr>
        <p:spPr/>
        <p:txBody>
          <a:bodyPr>
            <a:normAutofit/>
          </a:bodyPr>
          <a:lstStyle/>
          <a:p>
            <a:pPr marL="0" indent="0" algn="l">
              <a:buNone/>
            </a:pPr>
            <a:r>
              <a:rPr lang="en-GB" b="0" i="0" u="none" strike="noStrike" baseline="0" dirty="0"/>
              <a:t>After con</a:t>
            </a:r>
            <a:r>
              <a:rPr lang="pl-PL" b="0" i="0" u="none" strike="noStrike" baseline="0" dirty="0"/>
              <a:t>fi</a:t>
            </a:r>
            <a:r>
              <a:rPr lang="en-GB" b="0" i="0" u="none" strike="noStrike" baseline="0" dirty="0" err="1"/>
              <a:t>rmation</a:t>
            </a:r>
            <a:r>
              <a:rPr lang="en-GB" b="0" i="0" u="none" strike="noStrike" baseline="0" dirty="0"/>
              <a:t> of delete on purpose and dispatching event we have</a:t>
            </a:r>
            <a:r>
              <a:rPr lang="pl-PL" b="0" i="0" u="none" strike="noStrike" baseline="0" dirty="0"/>
              <a:t> </a:t>
            </a:r>
            <a:r>
              <a:rPr lang="en-GB" b="0" i="0" u="none" strike="noStrike" baseline="0" dirty="0"/>
              <a:t>two acceptable options to implement:</a:t>
            </a:r>
            <a:endParaRPr lang="pl-PL" b="0" i="0" u="none" strike="noStrike" baseline="0" dirty="0"/>
          </a:p>
          <a:p>
            <a:r>
              <a:rPr lang="en-GB" sz="2400" b="0" i="0" u="none" strike="noStrike" baseline="0" dirty="0"/>
              <a:t>Delete items created with de</a:t>
            </a:r>
            <a:r>
              <a:rPr lang="pl-PL" sz="2400" b="0" i="0" u="none" strike="noStrike" baseline="0" dirty="0"/>
              <a:t>f</a:t>
            </a:r>
            <a:r>
              <a:rPr lang="en-GB" sz="2400" b="0" i="0" u="none" strike="noStrike" baseline="0" dirty="0" err="1"/>
              <a:t>i</a:t>
            </a:r>
            <a:r>
              <a:rPr lang="pl-PL" sz="2400" b="0" i="0" u="none" strike="noStrike" baseline="0" dirty="0"/>
              <a:t>ni</a:t>
            </a:r>
            <a:r>
              <a:rPr lang="en-GB" sz="2400" b="0" i="0" u="none" strike="noStrike" baseline="0" dirty="0" err="1"/>
              <a:t>tion</a:t>
            </a:r>
            <a:r>
              <a:rPr lang="en-GB" sz="2400" b="0" i="0" u="none" strike="noStrike" baseline="0" dirty="0"/>
              <a:t> from DB</a:t>
            </a:r>
          </a:p>
          <a:p>
            <a:pPr lvl="1"/>
            <a:r>
              <a:rPr lang="en-GB" sz="2000" b="0" i="0" u="none" strike="noStrike" baseline="0" dirty="0"/>
              <a:t>We will have clean database without deleted items</a:t>
            </a:r>
          </a:p>
          <a:p>
            <a:pPr algn="l"/>
            <a:r>
              <a:rPr lang="en-US" sz="2400" b="0" i="0" u="none" strike="noStrike" baseline="0" dirty="0"/>
              <a:t>Mark items as deleted</a:t>
            </a:r>
          </a:p>
          <a:p>
            <a:pPr lvl="1"/>
            <a:r>
              <a:rPr lang="en-GB" sz="2000" b="0" i="0" u="none" strike="noStrike" baseline="0" dirty="0"/>
              <a:t>In that case data could be visible to users (but marked as deleted, not</a:t>
            </a:r>
            <a:r>
              <a:rPr lang="pl-PL" sz="2000" b="0" i="0" u="none" strike="noStrike" baseline="0" dirty="0"/>
              <a:t> </a:t>
            </a:r>
            <a:r>
              <a:rPr lang="en-GB" sz="2000" b="0" i="0" u="none" strike="noStrike" baseline="0" dirty="0"/>
              <a:t>updatable) or invisible, but in that case, we should handle deleted items</a:t>
            </a:r>
            <a:r>
              <a:rPr lang="pl-PL" sz="2000" b="0" i="0" u="none" strike="noStrike" baseline="0" dirty="0"/>
              <a:t> </a:t>
            </a:r>
            <a:r>
              <a:rPr lang="en-GB" sz="2000" b="0" i="0" u="none" strike="noStrike" baseline="0" dirty="0"/>
              <a:t>each time (and users could be confused by lack of some items)</a:t>
            </a:r>
          </a:p>
          <a:p>
            <a:pPr marL="0" indent="0" algn="l">
              <a:buNone/>
            </a:pPr>
            <a:r>
              <a:rPr lang="en-GB" b="0" i="0" u="none" strike="noStrike" baseline="0" dirty="0"/>
              <a:t>Remember that it would be better to mark items as deleted rather than</a:t>
            </a:r>
            <a:r>
              <a:rPr lang="pl-PL" b="0" i="0" u="none" strike="noStrike" baseline="0" dirty="0"/>
              <a:t> </a:t>
            </a:r>
            <a:r>
              <a:rPr lang="en-US" b="0" i="0" u="none" strike="noStrike" baseline="0" dirty="0"/>
              <a:t>deleting them permanently.</a:t>
            </a:r>
            <a:endParaRPr lang="en-US" dirty="0"/>
          </a:p>
        </p:txBody>
      </p:sp>
    </p:spTree>
    <p:extLst>
      <p:ext uri="{BB962C8B-B14F-4D97-AF65-F5344CB8AC3E}">
        <p14:creationId xmlns:p14="http://schemas.microsoft.com/office/powerpoint/2010/main" val="363753454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E1F24682-32A4-42DC-8139-5B8C965E3943}"/>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r="55953" b="-5630"/>
          <a:stretch/>
        </p:blipFill>
        <p:spPr>
          <a:xfrm>
            <a:off x="874710" y="6257546"/>
            <a:ext cx="520546" cy="313445"/>
          </a:xfrm>
          <a:prstGeom prst="rect">
            <a:avLst/>
          </a:prstGeom>
        </p:spPr>
      </p:pic>
      <p:cxnSp>
        <p:nvCxnSpPr>
          <p:cNvPr id="34" name="Łącznik prosty 33">
            <a:extLst>
              <a:ext uri="{FF2B5EF4-FFF2-40B4-BE49-F238E27FC236}">
                <a16:creationId xmlns:a16="http://schemas.microsoft.com/office/drawing/2014/main" id="{4D8C8011-4365-4427-B916-52E824184870}"/>
              </a:ext>
            </a:extLst>
          </p:cNvPr>
          <p:cNvCxnSpPr>
            <a:cxnSpLocks/>
          </p:cNvCxnSpPr>
          <p:nvPr/>
        </p:nvCxnSpPr>
        <p:spPr>
          <a:xfrm>
            <a:off x="874713" y="6139278"/>
            <a:ext cx="10442575" cy="0"/>
          </a:xfrm>
          <a:prstGeom prst="line">
            <a:avLst/>
          </a:prstGeom>
          <a:ln>
            <a:solidFill>
              <a:srgbClr val="40434F">
                <a:alpha val="40000"/>
              </a:srgb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898D4326-7241-4B23-949F-76823FBC0B59}"/>
              </a:ext>
            </a:extLst>
          </p:cNvPr>
          <p:cNvSpPr>
            <a:spLocks noGrp="1"/>
          </p:cNvSpPr>
          <p:nvPr>
            <p:ph type="title"/>
          </p:nvPr>
        </p:nvSpPr>
        <p:spPr/>
        <p:txBody>
          <a:bodyPr/>
          <a:lstStyle/>
          <a:p>
            <a:r>
              <a:rPr lang="en-US" dirty="0"/>
              <a:t>4</a:t>
            </a:r>
            <a:r>
              <a:rPr lang="pl-PL" dirty="0"/>
              <a:t>/ </a:t>
            </a:r>
            <a:r>
              <a:rPr lang="pl-PL" dirty="0" err="1"/>
              <a:t>Change</a:t>
            </a:r>
            <a:r>
              <a:rPr lang="pl-PL" dirty="0"/>
              <a:t> of </a:t>
            </a:r>
            <a:r>
              <a:rPr lang="pl-PL" dirty="0" err="1"/>
              <a:t>type</a:t>
            </a:r>
            <a:endParaRPr lang="en-US" dirty="0"/>
          </a:p>
        </p:txBody>
      </p:sp>
      <p:sp>
        <p:nvSpPr>
          <p:cNvPr id="35" name="Symbol zastępczy numeru slajdu 1">
            <a:extLst>
              <a:ext uri="{FF2B5EF4-FFF2-40B4-BE49-F238E27FC236}">
                <a16:creationId xmlns:a16="http://schemas.microsoft.com/office/drawing/2014/main" id="{769DFF0E-456F-4394-A8D3-805F6D73B740}"/>
              </a:ext>
            </a:extLst>
          </p:cNvPr>
          <p:cNvSpPr>
            <a:spLocks noGrp="1"/>
          </p:cNvSpPr>
          <p:nvPr>
            <p:ph type="sldNum" sz="quarter" idx="12"/>
          </p:nvPr>
        </p:nvSpPr>
        <p:spPr/>
        <p:txBody>
          <a:bodyPr vert="horz" wrap="square" lIns="0" tIns="0" rIns="0" bIns="0" rtlCol="0" anchor="b">
            <a:spAutoFit/>
          </a:bodyPr>
          <a:lstStyle/>
          <a:p>
            <a:pPr>
              <a:spcBef>
                <a:spcPct val="0"/>
              </a:spcBef>
            </a:pPr>
            <a:fld id="{1A076B6A-A9D5-4ABA-9939-A832AC87749F}" type="slidenum">
              <a:rPr lang="pl-PL" sz="1050" b="1" smtClean="0">
                <a:solidFill>
                  <a:schemeClr val="tx1"/>
                </a:solidFill>
                <a:ea typeface="+mj-ea"/>
                <a:cs typeface="+mj-cs"/>
              </a:rPr>
              <a:pPr>
                <a:spcBef>
                  <a:spcPct val="0"/>
                </a:spcBef>
              </a:pPr>
              <a:t>43</a:t>
            </a:fld>
            <a:r>
              <a:rPr lang="pl-PL" sz="1050" b="1" dirty="0">
                <a:solidFill>
                  <a:schemeClr val="tx1"/>
                </a:solidFill>
                <a:ea typeface="+mj-ea"/>
                <a:cs typeface="+mj-cs"/>
              </a:rPr>
              <a:t> </a:t>
            </a:r>
            <a:endParaRPr lang="pl-PL" sz="1050" dirty="0">
              <a:solidFill>
                <a:schemeClr val="tx1"/>
              </a:solidFill>
              <a:ea typeface="+mj-ea"/>
              <a:cs typeface="+mj-cs"/>
            </a:endParaRPr>
          </a:p>
        </p:txBody>
      </p:sp>
      <p:sp>
        <p:nvSpPr>
          <p:cNvPr id="5" name="Content Placeholder 4">
            <a:extLst>
              <a:ext uri="{FF2B5EF4-FFF2-40B4-BE49-F238E27FC236}">
                <a16:creationId xmlns:a16="http://schemas.microsoft.com/office/drawing/2014/main" id="{C5ADCBDC-1BAD-4105-AB77-74DA7603DA52}"/>
              </a:ext>
            </a:extLst>
          </p:cNvPr>
          <p:cNvSpPr>
            <a:spLocks noGrp="1"/>
          </p:cNvSpPr>
          <p:nvPr>
            <p:ph idx="1"/>
          </p:nvPr>
        </p:nvSpPr>
        <p:spPr>
          <a:xfrm>
            <a:off x="838200" y="1825625"/>
            <a:ext cx="10515600" cy="3684835"/>
          </a:xfrm>
        </p:spPr>
        <p:txBody>
          <a:bodyPr>
            <a:normAutofit/>
          </a:bodyPr>
          <a:lstStyle/>
          <a:p>
            <a:pPr marL="0" indent="0" algn="l">
              <a:buNone/>
            </a:pPr>
            <a:r>
              <a:rPr lang="pl-PL" sz="2800" b="0" i="0" u="none" strike="noStrike" baseline="0" dirty="0">
                <a:latin typeface="CMSS10"/>
              </a:rPr>
              <a:t>Solutions:</a:t>
            </a:r>
          </a:p>
          <a:p>
            <a:r>
              <a:rPr lang="pl-PL" sz="2800" b="0" i="0" u="none" strike="noStrike" baseline="0" dirty="0">
                <a:latin typeface="CMSS10"/>
              </a:rPr>
              <a:t>Block </a:t>
            </a:r>
            <a:r>
              <a:rPr lang="pl-PL" sz="2800" b="0" i="0" u="none" strike="noStrike" baseline="0" dirty="0" err="1">
                <a:latin typeface="CMSS10"/>
              </a:rPr>
              <a:t>changes</a:t>
            </a:r>
            <a:endParaRPr lang="pl-PL" sz="2800" b="0" i="0" u="none" strike="noStrike" baseline="0" dirty="0">
              <a:latin typeface="CMSS10"/>
            </a:endParaRPr>
          </a:p>
          <a:p>
            <a:r>
              <a:rPr lang="en-GB" sz="2800" b="0" i="0" u="none" strike="noStrike" baseline="0" dirty="0">
                <a:latin typeface="CMSS10"/>
              </a:rPr>
              <a:t>mark it</a:t>
            </a:r>
            <a:r>
              <a:rPr lang="pl-PL" sz="2800" b="0" i="0" u="none" strike="noStrike" baseline="0" dirty="0">
                <a:latin typeface="CMSS10"/>
              </a:rPr>
              <a:t> as</a:t>
            </a:r>
            <a:r>
              <a:rPr lang="en-GB" sz="2800" b="0" i="0" u="none" strike="noStrike" baseline="0" dirty="0">
                <a:latin typeface="CMSS10"/>
              </a:rPr>
              <a:t> out of date and</a:t>
            </a:r>
            <a:r>
              <a:rPr lang="pl-PL" sz="2800" b="0" i="0" u="none" strike="noStrike" baseline="0" dirty="0">
                <a:latin typeface="CMSS10"/>
              </a:rPr>
              <a:t> </a:t>
            </a:r>
            <a:r>
              <a:rPr lang="en-GB" sz="2800" b="0" i="0" u="none" strike="noStrike" baseline="0" dirty="0">
                <a:latin typeface="CMSS10"/>
              </a:rPr>
              <a:t>require action by some administrator</a:t>
            </a:r>
            <a:endParaRPr lang="pl-PL" dirty="0">
              <a:latin typeface="CMSS10"/>
            </a:endParaRPr>
          </a:p>
          <a:p>
            <a:r>
              <a:rPr lang="pl-PL" sz="2800" b="0" i="0" u="none" strike="noStrike" baseline="0" dirty="0" err="1">
                <a:latin typeface="CMSS10"/>
              </a:rPr>
              <a:t>Implement</a:t>
            </a:r>
            <a:r>
              <a:rPr lang="pl-PL" sz="2800" b="0" i="0" u="none" strike="noStrike" baseline="0" dirty="0">
                <a:latin typeface="CMSS10"/>
              </a:rPr>
              <a:t> </a:t>
            </a:r>
            <a:r>
              <a:rPr lang="pl-PL" sz="2800" b="0" i="0" u="none" strike="noStrike" baseline="0" dirty="0" err="1">
                <a:latin typeface="CMSS10"/>
              </a:rPr>
              <a:t>converter</a:t>
            </a:r>
            <a:r>
              <a:rPr lang="pl-PL" sz="2800" b="0" i="0" u="none" strike="noStrike" baseline="0" dirty="0">
                <a:latin typeface="CMSS10"/>
              </a:rPr>
              <a:t> from </a:t>
            </a:r>
            <a:r>
              <a:rPr lang="pl-PL" sz="2800" b="0" i="0" u="none" strike="noStrike" baseline="0" dirty="0" err="1">
                <a:latin typeface="CMSS10"/>
              </a:rPr>
              <a:t>old</a:t>
            </a:r>
            <a:r>
              <a:rPr lang="pl-PL" sz="2800" b="0" i="0" u="none" strike="noStrike" baseline="0" dirty="0">
                <a:latin typeface="CMSS10"/>
              </a:rPr>
              <a:t> </a:t>
            </a:r>
            <a:r>
              <a:rPr lang="pl-PL" sz="2800" b="0" i="0" u="none" strike="noStrike" baseline="0" dirty="0" err="1">
                <a:latin typeface="CMSS10"/>
              </a:rPr>
              <a:t>type</a:t>
            </a:r>
            <a:r>
              <a:rPr lang="pl-PL" sz="2800" b="0" i="0" u="none" strike="noStrike" baseline="0" dirty="0">
                <a:latin typeface="CMSS10"/>
              </a:rPr>
              <a:t> to </a:t>
            </a:r>
            <a:r>
              <a:rPr lang="pl-PL" sz="2800" b="0" i="0" u="none" strike="noStrike" baseline="0" dirty="0" err="1">
                <a:latin typeface="CMSS10"/>
              </a:rPr>
              <a:t>new</a:t>
            </a:r>
            <a:r>
              <a:rPr lang="pl-PL" sz="2800" b="0" i="0" u="none" strike="noStrike" baseline="0" dirty="0">
                <a:latin typeface="CMSS10"/>
              </a:rPr>
              <a:t> one</a:t>
            </a:r>
          </a:p>
          <a:p>
            <a:pPr marL="0" indent="0">
              <a:buNone/>
            </a:pPr>
            <a:r>
              <a:rPr lang="en-GB" sz="2800" b="0" i="0" u="none" strike="noStrike" baseline="0" dirty="0">
                <a:latin typeface="CMSS10"/>
              </a:rPr>
              <a:t>In case of default value change we could simply iterate over collection of</a:t>
            </a:r>
            <a:r>
              <a:rPr lang="pl-PL" sz="2800" b="0" i="0" u="none" strike="noStrike" baseline="0" dirty="0">
                <a:latin typeface="CMSS10"/>
              </a:rPr>
              <a:t> </a:t>
            </a:r>
            <a:r>
              <a:rPr lang="en-GB" sz="2800" b="0" i="0" u="none" strike="noStrike" baseline="0" dirty="0">
                <a:latin typeface="CMSS10"/>
              </a:rPr>
              <a:t>items and for properties marked with default value set new value. This</a:t>
            </a:r>
            <a:r>
              <a:rPr lang="pl-PL" sz="2800" b="0" i="0" u="none" strike="noStrike" baseline="0" dirty="0">
                <a:latin typeface="CMSS10"/>
              </a:rPr>
              <a:t> </a:t>
            </a:r>
            <a:r>
              <a:rPr lang="en-GB" sz="2800" b="0" i="0" u="none" strike="noStrike" baseline="0" dirty="0">
                <a:latin typeface="CMSS10"/>
              </a:rPr>
              <a:t>would require add new property </a:t>
            </a:r>
            <a:r>
              <a:rPr lang="en-GB" sz="2800" b="0" i="0" u="none" strike="noStrike" baseline="0" dirty="0" err="1">
                <a:latin typeface="CMSSBX10"/>
              </a:rPr>
              <a:t>IsDefaultValue</a:t>
            </a:r>
            <a:r>
              <a:rPr lang="en-GB" sz="2800" b="0" i="0" u="none" strike="noStrike" baseline="0" dirty="0">
                <a:latin typeface="CMSSBX10"/>
              </a:rPr>
              <a:t> </a:t>
            </a:r>
            <a:r>
              <a:rPr lang="en-GB" sz="2800" b="0" i="0" u="none" strike="noStrike" baseline="0" dirty="0">
                <a:latin typeface="CMSS10"/>
              </a:rPr>
              <a:t>to dynamic property.</a:t>
            </a:r>
            <a:endParaRPr lang="en-US" dirty="0"/>
          </a:p>
        </p:txBody>
      </p:sp>
      <p:sp>
        <p:nvSpPr>
          <p:cNvPr id="4" name="TextBox 3">
            <a:extLst>
              <a:ext uri="{FF2B5EF4-FFF2-40B4-BE49-F238E27FC236}">
                <a16:creationId xmlns:a16="http://schemas.microsoft.com/office/drawing/2014/main" id="{5F2ACA8E-8E31-49A3-A86B-D45CE028C714}"/>
              </a:ext>
            </a:extLst>
          </p:cNvPr>
          <p:cNvSpPr txBox="1"/>
          <p:nvPr/>
        </p:nvSpPr>
        <p:spPr>
          <a:xfrm>
            <a:off x="838200" y="5737541"/>
            <a:ext cx="5678029" cy="369332"/>
          </a:xfrm>
          <a:prstGeom prst="rect">
            <a:avLst/>
          </a:prstGeom>
          <a:noFill/>
        </p:spPr>
        <p:txBody>
          <a:bodyPr wrap="none" rtlCol="0">
            <a:spAutoFit/>
          </a:bodyPr>
          <a:lstStyle/>
          <a:p>
            <a:r>
              <a:rPr lang="pl-PL" dirty="0" err="1">
                <a:hlinkClick r:id="rId5"/>
              </a:rPr>
              <a:t>MetadataPropertyInDefinitionChangedEventHandler.cs</a:t>
            </a:r>
            <a:endParaRPr lang="en-US" dirty="0"/>
          </a:p>
        </p:txBody>
      </p:sp>
    </p:spTree>
    <p:extLst>
      <p:ext uri="{BB962C8B-B14F-4D97-AF65-F5344CB8AC3E}">
        <p14:creationId xmlns:p14="http://schemas.microsoft.com/office/powerpoint/2010/main" val="159069089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E1F24682-32A4-42DC-8139-5B8C965E3943}"/>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r="55953" b="-5630"/>
          <a:stretch/>
        </p:blipFill>
        <p:spPr>
          <a:xfrm>
            <a:off x="874710" y="6257546"/>
            <a:ext cx="520546" cy="313445"/>
          </a:xfrm>
          <a:prstGeom prst="rect">
            <a:avLst/>
          </a:prstGeom>
        </p:spPr>
      </p:pic>
      <p:cxnSp>
        <p:nvCxnSpPr>
          <p:cNvPr id="34" name="Łącznik prosty 33">
            <a:extLst>
              <a:ext uri="{FF2B5EF4-FFF2-40B4-BE49-F238E27FC236}">
                <a16:creationId xmlns:a16="http://schemas.microsoft.com/office/drawing/2014/main" id="{4D8C8011-4365-4427-B916-52E824184870}"/>
              </a:ext>
            </a:extLst>
          </p:cNvPr>
          <p:cNvCxnSpPr>
            <a:cxnSpLocks/>
          </p:cNvCxnSpPr>
          <p:nvPr/>
        </p:nvCxnSpPr>
        <p:spPr>
          <a:xfrm>
            <a:off x="874713" y="6139278"/>
            <a:ext cx="10442575" cy="0"/>
          </a:xfrm>
          <a:prstGeom prst="line">
            <a:avLst/>
          </a:prstGeom>
          <a:ln>
            <a:solidFill>
              <a:srgbClr val="40434F">
                <a:alpha val="40000"/>
              </a:srgb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898D4326-7241-4B23-949F-76823FBC0B59}"/>
              </a:ext>
            </a:extLst>
          </p:cNvPr>
          <p:cNvSpPr>
            <a:spLocks noGrp="1"/>
          </p:cNvSpPr>
          <p:nvPr>
            <p:ph type="title"/>
          </p:nvPr>
        </p:nvSpPr>
        <p:spPr/>
        <p:txBody>
          <a:bodyPr/>
          <a:lstStyle/>
          <a:p>
            <a:r>
              <a:rPr lang="en-US" dirty="0"/>
              <a:t>4</a:t>
            </a:r>
            <a:r>
              <a:rPr lang="pl-PL" dirty="0"/>
              <a:t>/ </a:t>
            </a:r>
            <a:r>
              <a:rPr lang="pl-PL" dirty="0" err="1"/>
              <a:t>Validation</a:t>
            </a:r>
            <a:r>
              <a:rPr lang="pl-PL" dirty="0"/>
              <a:t> </a:t>
            </a:r>
            <a:r>
              <a:rPr lang="pl-PL" dirty="0" err="1"/>
              <a:t>configuration</a:t>
            </a:r>
            <a:endParaRPr lang="en-US" dirty="0"/>
          </a:p>
        </p:txBody>
      </p:sp>
      <p:sp>
        <p:nvSpPr>
          <p:cNvPr id="35" name="Symbol zastępczy numeru slajdu 1">
            <a:extLst>
              <a:ext uri="{FF2B5EF4-FFF2-40B4-BE49-F238E27FC236}">
                <a16:creationId xmlns:a16="http://schemas.microsoft.com/office/drawing/2014/main" id="{769DFF0E-456F-4394-A8D3-805F6D73B740}"/>
              </a:ext>
            </a:extLst>
          </p:cNvPr>
          <p:cNvSpPr>
            <a:spLocks noGrp="1"/>
          </p:cNvSpPr>
          <p:nvPr>
            <p:ph type="sldNum" sz="quarter" idx="12"/>
          </p:nvPr>
        </p:nvSpPr>
        <p:spPr/>
        <p:txBody>
          <a:bodyPr vert="horz" wrap="square" lIns="0" tIns="0" rIns="0" bIns="0" rtlCol="0" anchor="b">
            <a:spAutoFit/>
          </a:bodyPr>
          <a:lstStyle/>
          <a:p>
            <a:pPr>
              <a:spcBef>
                <a:spcPct val="0"/>
              </a:spcBef>
            </a:pPr>
            <a:fld id="{1A076B6A-A9D5-4ABA-9939-A832AC87749F}" type="slidenum">
              <a:rPr lang="pl-PL" sz="1050" b="1" smtClean="0">
                <a:solidFill>
                  <a:schemeClr val="tx1"/>
                </a:solidFill>
                <a:ea typeface="+mj-ea"/>
                <a:cs typeface="+mj-cs"/>
              </a:rPr>
              <a:pPr>
                <a:spcBef>
                  <a:spcPct val="0"/>
                </a:spcBef>
              </a:pPr>
              <a:t>44</a:t>
            </a:fld>
            <a:r>
              <a:rPr lang="pl-PL" sz="1050" b="1" dirty="0">
                <a:solidFill>
                  <a:schemeClr val="tx1"/>
                </a:solidFill>
                <a:ea typeface="+mj-ea"/>
                <a:cs typeface="+mj-cs"/>
              </a:rPr>
              <a:t> </a:t>
            </a:r>
            <a:endParaRPr lang="pl-PL" sz="1050" dirty="0">
              <a:solidFill>
                <a:schemeClr val="tx1"/>
              </a:solidFill>
              <a:ea typeface="+mj-ea"/>
              <a:cs typeface="+mj-cs"/>
            </a:endParaRPr>
          </a:p>
        </p:txBody>
      </p:sp>
      <p:sp>
        <p:nvSpPr>
          <p:cNvPr id="5" name="Content Placeholder 4">
            <a:extLst>
              <a:ext uri="{FF2B5EF4-FFF2-40B4-BE49-F238E27FC236}">
                <a16:creationId xmlns:a16="http://schemas.microsoft.com/office/drawing/2014/main" id="{C5ADCBDC-1BAD-4105-AB77-74DA7603DA52}"/>
              </a:ext>
            </a:extLst>
          </p:cNvPr>
          <p:cNvSpPr>
            <a:spLocks noGrp="1"/>
          </p:cNvSpPr>
          <p:nvPr>
            <p:ph idx="1"/>
          </p:nvPr>
        </p:nvSpPr>
        <p:spPr/>
        <p:txBody>
          <a:bodyPr>
            <a:normAutofit/>
          </a:bodyPr>
          <a:lstStyle/>
          <a:p>
            <a:pPr marL="0" indent="0" algn="l">
              <a:buNone/>
            </a:pPr>
            <a:r>
              <a:rPr lang="en-GB" sz="2800" b="0" i="0" u="none" strike="noStrike" baseline="0" dirty="0">
                <a:solidFill>
                  <a:srgbClr val="000000"/>
                </a:solidFill>
                <a:latin typeface="CMSS10"/>
              </a:rPr>
              <a:t>The best solution in case of change of validator con</a:t>
            </a:r>
            <a:r>
              <a:rPr lang="pl-PL" sz="2800" b="0" i="0" u="none" strike="noStrike" baseline="0" dirty="0">
                <a:solidFill>
                  <a:srgbClr val="000000"/>
                </a:solidFill>
                <a:latin typeface="CMSS10"/>
              </a:rPr>
              <a:t>fig</a:t>
            </a:r>
            <a:r>
              <a:rPr lang="en-GB" sz="2800" b="0" i="0" u="none" strike="noStrike" baseline="0" dirty="0" err="1">
                <a:solidFill>
                  <a:srgbClr val="000000"/>
                </a:solidFill>
                <a:latin typeface="CMSS10"/>
              </a:rPr>
              <a:t>uration</a:t>
            </a:r>
            <a:r>
              <a:rPr lang="en-GB" sz="2800" b="0" i="0" u="none" strike="noStrike" baseline="0" dirty="0">
                <a:solidFill>
                  <a:srgbClr val="000000"/>
                </a:solidFill>
                <a:latin typeface="CMSS10"/>
              </a:rPr>
              <a:t> would be</a:t>
            </a:r>
            <a:r>
              <a:rPr lang="pl-PL" sz="2800" b="0" i="0" u="none" strike="noStrike" baseline="0" dirty="0">
                <a:solidFill>
                  <a:srgbClr val="000000"/>
                </a:solidFill>
                <a:latin typeface="CMSS10"/>
              </a:rPr>
              <a:t> </a:t>
            </a:r>
            <a:r>
              <a:rPr lang="en-GB" sz="2800" b="0" i="0" u="none" strike="noStrike" baseline="0" dirty="0">
                <a:solidFill>
                  <a:srgbClr val="000000"/>
                </a:solidFill>
                <a:latin typeface="CMSS10"/>
              </a:rPr>
              <a:t>process all data created basing on de</a:t>
            </a:r>
            <a:r>
              <a:rPr lang="pl-PL" sz="2800" b="0" i="0" u="none" strike="noStrike" baseline="0" dirty="0">
                <a:solidFill>
                  <a:srgbClr val="000000"/>
                </a:solidFill>
                <a:latin typeface="CMSS10"/>
              </a:rPr>
              <a:t>fi</a:t>
            </a:r>
            <a:r>
              <a:rPr lang="en-GB" sz="2800" b="0" i="0" u="none" strike="noStrike" baseline="0" dirty="0" err="1">
                <a:solidFill>
                  <a:srgbClr val="000000"/>
                </a:solidFill>
                <a:latin typeface="CMSS10"/>
              </a:rPr>
              <a:t>nition</a:t>
            </a:r>
            <a:r>
              <a:rPr lang="en-GB" sz="2800" b="0" i="0" u="none" strike="noStrike" baseline="0" dirty="0">
                <a:solidFill>
                  <a:srgbClr val="000000"/>
                </a:solidFill>
                <a:latin typeface="CMSS10"/>
              </a:rPr>
              <a:t>. Each instance with failed</a:t>
            </a:r>
            <a:r>
              <a:rPr lang="pl-PL" sz="2800" b="0" i="0" u="none" strike="noStrike" baseline="0" dirty="0">
                <a:solidFill>
                  <a:srgbClr val="000000"/>
                </a:solidFill>
                <a:latin typeface="CMSS10"/>
              </a:rPr>
              <a:t> </a:t>
            </a:r>
            <a:r>
              <a:rPr lang="en-GB" sz="2800" b="0" i="0" u="none" strike="noStrike" baseline="0" dirty="0">
                <a:solidFill>
                  <a:srgbClr val="000000"/>
                </a:solidFill>
                <a:latin typeface="CMSS10"/>
              </a:rPr>
              <a:t>validation status we should mark as out of date</a:t>
            </a:r>
            <a:r>
              <a:rPr lang="pl-PL" sz="2800" b="0" i="0" u="none" strike="noStrike" baseline="0" dirty="0">
                <a:solidFill>
                  <a:srgbClr val="000000"/>
                </a:solidFill>
                <a:latin typeface="CMSS10"/>
              </a:rPr>
              <a:t>.</a:t>
            </a:r>
            <a:endParaRPr lang="en-GB" sz="2800" b="0" i="0" u="none" strike="noStrike" baseline="0" dirty="0">
              <a:solidFill>
                <a:srgbClr val="000000"/>
              </a:solidFill>
              <a:latin typeface="CMSS10"/>
            </a:endParaRPr>
          </a:p>
        </p:txBody>
      </p:sp>
      <p:sp>
        <p:nvSpPr>
          <p:cNvPr id="4" name="TextBox 3">
            <a:extLst>
              <a:ext uri="{FF2B5EF4-FFF2-40B4-BE49-F238E27FC236}">
                <a16:creationId xmlns:a16="http://schemas.microsoft.com/office/drawing/2014/main" id="{C29ACBB7-0CA7-45C9-8398-A5A9EC168127}"/>
              </a:ext>
            </a:extLst>
          </p:cNvPr>
          <p:cNvSpPr txBox="1"/>
          <p:nvPr/>
        </p:nvSpPr>
        <p:spPr>
          <a:xfrm>
            <a:off x="838200" y="5769946"/>
            <a:ext cx="3550972" cy="369332"/>
          </a:xfrm>
          <a:prstGeom prst="rect">
            <a:avLst/>
          </a:prstGeom>
          <a:noFill/>
        </p:spPr>
        <p:txBody>
          <a:bodyPr wrap="none" rtlCol="0">
            <a:spAutoFit/>
          </a:bodyPr>
          <a:lstStyle/>
          <a:p>
            <a:r>
              <a:rPr lang="pl-PL" dirty="0" err="1">
                <a:hlinkClick r:id="rId5"/>
              </a:rPr>
              <a:t>RefreshValidationEventHandler.cs</a:t>
            </a:r>
            <a:endParaRPr lang="en-US" dirty="0"/>
          </a:p>
        </p:txBody>
      </p:sp>
    </p:spTree>
    <p:extLst>
      <p:ext uri="{BB962C8B-B14F-4D97-AF65-F5344CB8AC3E}">
        <p14:creationId xmlns:p14="http://schemas.microsoft.com/office/powerpoint/2010/main" val="61426538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E1F24682-32A4-42DC-8139-5B8C965E3943}"/>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r="55953" b="-5630"/>
          <a:stretch/>
        </p:blipFill>
        <p:spPr>
          <a:xfrm>
            <a:off x="874710" y="6257546"/>
            <a:ext cx="520546" cy="313445"/>
          </a:xfrm>
          <a:prstGeom prst="rect">
            <a:avLst/>
          </a:prstGeom>
        </p:spPr>
      </p:pic>
      <p:cxnSp>
        <p:nvCxnSpPr>
          <p:cNvPr id="34" name="Łącznik prosty 33">
            <a:extLst>
              <a:ext uri="{FF2B5EF4-FFF2-40B4-BE49-F238E27FC236}">
                <a16:creationId xmlns:a16="http://schemas.microsoft.com/office/drawing/2014/main" id="{4D8C8011-4365-4427-B916-52E824184870}"/>
              </a:ext>
            </a:extLst>
          </p:cNvPr>
          <p:cNvCxnSpPr>
            <a:cxnSpLocks/>
          </p:cNvCxnSpPr>
          <p:nvPr/>
        </p:nvCxnSpPr>
        <p:spPr>
          <a:xfrm>
            <a:off x="874713" y="6139278"/>
            <a:ext cx="10442575" cy="0"/>
          </a:xfrm>
          <a:prstGeom prst="line">
            <a:avLst/>
          </a:prstGeom>
          <a:ln>
            <a:solidFill>
              <a:srgbClr val="40434F">
                <a:alpha val="40000"/>
              </a:srgb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898D4326-7241-4B23-949F-76823FBC0B59}"/>
              </a:ext>
            </a:extLst>
          </p:cNvPr>
          <p:cNvSpPr>
            <a:spLocks noGrp="1"/>
          </p:cNvSpPr>
          <p:nvPr>
            <p:ph type="title"/>
          </p:nvPr>
        </p:nvSpPr>
        <p:spPr/>
        <p:txBody>
          <a:bodyPr/>
          <a:lstStyle/>
          <a:p>
            <a:r>
              <a:rPr lang="en-US" dirty="0"/>
              <a:t>4</a:t>
            </a:r>
            <a:r>
              <a:rPr lang="pl-PL" dirty="0"/>
              <a:t>/ Definition </a:t>
            </a:r>
            <a:r>
              <a:rPr lang="pl-PL" dirty="0" err="1"/>
              <a:t>history</a:t>
            </a:r>
            <a:endParaRPr lang="en-US" dirty="0"/>
          </a:p>
        </p:txBody>
      </p:sp>
      <p:sp>
        <p:nvSpPr>
          <p:cNvPr id="6" name="Text Placeholder 5">
            <a:extLst>
              <a:ext uri="{FF2B5EF4-FFF2-40B4-BE49-F238E27FC236}">
                <a16:creationId xmlns:a16="http://schemas.microsoft.com/office/drawing/2014/main" id="{9020BCA6-0A66-4ED8-9C6F-90E7C9AB2932}"/>
              </a:ext>
            </a:extLst>
          </p:cNvPr>
          <p:cNvSpPr>
            <a:spLocks noGrp="1"/>
          </p:cNvSpPr>
          <p:nvPr>
            <p:ph type="body" idx="1"/>
          </p:nvPr>
        </p:nvSpPr>
        <p:spPr/>
        <p:txBody>
          <a:bodyPr/>
          <a:lstStyle/>
          <a:p>
            <a:r>
              <a:rPr lang="pl-PL" dirty="0" err="1"/>
              <a:t>Tracking</a:t>
            </a:r>
            <a:r>
              <a:rPr lang="pl-PL" dirty="0"/>
              <a:t> </a:t>
            </a:r>
            <a:r>
              <a:rPr lang="pl-PL" dirty="0" err="1"/>
              <a:t>changes</a:t>
            </a:r>
            <a:endParaRPr lang="en-US" dirty="0"/>
          </a:p>
        </p:txBody>
      </p:sp>
      <p:sp>
        <p:nvSpPr>
          <p:cNvPr id="5" name="Content Placeholder 4">
            <a:extLst>
              <a:ext uri="{FF2B5EF4-FFF2-40B4-BE49-F238E27FC236}">
                <a16:creationId xmlns:a16="http://schemas.microsoft.com/office/drawing/2014/main" id="{C5ADCBDC-1BAD-4105-AB77-74DA7603DA52}"/>
              </a:ext>
            </a:extLst>
          </p:cNvPr>
          <p:cNvSpPr>
            <a:spLocks noGrp="1"/>
          </p:cNvSpPr>
          <p:nvPr>
            <p:ph sz="half" idx="2"/>
          </p:nvPr>
        </p:nvSpPr>
        <p:spPr/>
        <p:txBody>
          <a:bodyPr>
            <a:normAutofit fontScale="92500"/>
          </a:bodyPr>
          <a:lstStyle/>
          <a:p>
            <a:r>
              <a:rPr lang="pl-PL" dirty="0" err="1">
                <a:solidFill>
                  <a:srgbClr val="000000"/>
                </a:solidFill>
                <a:latin typeface="CMSS10"/>
              </a:rPr>
              <a:t>Changes</a:t>
            </a:r>
            <a:r>
              <a:rPr lang="pl-PL" dirty="0">
                <a:solidFill>
                  <a:srgbClr val="000000"/>
                </a:solidFill>
                <a:latin typeface="CMSS10"/>
              </a:rPr>
              <a:t> in </a:t>
            </a:r>
            <a:r>
              <a:rPr lang="pl-PL" dirty="0" err="1">
                <a:solidFill>
                  <a:srgbClr val="000000"/>
                </a:solidFill>
                <a:latin typeface="CMSS10"/>
              </a:rPr>
              <a:t>metadata</a:t>
            </a:r>
            <a:r>
              <a:rPr lang="pl-PL" dirty="0">
                <a:solidFill>
                  <a:srgbClr val="000000"/>
                </a:solidFill>
                <a:latin typeface="CMSS10"/>
              </a:rPr>
              <a:t> version</a:t>
            </a:r>
          </a:p>
          <a:p>
            <a:r>
              <a:rPr lang="pl-PL" sz="2800" b="0" i="0" u="none" strike="noStrike" baseline="0" dirty="0" err="1">
                <a:solidFill>
                  <a:srgbClr val="000000"/>
                </a:solidFill>
                <a:latin typeface="CMSS10"/>
              </a:rPr>
              <a:t>Changes</a:t>
            </a:r>
            <a:r>
              <a:rPr lang="pl-PL" sz="2800" b="0" i="0" u="none" strike="noStrike" baseline="0" dirty="0">
                <a:solidFill>
                  <a:srgbClr val="000000"/>
                </a:solidFill>
                <a:latin typeface="CMSS10"/>
              </a:rPr>
              <a:t> in </a:t>
            </a:r>
            <a:r>
              <a:rPr lang="pl-PL" sz="2800" b="0" i="0" u="none" strike="noStrike" baseline="0" dirty="0" err="1">
                <a:solidFill>
                  <a:srgbClr val="000000"/>
                </a:solidFill>
                <a:latin typeface="CMSS10"/>
              </a:rPr>
              <a:t>movie</a:t>
            </a:r>
            <a:endParaRPr lang="pl-PL" sz="2800" b="0" i="0" u="none" strike="noStrike" baseline="0" dirty="0">
              <a:solidFill>
                <a:srgbClr val="000000"/>
              </a:solidFill>
              <a:latin typeface="CMSS10"/>
            </a:endParaRPr>
          </a:p>
          <a:p>
            <a:r>
              <a:rPr lang="pl-PL" dirty="0" err="1">
                <a:solidFill>
                  <a:srgbClr val="000000"/>
                </a:solidFill>
                <a:latin typeface="CMSS10"/>
              </a:rPr>
              <a:t>Scheduled</a:t>
            </a:r>
            <a:r>
              <a:rPr lang="pl-PL" dirty="0">
                <a:solidFill>
                  <a:srgbClr val="000000"/>
                </a:solidFill>
                <a:latin typeface="CMSS10"/>
              </a:rPr>
              <a:t> </a:t>
            </a:r>
            <a:r>
              <a:rPr lang="pl-PL" dirty="0" err="1">
                <a:solidFill>
                  <a:srgbClr val="000000"/>
                </a:solidFill>
                <a:latin typeface="CMSS10"/>
              </a:rPr>
              <a:t>operations</a:t>
            </a:r>
            <a:endParaRPr lang="pl-PL" dirty="0">
              <a:solidFill>
                <a:srgbClr val="000000"/>
              </a:solidFill>
              <a:latin typeface="CMSS10"/>
            </a:endParaRPr>
          </a:p>
          <a:p>
            <a:r>
              <a:rPr lang="pl-PL" sz="2800" b="0" i="0" u="none" strike="noStrike" baseline="0" dirty="0" err="1">
                <a:solidFill>
                  <a:srgbClr val="000000"/>
                </a:solidFill>
                <a:latin typeface="CMSS10"/>
              </a:rPr>
              <a:t>Simaltonous</a:t>
            </a:r>
            <a:r>
              <a:rPr lang="pl-PL" sz="2800" b="0" i="0" u="none" strike="noStrike" baseline="0" dirty="0">
                <a:solidFill>
                  <a:srgbClr val="000000"/>
                </a:solidFill>
                <a:latin typeface="CMSS10"/>
              </a:rPr>
              <a:t> </a:t>
            </a:r>
            <a:r>
              <a:rPr lang="pl-PL" sz="2800" b="0" i="0" u="none" strike="noStrike" baseline="0" dirty="0" err="1">
                <a:solidFill>
                  <a:srgbClr val="000000"/>
                </a:solidFill>
                <a:latin typeface="CMSS10"/>
              </a:rPr>
              <a:t>changes</a:t>
            </a:r>
            <a:endParaRPr lang="en-US" sz="2800" b="0" i="0" u="none" strike="noStrike" baseline="0" dirty="0">
              <a:solidFill>
                <a:srgbClr val="000000"/>
              </a:solidFill>
              <a:latin typeface="CMSS10"/>
            </a:endParaRPr>
          </a:p>
        </p:txBody>
      </p:sp>
      <p:sp>
        <p:nvSpPr>
          <p:cNvPr id="7" name="Text Placeholder 6">
            <a:extLst>
              <a:ext uri="{FF2B5EF4-FFF2-40B4-BE49-F238E27FC236}">
                <a16:creationId xmlns:a16="http://schemas.microsoft.com/office/drawing/2014/main" id="{04070CA5-84A2-4578-A1E4-9322D61976B8}"/>
              </a:ext>
            </a:extLst>
          </p:cNvPr>
          <p:cNvSpPr>
            <a:spLocks noGrp="1"/>
          </p:cNvSpPr>
          <p:nvPr>
            <p:ph type="body" sz="quarter" idx="3"/>
          </p:nvPr>
        </p:nvSpPr>
        <p:spPr/>
        <p:txBody>
          <a:bodyPr/>
          <a:lstStyle/>
          <a:p>
            <a:r>
              <a:rPr lang="pl-PL" dirty="0" err="1"/>
              <a:t>Changes</a:t>
            </a:r>
            <a:r>
              <a:rPr lang="pl-PL" dirty="0"/>
              <a:t> in </a:t>
            </a:r>
            <a:r>
              <a:rPr lang="pl-PL" dirty="0" err="1"/>
              <a:t>code</a:t>
            </a:r>
            <a:endParaRPr lang="en-US" dirty="0"/>
          </a:p>
        </p:txBody>
      </p:sp>
      <p:sp>
        <p:nvSpPr>
          <p:cNvPr id="8" name="Content Placeholder 7">
            <a:extLst>
              <a:ext uri="{FF2B5EF4-FFF2-40B4-BE49-F238E27FC236}">
                <a16:creationId xmlns:a16="http://schemas.microsoft.com/office/drawing/2014/main" id="{8B1E4A3A-955E-4290-8EF1-20AC8472D688}"/>
              </a:ext>
            </a:extLst>
          </p:cNvPr>
          <p:cNvSpPr>
            <a:spLocks noGrp="1"/>
          </p:cNvSpPr>
          <p:nvPr>
            <p:ph sz="quarter" idx="4"/>
          </p:nvPr>
        </p:nvSpPr>
        <p:spPr/>
        <p:txBody>
          <a:bodyPr>
            <a:normAutofit fontScale="92500"/>
          </a:bodyPr>
          <a:lstStyle/>
          <a:p>
            <a:r>
              <a:rPr lang="pl-PL" dirty="0"/>
              <a:t>New </a:t>
            </a:r>
            <a:r>
              <a:rPr lang="pl-PL" dirty="0" err="1"/>
              <a:t>class</a:t>
            </a:r>
            <a:r>
              <a:rPr lang="pl-PL" dirty="0"/>
              <a:t> – „</a:t>
            </a:r>
            <a:r>
              <a:rPr lang="pl-PL" dirty="0" err="1"/>
              <a:t>DefinitionVersion</a:t>
            </a:r>
            <a:r>
              <a:rPr lang="pl-PL" dirty="0"/>
              <a:t>” </a:t>
            </a:r>
            <a:r>
              <a:rPr lang="pl-PL" dirty="0" err="1"/>
              <a:t>referencing</a:t>
            </a:r>
            <a:r>
              <a:rPr lang="pl-PL" dirty="0"/>
              <a:t> </a:t>
            </a:r>
            <a:r>
              <a:rPr lang="pl-PL" dirty="0" err="1"/>
              <a:t>original</a:t>
            </a:r>
            <a:r>
              <a:rPr lang="pl-PL" dirty="0"/>
              <a:t> </a:t>
            </a:r>
            <a:r>
              <a:rPr lang="pl-PL" dirty="0" err="1"/>
              <a:t>Metadata</a:t>
            </a:r>
            <a:r>
              <a:rPr lang="pl-PL" dirty="0"/>
              <a:t> </a:t>
            </a:r>
            <a:r>
              <a:rPr lang="pl-PL" dirty="0" err="1"/>
              <a:t>definition</a:t>
            </a:r>
            <a:endParaRPr lang="pl-PL" dirty="0"/>
          </a:p>
          <a:p>
            <a:r>
              <a:rPr lang="pl-PL" dirty="0"/>
              <a:t>New </a:t>
            </a:r>
            <a:r>
              <a:rPr lang="pl-PL" dirty="0" err="1"/>
              <a:t>endpoint</a:t>
            </a:r>
            <a:r>
              <a:rPr lang="pl-PL" dirty="0"/>
              <a:t> to </a:t>
            </a:r>
            <a:r>
              <a:rPr lang="pl-PL" dirty="0" err="1"/>
              <a:t>create</a:t>
            </a:r>
            <a:r>
              <a:rPr lang="pl-PL" dirty="0"/>
              <a:t> </a:t>
            </a:r>
            <a:r>
              <a:rPr lang="pl-PL" dirty="0" err="1"/>
              <a:t>new</a:t>
            </a:r>
            <a:r>
              <a:rPr lang="pl-PL" dirty="0"/>
              <a:t> version / </a:t>
            </a:r>
            <a:r>
              <a:rPr lang="pl-PL" dirty="0" err="1"/>
              <a:t>publish</a:t>
            </a:r>
            <a:r>
              <a:rPr lang="pl-PL" dirty="0"/>
              <a:t> </a:t>
            </a:r>
            <a:r>
              <a:rPr lang="pl-PL" dirty="0" err="1"/>
              <a:t>it</a:t>
            </a:r>
            <a:endParaRPr lang="pl-PL" dirty="0"/>
          </a:p>
          <a:p>
            <a:r>
              <a:rPr lang="pl-PL" dirty="0" err="1"/>
              <a:t>Endpoints</a:t>
            </a:r>
            <a:r>
              <a:rPr lang="pl-PL" dirty="0"/>
              <a:t> </a:t>
            </a:r>
            <a:r>
              <a:rPr lang="pl-PL" dirty="0" err="1"/>
              <a:t>should</a:t>
            </a:r>
            <a:r>
              <a:rPr lang="pl-PL" dirty="0"/>
              <a:t> </a:t>
            </a:r>
            <a:r>
              <a:rPr lang="pl-PL" dirty="0" err="1"/>
              <a:t>have</a:t>
            </a:r>
            <a:r>
              <a:rPr lang="pl-PL" dirty="0"/>
              <a:t> </a:t>
            </a:r>
            <a:r>
              <a:rPr lang="pl-PL" dirty="0" err="1"/>
              <a:t>additional</a:t>
            </a:r>
            <a:r>
              <a:rPr lang="pl-PL" dirty="0"/>
              <a:t> </a:t>
            </a:r>
            <a:r>
              <a:rPr lang="pl-PL" dirty="0" err="1"/>
              <a:t>route</a:t>
            </a:r>
            <a:r>
              <a:rPr lang="pl-PL" dirty="0"/>
              <a:t> </a:t>
            </a:r>
            <a:r>
              <a:rPr lang="pl-PL" dirty="0" err="1"/>
              <a:t>parameter</a:t>
            </a:r>
            <a:endParaRPr lang="pl-PL" dirty="0"/>
          </a:p>
          <a:p>
            <a:r>
              <a:rPr lang="pl-PL" dirty="0" err="1"/>
              <a:t>Changes</a:t>
            </a:r>
            <a:r>
              <a:rPr lang="pl-PL" dirty="0"/>
              <a:t> </a:t>
            </a:r>
            <a:r>
              <a:rPr lang="pl-PL" dirty="0" err="1"/>
              <a:t>should</a:t>
            </a:r>
            <a:r>
              <a:rPr lang="pl-PL" dirty="0"/>
              <a:t> be applied </a:t>
            </a:r>
            <a:r>
              <a:rPr lang="pl-PL" dirty="0" err="1"/>
              <a:t>after</a:t>
            </a:r>
            <a:r>
              <a:rPr lang="pl-PL" dirty="0"/>
              <a:t> </a:t>
            </a:r>
            <a:r>
              <a:rPr lang="pl-PL" dirty="0" err="1"/>
              <a:t>publish</a:t>
            </a:r>
            <a:r>
              <a:rPr lang="pl-PL" dirty="0"/>
              <a:t> event</a:t>
            </a:r>
            <a:endParaRPr lang="en-US" dirty="0"/>
          </a:p>
        </p:txBody>
      </p:sp>
      <p:sp>
        <p:nvSpPr>
          <p:cNvPr id="35" name="Symbol zastępczy numeru slajdu 1">
            <a:extLst>
              <a:ext uri="{FF2B5EF4-FFF2-40B4-BE49-F238E27FC236}">
                <a16:creationId xmlns:a16="http://schemas.microsoft.com/office/drawing/2014/main" id="{769DFF0E-456F-4394-A8D3-805F6D73B740}"/>
              </a:ext>
            </a:extLst>
          </p:cNvPr>
          <p:cNvSpPr>
            <a:spLocks noGrp="1"/>
          </p:cNvSpPr>
          <p:nvPr>
            <p:ph type="sldNum" sz="quarter" idx="12"/>
          </p:nvPr>
        </p:nvSpPr>
        <p:spPr/>
        <p:txBody>
          <a:bodyPr vert="horz" wrap="square" lIns="0" tIns="0" rIns="0" bIns="0" rtlCol="0" anchor="b">
            <a:spAutoFit/>
          </a:bodyPr>
          <a:lstStyle/>
          <a:p>
            <a:pPr>
              <a:spcBef>
                <a:spcPct val="0"/>
              </a:spcBef>
            </a:pPr>
            <a:fld id="{1A076B6A-A9D5-4ABA-9939-A832AC87749F}" type="slidenum">
              <a:rPr lang="pl-PL" sz="1050" b="1" smtClean="0">
                <a:solidFill>
                  <a:schemeClr val="tx1"/>
                </a:solidFill>
                <a:ea typeface="+mj-ea"/>
                <a:cs typeface="+mj-cs"/>
              </a:rPr>
              <a:pPr>
                <a:spcBef>
                  <a:spcPct val="0"/>
                </a:spcBef>
              </a:pPr>
              <a:t>45</a:t>
            </a:fld>
            <a:r>
              <a:rPr lang="pl-PL" sz="1050" b="1" dirty="0">
                <a:solidFill>
                  <a:schemeClr val="tx1"/>
                </a:solidFill>
                <a:ea typeface="+mj-ea"/>
                <a:cs typeface="+mj-cs"/>
              </a:rPr>
              <a:t> </a:t>
            </a:r>
            <a:endParaRPr lang="pl-PL" sz="1050" dirty="0">
              <a:solidFill>
                <a:schemeClr val="tx1"/>
              </a:solidFill>
              <a:ea typeface="+mj-ea"/>
              <a:cs typeface="+mj-cs"/>
            </a:endParaRPr>
          </a:p>
        </p:txBody>
      </p:sp>
    </p:spTree>
    <p:extLst>
      <p:ext uri="{BB962C8B-B14F-4D97-AF65-F5344CB8AC3E}">
        <p14:creationId xmlns:p14="http://schemas.microsoft.com/office/powerpoint/2010/main" val="331803569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E1F24682-32A4-42DC-8139-5B8C965E3943}"/>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r="55953" b="-5630"/>
          <a:stretch/>
        </p:blipFill>
        <p:spPr>
          <a:xfrm>
            <a:off x="874710" y="6257546"/>
            <a:ext cx="520546" cy="313445"/>
          </a:xfrm>
          <a:prstGeom prst="rect">
            <a:avLst/>
          </a:prstGeom>
        </p:spPr>
      </p:pic>
      <p:cxnSp>
        <p:nvCxnSpPr>
          <p:cNvPr id="34" name="Łącznik prosty 33">
            <a:extLst>
              <a:ext uri="{FF2B5EF4-FFF2-40B4-BE49-F238E27FC236}">
                <a16:creationId xmlns:a16="http://schemas.microsoft.com/office/drawing/2014/main" id="{4D8C8011-4365-4427-B916-52E824184870}"/>
              </a:ext>
            </a:extLst>
          </p:cNvPr>
          <p:cNvCxnSpPr>
            <a:cxnSpLocks/>
          </p:cNvCxnSpPr>
          <p:nvPr/>
        </p:nvCxnSpPr>
        <p:spPr>
          <a:xfrm>
            <a:off x="874713" y="6139278"/>
            <a:ext cx="10442575" cy="0"/>
          </a:xfrm>
          <a:prstGeom prst="line">
            <a:avLst/>
          </a:prstGeom>
          <a:ln>
            <a:solidFill>
              <a:srgbClr val="40434F">
                <a:alpha val="40000"/>
              </a:srgb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898D4326-7241-4B23-949F-76823FBC0B59}"/>
              </a:ext>
            </a:extLst>
          </p:cNvPr>
          <p:cNvSpPr>
            <a:spLocks noGrp="1"/>
          </p:cNvSpPr>
          <p:nvPr>
            <p:ph type="title"/>
          </p:nvPr>
        </p:nvSpPr>
        <p:spPr/>
        <p:txBody>
          <a:bodyPr/>
          <a:lstStyle/>
          <a:p>
            <a:r>
              <a:rPr lang="en-US" dirty="0"/>
              <a:t>4</a:t>
            </a:r>
            <a:r>
              <a:rPr lang="pl-PL" dirty="0"/>
              <a:t>/ </a:t>
            </a:r>
            <a:r>
              <a:rPr lang="pl-PL" dirty="0" err="1"/>
              <a:t>Storing</a:t>
            </a:r>
            <a:r>
              <a:rPr lang="pl-PL" dirty="0"/>
              <a:t> </a:t>
            </a:r>
            <a:r>
              <a:rPr lang="pl-PL" dirty="0" err="1"/>
              <a:t>definition</a:t>
            </a:r>
            <a:r>
              <a:rPr lang="pl-PL" dirty="0"/>
              <a:t> version</a:t>
            </a:r>
            <a:endParaRPr lang="en-US" dirty="0"/>
          </a:p>
        </p:txBody>
      </p:sp>
      <p:sp>
        <p:nvSpPr>
          <p:cNvPr id="6" name="Text Placeholder 5">
            <a:extLst>
              <a:ext uri="{FF2B5EF4-FFF2-40B4-BE49-F238E27FC236}">
                <a16:creationId xmlns:a16="http://schemas.microsoft.com/office/drawing/2014/main" id="{01A8FC0C-8D2A-46E1-9AD1-1332CA909EEE}"/>
              </a:ext>
            </a:extLst>
          </p:cNvPr>
          <p:cNvSpPr>
            <a:spLocks noGrp="1"/>
          </p:cNvSpPr>
          <p:nvPr>
            <p:ph type="body" idx="1"/>
          </p:nvPr>
        </p:nvSpPr>
        <p:spPr/>
        <p:txBody>
          <a:bodyPr/>
          <a:lstStyle/>
          <a:p>
            <a:r>
              <a:rPr lang="pl-PL" dirty="0"/>
              <a:t>Pros</a:t>
            </a:r>
            <a:endParaRPr lang="en-US" dirty="0"/>
          </a:p>
        </p:txBody>
      </p:sp>
      <p:sp>
        <p:nvSpPr>
          <p:cNvPr id="5" name="Content Placeholder 4">
            <a:extLst>
              <a:ext uri="{FF2B5EF4-FFF2-40B4-BE49-F238E27FC236}">
                <a16:creationId xmlns:a16="http://schemas.microsoft.com/office/drawing/2014/main" id="{C5ADCBDC-1BAD-4105-AB77-74DA7603DA52}"/>
              </a:ext>
            </a:extLst>
          </p:cNvPr>
          <p:cNvSpPr>
            <a:spLocks noGrp="1"/>
          </p:cNvSpPr>
          <p:nvPr>
            <p:ph sz="half" idx="2"/>
          </p:nvPr>
        </p:nvSpPr>
        <p:spPr/>
        <p:txBody>
          <a:bodyPr>
            <a:normAutofit/>
          </a:bodyPr>
          <a:lstStyle/>
          <a:p>
            <a:r>
              <a:rPr lang="pl-PL" sz="2800" b="0" i="0" u="none" strike="noStrike" baseline="0" dirty="0" err="1">
                <a:latin typeface="CMSS10"/>
              </a:rPr>
              <a:t>Easy</a:t>
            </a:r>
            <a:r>
              <a:rPr lang="pl-PL" sz="2800" b="0" i="0" u="none" strike="noStrike" baseline="0" dirty="0">
                <a:latin typeface="CMSS10"/>
              </a:rPr>
              <a:t> to </a:t>
            </a:r>
            <a:r>
              <a:rPr lang="pl-PL" sz="2800" b="0" i="0" u="none" strike="noStrike" baseline="0" dirty="0" err="1">
                <a:latin typeface="CMSS10"/>
              </a:rPr>
              <a:t>read</a:t>
            </a:r>
            <a:r>
              <a:rPr lang="pl-PL" sz="2800" b="0" i="0" u="none" strike="noStrike" baseline="0" dirty="0">
                <a:latin typeface="CMSS10"/>
              </a:rPr>
              <a:t> format, </a:t>
            </a:r>
            <a:r>
              <a:rPr lang="pl-PL" sz="2800" b="0" i="0" u="none" strike="noStrike" baseline="0" dirty="0" err="1">
                <a:latin typeface="CMSS10"/>
              </a:rPr>
              <a:t>unified</a:t>
            </a:r>
            <a:endParaRPr lang="pl-PL" sz="2800" b="0" i="0" u="none" strike="noStrike" baseline="0" dirty="0">
              <a:latin typeface="CMSS10"/>
            </a:endParaRPr>
          </a:p>
          <a:p>
            <a:r>
              <a:rPr lang="pl-PL" sz="2800" b="0" i="0" u="none" strike="noStrike" baseline="0" dirty="0" err="1">
                <a:latin typeface="CMSS10"/>
              </a:rPr>
              <a:t>Each</a:t>
            </a:r>
            <a:r>
              <a:rPr lang="pl-PL" sz="2800" b="0" i="0" u="none" strike="noStrike" baseline="0" dirty="0">
                <a:latin typeface="CMSS10"/>
              </a:rPr>
              <a:t> </a:t>
            </a:r>
            <a:r>
              <a:rPr lang="pl-PL" sz="2800" b="0" i="0" u="none" strike="noStrike" baseline="0" dirty="0" err="1">
                <a:latin typeface="CMSS10"/>
              </a:rPr>
              <a:t>iteration</a:t>
            </a:r>
            <a:r>
              <a:rPr lang="pl-PL" sz="2800" b="0" i="0" u="none" strike="noStrike" baseline="0" dirty="0">
                <a:latin typeface="CMSS10"/>
              </a:rPr>
              <a:t> </a:t>
            </a:r>
            <a:r>
              <a:rPr lang="pl-PL" sz="2800" b="0" i="0" u="none" strike="noStrike" baseline="0" dirty="0" err="1">
                <a:latin typeface="CMSS10"/>
              </a:rPr>
              <a:t>has</a:t>
            </a:r>
            <a:r>
              <a:rPr lang="pl-PL" sz="2800" b="0" i="0" u="none" strike="noStrike" baseline="0" dirty="0">
                <a:latin typeface="CMSS10"/>
              </a:rPr>
              <a:t> </a:t>
            </a:r>
            <a:r>
              <a:rPr lang="pl-PL" sz="2800" b="0" i="0" u="none" strike="noStrike" baseline="0" dirty="0" err="1">
                <a:latin typeface="CMSS10"/>
              </a:rPr>
              <a:t>its</a:t>
            </a:r>
            <a:r>
              <a:rPr lang="pl-PL" sz="2800" b="0" i="0" u="none" strike="noStrike" baseline="0" dirty="0">
                <a:latin typeface="CMSS10"/>
              </a:rPr>
              <a:t> </a:t>
            </a:r>
            <a:r>
              <a:rPr lang="pl-PL" sz="2800" b="0" i="0" u="none" strike="noStrike" baseline="0" dirty="0" err="1">
                <a:latin typeface="CMSS10"/>
              </a:rPr>
              <a:t>document</a:t>
            </a:r>
            <a:endParaRPr lang="pl-PL" sz="2800" b="0" i="0" u="none" strike="noStrike" baseline="0" dirty="0">
              <a:latin typeface="CMSS10"/>
            </a:endParaRPr>
          </a:p>
        </p:txBody>
      </p:sp>
      <p:sp>
        <p:nvSpPr>
          <p:cNvPr id="7" name="Text Placeholder 6">
            <a:extLst>
              <a:ext uri="{FF2B5EF4-FFF2-40B4-BE49-F238E27FC236}">
                <a16:creationId xmlns:a16="http://schemas.microsoft.com/office/drawing/2014/main" id="{47E4BC45-F172-47FB-8EDA-3F2C2A148DB9}"/>
              </a:ext>
            </a:extLst>
          </p:cNvPr>
          <p:cNvSpPr>
            <a:spLocks noGrp="1"/>
          </p:cNvSpPr>
          <p:nvPr>
            <p:ph type="body" sz="quarter" idx="3"/>
          </p:nvPr>
        </p:nvSpPr>
        <p:spPr/>
        <p:txBody>
          <a:bodyPr/>
          <a:lstStyle/>
          <a:p>
            <a:r>
              <a:rPr lang="pl-PL" dirty="0" err="1"/>
              <a:t>Cons</a:t>
            </a:r>
            <a:endParaRPr lang="en-US" dirty="0"/>
          </a:p>
        </p:txBody>
      </p:sp>
      <p:sp>
        <p:nvSpPr>
          <p:cNvPr id="8" name="Content Placeholder 7">
            <a:extLst>
              <a:ext uri="{FF2B5EF4-FFF2-40B4-BE49-F238E27FC236}">
                <a16:creationId xmlns:a16="http://schemas.microsoft.com/office/drawing/2014/main" id="{37C7321C-1AA9-4C4F-B795-F5DAE2DE4C44}"/>
              </a:ext>
            </a:extLst>
          </p:cNvPr>
          <p:cNvSpPr>
            <a:spLocks noGrp="1"/>
          </p:cNvSpPr>
          <p:nvPr>
            <p:ph sz="quarter" idx="4"/>
          </p:nvPr>
        </p:nvSpPr>
        <p:spPr/>
        <p:txBody>
          <a:bodyPr>
            <a:normAutofit/>
          </a:bodyPr>
          <a:lstStyle/>
          <a:p>
            <a:r>
              <a:rPr lang="pl-PL" dirty="0"/>
              <a:t>We </a:t>
            </a:r>
            <a:r>
              <a:rPr lang="pl-PL" dirty="0" err="1"/>
              <a:t>will</a:t>
            </a:r>
            <a:r>
              <a:rPr lang="pl-PL" dirty="0"/>
              <a:t> </a:t>
            </a:r>
            <a:r>
              <a:rPr lang="pl-PL" dirty="0" err="1"/>
              <a:t>have</a:t>
            </a:r>
            <a:r>
              <a:rPr lang="pl-PL" dirty="0"/>
              <a:t> a lot of big </a:t>
            </a:r>
            <a:r>
              <a:rPr lang="pl-PL" dirty="0" err="1"/>
              <a:t>objects</a:t>
            </a:r>
            <a:endParaRPr lang="pl-PL" dirty="0"/>
          </a:p>
          <a:p>
            <a:r>
              <a:rPr lang="pl-PL" dirty="0"/>
              <a:t>We </a:t>
            </a:r>
            <a:r>
              <a:rPr lang="pl-PL" dirty="0" err="1"/>
              <a:t>will</a:t>
            </a:r>
            <a:r>
              <a:rPr lang="pl-PL" dirty="0"/>
              <a:t> </a:t>
            </a:r>
            <a:r>
              <a:rPr lang="pl-PL" dirty="0" err="1"/>
              <a:t>have</a:t>
            </a:r>
            <a:r>
              <a:rPr lang="pl-PL" dirty="0"/>
              <a:t> one </a:t>
            </a:r>
            <a:r>
              <a:rPr lang="pl-PL" dirty="0" err="1"/>
              <a:t>huge</a:t>
            </a:r>
            <a:r>
              <a:rPr lang="pl-PL" dirty="0"/>
              <a:t> </a:t>
            </a:r>
            <a:r>
              <a:rPr lang="pl-PL" dirty="0" err="1"/>
              <a:t>object</a:t>
            </a:r>
            <a:endParaRPr lang="pl-PL" dirty="0"/>
          </a:p>
          <a:p>
            <a:endParaRPr lang="en-US" dirty="0"/>
          </a:p>
        </p:txBody>
      </p:sp>
      <p:sp>
        <p:nvSpPr>
          <p:cNvPr id="35" name="Symbol zastępczy numeru slajdu 1">
            <a:extLst>
              <a:ext uri="{FF2B5EF4-FFF2-40B4-BE49-F238E27FC236}">
                <a16:creationId xmlns:a16="http://schemas.microsoft.com/office/drawing/2014/main" id="{769DFF0E-456F-4394-A8D3-805F6D73B740}"/>
              </a:ext>
            </a:extLst>
          </p:cNvPr>
          <p:cNvSpPr>
            <a:spLocks noGrp="1"/>
          </p:cNvSpPr>
          <p:nvPr>
            <p:ph type="sldNum" sz="quarter" idx="12"/>
          </p:nvPr>
        </p:nvSpPr>
        <p:spPr/>
        <p:txBody>
          <a:bodyPr vert="horz" wrap="square" lIns="0" tIns="0" rIns="0" bIns="0" rtlCol="0" anchor="b">
            <a:spAutoFit/>
          </a:bodyPr>
          <a:lstStyle/>
          <a:p>
            <a:pPr>
              <a:spcBef>
                <a:spcPct val="0"/>
              </a:spcBef>
            </a:pPr>
            <a:fld id="{1A076B6A-A9D5-4ABA-9939-A832AC87749F}" type="slidenum">
              <a:rPr lang="pl-PL" sz="1050" b="1" smtClean="0">
                <a:solidFill>
                  <a:schemeClr val="tx1"/>
                </a:solidFill>
                <a:ea typeface="+mj-ea"/>
                <a:cs typeface="+mj-cs"/>
              </a:rPr>
              <a:pPr>
                <a:spcBef>
                  <a:spcPct val="0"/>
                </a:spcBef>
              </a:pPr>
              <a:t>46</a:t>
            </a:fld>
            <a:r>
              <a:rPr lang="pl-PL" sz="1050" b="1" dirty="0">
                <a:solidFill>
                  <a:schemeClr val="tx1"/>
                </a:solidFill>
                <a:ea typeface="+mj-ea"/>
                <a:cs typeface="+mj-cs"/>
              </a:rPr>
              <a:t> </a:t>
            </a:r>
            <a:endParaRPr lang="pl-PL" sz="1050" dirty="0">
              <a:solidFill>
                <a:schemeClr val="tx1"/>
              </a:solidFill>
              <a:ea typeface="+mj-ea"/>
              <a:cs typeface="+mj-cs"/>
            </a:endParaRPr>
          </a:p>
        </p:txBody>
      </p:sp>
    </p:spTree>
    <p:extLst>
      <p:ext uri="{BB962C8B-B14F-4D97-AF65-F5344CB8AC3E}">
        <p14:creationId xmlns:p14="http://schemas.microsoft.com/office/powerpoint/2010/main" val="353186911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E1F24682-32A4-42DC-8139-5B8C965E3943}"/>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r="55953" b="-5630"/>
          <a:stretch/>
        </p:blipFill>
        <p:spPr>
          <a:xfrm>
            <a:off x="874710" y="6257546"/>
            <a:ext cx="520546" cy="313445"/>
          </a:xfrm>
          <a:prstGeom prst="rect">
            <a:avLst/>
          </a:prstGeom>
        </p:spPr>
      </p:pic>
      <p:cxnSp>
        <p:nvCxnSpPr>
          <p:cNvPr id="34" name="Łącznik prosty 33">
            <a:extLst>
              <a:ext uri="{FF2B5EF4-FFF2-40B4-BE49-F238E27FC236}">
                <a16:creationId xmlns:a16="http://schemas.microsoft.com/office/drawing/2014/main" id="{4D8C8011-4365-4427-B916-52E824184870}"/>
              </a:ext>
            </a:extLst>
          </p:cNvPr>
          <p:cNvCxnSpPr>
            <a:cxnSpLocks/>
          </p:cNvCxnSpPr>
          <p:nvPr/>
        </p:nvCxnSpPr>
        <p:spPr>
          <a:xfrm>
            <a:off x="874713" y="6139278"/>
            <a:ext cx="10442575" cy="0"/>
          </a:xfrm>
          <a:prstGeom prst="line">
            <a:avLst/>
          </a:prstGeom>
          <a:ln>
            <a:solidFill>
              <a:srgbClr val="40434F">
                <a:alpha val="40000"/>
              </a:srgb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898D4326-7241-4B23-949F-76823FBC0B59}"/>
              </a:ext>
            </a:extLst>
          </p:cNvPr>
          <p:cNvSpPr>
            <a:spLocks noGrp="1"/>
          </p:cNvSpPr>
          <p:nvPr>
            <p:ph type="title"/>
          </p:nvPr>
        </p:nvSpPr>
        <p:spPr/>
        <p:txBody>
          <a:bodyPr/>
          <a:lstStyle/>
          <a:p>
            <a:r>
              <a:rPr lang="en-US" dirty="0"/>
              <a:t>4</a:t>
            </a:r>
            <a:r>
              <a:rPr lang="pl-PL" dirty="0"/>
              <a:t>/ </a:t>
            </a:r>
            <a:r>
              <a:rPr lang="pl-PL" dirty="0" err="1"/>
              <a:t>Change</a:t>
            </a:r>
            <a:r>
              <a:rPr lang="pl-PL" dirty="0"/>
              <a:t> as a </a:t>
            </a:r>
            <a:r>
              <a:rPr lang="pl-PL" dirty="0" err="1"/>
              <a:t>commit</a:t>
            </a:r>
            <a:endParaRPr lang="en-US" dirty="0"/>
          </a:p>
        </p:txBody>
      </p:sp>
      <p:sp>
        <p:nvSpPr>
          <p:cNvPr id="35" name="Symbol zastępczy numeru slajdu 1">
            <a:extLst>
              <a:ext uri="{FF2B5EF4-FFF2-40B4-BE49-F238E27FC236}">
                <a16:creationId xmlns:a16="http://schemas.microsoft.com/office/drawing/2014/main" id="{769DFF0E-456F-4394-A8D3-805F6D73B740}"/>
              </a:ext>
            </a:extLst>
          </p:cNvPr>
          <p:cNvSpPr>
            <a:spLocks noGrp="1"/>
          </p:cNvSpPr>
          <p:nvPr>
            <p:ph type="sldNum" sz="quarter" idx="12"/>
          </p:nvPr>
        </p:nvSpPr>
        <p:spPr/>
        <p:txBody>
          <a:bodyPr vert="horz" wrap="square" lIns="0" tIns="0" rIns="0" bIns="0" rtlCol="0" anchor="b">
            <a:spAutoFit/>
          </a:bodyPr>
          <a:lstStyle/>
          <a:p>
            <a:pPr>
              <a:spcBef>
                <a:spcPct val="0"/>
              </a:spcBef>
            </a:pPr>
            <a:fld id="{1A076B6A-A9D5-4ABA-9939-A832AC87749F}" type="slidenum">
              <a:rPr lang="pl-PL" sz="1050" b="1" smtClean="0">
                <a:solidFill>
                  <a:schemeClr val="tx1"/>
                </a:solidFill>
                <a:ea typeface="+mj-ea"/>
                <a:cs typeface="+mj-cs"/>
              </a:rPr>
              <a:pPr>
                <a:spcBef>
                  <a:spcPct val="0"/>
                </a:spcBef>
              </a:pPr>
              <a:t>47</a:t>
            </a:fld>
            <a:r>
              <a:rPr lang="pl-PL" sz="1050" b="1" dirty="0">
                <a:solidFill>
                  <a:schemeClr val="tx1"/>
                </a:solidFill>
                <a:ea typeface="+mj-ea"/>
                <a:cs typeface="+mj-cs"/>
              </a:rPr>
              <a:t> </a:t>
            </a:r>
            <a:endParaRPr lang="pl-PL" sz="1050" dirty="0">
              <a:solidFill>
                <a:schemeClr val="tx1"/>
              </a:solidFill>
              <a:ea typeface="+mj-ea"/>
              <a:cs typeface="+mj-cs"/>
            </a:endParaRPr>
          </a:p>
        </p:txBody>
      </p:sp>
      <p:sp>
        <p:nvSpPr>
          <p:cNvPr id="5" name="Content Placeholder 4">
            <a:extLst>
              <a:ext uri="{FF2B5EF4-FFF2-40B4-BE49-F238E27FC236}">
                <a16:creationId xmlns:a16="http://schemas.microsoft.com/office/drawing/2014/main" id="{C5ADCBDC-1BAD-4105-AB77-74DA7603DA52}"/>
              </a:ext>
            </a:extLst>
          </p:cNvPr>
          <p:cNvSpPr>
            <a:spLocks noGrp="1"/>
          </p:cNvSpPr>
          <p:nvPr>
            <p:ph idx="1"/>
          </p:nvPr>
        </p:nvSpPr>
        <p:spPr/>
        <p:txBody>
          <a:bodyPr>
            <a:normAutofit/>
          </a:bodyPr>
          <a:lstStyle/>
          <a:p>
            <a:pPr marL="0" indent="0" algn="l">
              <a:buNone/>
            </a:pPr>
            <a:r>
              <a:rPr lang="en-GB" sz="2800" b="0" i="0" u="none" strike="noStrike" baseline="0" dirty="0">
                <a:latin typeface="CMSS10"/>
              </a:rPr>
              <a:t>We could treat each change as an</a:t>
            </a:r>
            <a:r>
              <a:rPr lang="pl-PL" sz="2800" b="0" i="0" u="none" strike="noStrike" baseline="0" dirty="0">
                <a:latin typeface="CMSS10"/>
              </a:rPr>
              <a:t> </a:t>
            </a:r>
            <a:r>
              <a:rPr lang="en-GB" sz="2800" b="0" i="0" u="none" strike="noStrike" baseline="0" dirty="0">
                <a:latin typeface="CMSS10"/>
              </a:rPr>
              <a:t>operation - e.g., we will have operation to add new dynamic metadata, add</a:t>
            </a:r>
            <a:r>
              <a:rPr lang="pl-PL" sz="2800" b="0" i="0" u="none" strike="noStrike" baseline="0" dirty="0">
                <a:latin typeface="CMSS10"/>
              </a:rPr>
              <a:t> </a:t>
            </a:r>
            <a:r>
              <a:rPr lang="en-GB" sz="2800" b="0" i="0" u="none" strike="noStrike" baseline="0" dirty="0">
                <a:latin typeface="CMSS10"/>
              </a:rPr>
              <a:t>new property or change value - each of these changes could be </a:t>
            </a:r>
            <a:r>
              <a:rPr lang="en-GB" sz="2800" b="0" i="0" u="none" strike="noStrike" baseline="0" dirty="0" err="1">
                <a:latin typeface="CMSS10"/>
              </a:rPr>
              <a:t>simpli</a:t>
            </a:r>
            <a:r>
              <a:rPr lang="pl-PL" sz="2800" b="0" i="0" u="none" strike="noStrike" baseline="0" dirty="0">
                <a:latin typeface="CMSS10"/>
              </a:rPr>
              <a:t>fi</a:t>
            </a:r>
            <a:r>
              <a:rPr lang="en-GB" sz="2800" b="0" i="0" u="none" strike="noStrike" baseline="0" dirty="0">
                <a:latin typeface="CMSS10"/>
              </a:rPr>
              <a:t>ed</a:t>
            </a:r>
            <a:r>
              <a:rPr lang="pl-PL" sz="2800" b="0" i="0" u="none" strike="noStrike" baseline="0" dirty="0">
                <a:latin typeface="CMSS10"/>
              </a:rPr>
              <a:t> </a:t>
            </a:r>
            <a:r>
              <a:rPr lang="en-GB" sz="2800" b="0" i="0" u="none" strike="noStrike" baseline="0" dirty="0">
                <a:latin typeface="CMSS10"/>
              </a:rPr>
              <a:t>to atomic operation.</a:t>
            </a:r>
          </a:p>
          <a:p>
            <a:pPr marL="0" indent="0" algn="l">
              <a:buNone/>
            </a:pPr>
            <a:r>
              <a:rPr lang="en-GB" sz="2800" b="0" i="0" u="none" strike="noStrike" baseline="0" dirty="0">
                <a:latin typeface="CMSS10"/>
              </a:rPr>
              <a:t>Each </a:t>
            </a:r>
            <a:r>
              <a:rPr lang="en-GB" sz="2800" b="0" i="0" u="none" strike="noStrike" baseline="0" dirty="0">
                <a:latin typeface="CMSSI10"/>
              </a:rPr>
              <a:t>Save or publish </a:t>
            </a:r>
            <a:r>
              <a:rPr lang="en-GB" sz="2800" b="0" i="0" u="none" strike="noStrike" baseline="0" dirty="0">
                <a:latin typeface="CMSS10"/>
              </a:rPr>
              <a:t>click would invoke processing of several atomic</a:t>
            </a:r>
            <a:r>
              <a:rPr lang="pl-PL" sz="2800" b="0" i="0" u="none" strike="noStrike" baseline="0" dirty="0">
                <a:latin typeface="CMSS10"/>
              </a:rPr>
              <a:t> </a:t>
            </a:r>
            <a:r>
              <a:rPr lang="en-GB" sz="2800" b="0" i="0" u="none" strike="noStrike" baseline="0" dirty="0">
                <a:latin typeface="CMSS10"/>
              </a:rPr>
              <a:t>operations. In this solution We don't store full</a:t>
            </a:r>
            <a:r>
              <a:rPr lang="pl-PL" sz="2800" b="0" i="0" u="none" strike="noStrike" baseline="0" dirty="0">
                <a:latin typeface="CMSS10"/>
              </a:rPr>
              <a:t> </a:t>
            </a:r>
            <a:r>
              <a:rPr lang="en-GB" sz="2800" b="0" i="0" u="none" strike="noStrike" baseline="0" dirty="0">
                <a:latin typeface="CMSS10"/>
              </a:rPr>
              <a:t>objects, but we store changes.</a:t>
            </a:r>
            <a:endParaRPr lang="en-US" dirty="0"/>
          </a:p>
        </p:txBody>
      </p:sp>
    </p:spTree>
    <p:extLst>
      <p:ext uri="{BB962C8B-B14F-4D97-AF65-F5344CB8AC3E}">
        <p14:creationId xmlns:p14="http://schemas.microsoft.com/office/powerpoint/2010/main" val="103605697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E1F24682-32A4-42DC-8139-5B8C965E3943}"/>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r="55953" b="-5630"/>
          <a:stretch/>
        </p:blipFill>
        <p:spPr>
          <a:xfrm>
            <a:off x="874710" y="6257546"/>
            <a:ext cx="520546" cy="313445"/>
          </a:xfrm>
          <a:prstGeom prst="rect">
            <a:avLst/>
          </a:prstGeom>
        </p:spPr>
      </p:pic>
      <p:cxnSp>
        <p:nvCxnSpPr>
          <p:cNvPr id="34" name="Łącznik prosty 33">
            <a:extLst>
              <a:ext uri="{FF2B5EF4-FFF2-40B4-BE49-F238E27FC236}">
                <a16:creationId xmlns:a16="http://schemas.microsoft.com/office/drawing/2014/main" id="{4D8C8011-4365-4427-B916-52E824184870}"/>
              </a:ext>
            </a:extLst>
          </p:cNvPr>
          <p:cNvCxnSpPr>
            <a:cxnSpLocks/>
          </p:cNvCxnSpPr>
          <p:nvPr/>
        </p:nvCxnSpPr>
        <p:spPr>
          <a:xfrm>
            <a:off x="874713" y="6139278"/>
            <a:ext cx="10442575" cy="0"/>
          </a:xfrm>
          <a:prstGeom prst="line">
            <a:avLst/>
          </a:prstGeom>
          <a:ln>
            <a:solidFill>
              <a:srgbClr val="40434F">
                <a:alpha val="40000"/>
              </a:srgb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898D4326-7241-4B23-949F-76823FBC0B59}"/>
              </a:ext>
            </a:extLst>
          </p:cNvPr>
          <p:cNvSpPr>
            <a:spLocks noGrp="1"/>
          </p:cNvSpPr>
          <p:nvPr>
            <p:ph type="title"/>
          </p:nvPr>
        </p:nvSpPr>
        <p:spPr/>
        <p:txBody>
          <a:bodyPr/>
          <a:lstStyle/>
          <a:p>
            <a:r>
              <a:rPr lang="en-US" dirty="0"/>
              <a:t>4</a:t>
            </a:r>
            <a:r>
              <a:rPr lang="pl-PL" dirty="0"/>
              <a:t>/ Event </a:t>
            </a:r>
            <a:r>
              <a:rPr lang="pl-PL" dirty="0" err="1"/>
              <a:t>sourcing</a:t>
            </a:r>
            <a:endParaRPr lang="en-US" dirty="0"/>
          </a:p>
        </p:txBody>
      </p:sp>
      <p:sp>
        <p:nvSpPr>
          <p:cNvPr id="35" name="Symbol zastępczy numeru slajdu 1">
            <a:extLst>
              <a:ext uri="{FF2B5EF4-FFF2-40B4-BE49-F238E27FC236}">
                <a16:creationId xmlns:a16="http://schemas.microsoft.com/office/drawing/2014/main" id="{769DFF0E-456F-4394-A8D3-805F6D73B740}"/>
              </a:ext>
            </a:extLst>
          </p:cNvPr>
          <p:cNvSpPr>
            <a:spLocks noGrp="1"/>
          </p:cNvSpPr>
          <p:nvPr>
            <p:ph type="sldNum" sz="quarter" idx="12"/>
          </p:nvPr>
        </p:nvSpPr>
        <p:spPr/>
        <p:txBody>
          <a:bodyPr vert="horz" wrap="square" lIns="0" tIns="0" rIns="0" bIns="0" rtlCol="0" anchor="b">
            <a:spAutoFit/>
          </a:bodyPr>
          <a:lstStyle/>
          <a:p>
            <a:pPr>
              <a:spcBef>
                <a:spcPct val="0"/>
              </a:spcBef>
            </a:pPr>
            <a:fld id="{1A076B6A-A9D5-4ABA-9939-A832AC87749F}" type="slidenum">
              <a:rPr lang="pl-PL" sz="1050" b="1" smtClean="0">
                <a:solidFill>
                  <a:schemeClr val="tx1"/>
                </a:solidFill>
                <a:ea typeface="+mj-ea"/>
                <a:cs typeface="+mj-cs"/>
              </a:rPr>
              <a:pPr>
                <a:spcBef>
                  <a:spcPct val="0"/>
                </a:spcBef>
              </a:pPr>
              <a:t>48</a:t>
            </a:fld>
            <a:r>
              <a:rPr lang="pl-PL" sz="1050" b="1" dirty="0">
                <a:solidFill>
                  <a:schemeClr val="tx1"/>
                </a:solidFill>
                <a:ea typeface="+mj-ea"/>
                <a:cs typeface="+mj-cs"/>
              </a:rPr>
              <a:t> </a:t>
            </a:r>
            <a:endParaRPr lang="pl-PL" sz="1050" dirty="0">
              <a:solidFill>
                <a:schemeClr val="tx1"/>
              </a:solidFill>
              <a:ea typeface="+mj-ea"/>
              <a:cs typeface="+mj-cs"/>
            </a:endParaRPr>
          </a:p>
        </p:txBody>
      </p:sp>
      <p:sp>
        <p:nvSpPr>
          <p:cNvPr id="5" name="Content Placeholder 4">
            <a:extLst>
              <a:ext uri="{FF2B5EF4-FFF2-40B4-BE49-F238E27FC236}">
                <a16:creationId xmlns:a16="http://schemas.microsoft.com/office/drawing/2014/main" id="{C5ADCBDC-1BAD-4105-AB77-74DA7603DA52}"/>
              </a:ext>
            </a:extLst>
          </p:cNvPr>
          <p:cNvSpPr>
            <a:spLocks noGrp="1"/>
          </p:cNvSpPr>
          <p:nvPr>
            <p:ph idx="1"/>
          </p:nvPr>
        </p:nvSpPr>
        <p:spPr/>
        <p:txBody>
          <a:bodyPr>
            <a:normAutofit/>
          </a:bodyPr>
          <a:lstStyle/>
          <a:p>
            <a:pPr marL="0" indent="0" algn="l">
              <a:buNone/>
            </a:pPr>
            <a:r>
              <a:rPr lang="pl-PL" dirty="0">
                <a:latin typeface="CMSS10"/>
              </a:rPr>
              <a:t>R</a:t>
            </a:r>
            <a:r>
              <a:rPr lang="en-GB" sz="2800" b="0" i="0" u="none" strike="noStrike" baseline="0" dirty="0" err="1">
                <a:latin typeface="CMSS10"/>
              </a:rPr>
              <a:t>ebuild</a:t>
            </a:r>
            <a:r>
              <a:rPr lang="en-GB" sz="2800" b="0" i="0" u="none" strike="noStrike" baseline="0" dirty="0">
                <a:latin typeface="CMSS10"/>
              </a:rPr>
              <a:t> operation could be invoked when new event appears or when user requests data.</a:t>
            </a:r>
          </a:p>
          <a:p>
            <a:pPr marL="0" indent="0" algn="l">
              <a:buNone/>
            </a:pPr>
            <a:r>
              <a:rPr lang="en-GB" sz="2800" b="0" i="0" u="none" strike="noStrike" baseline="0" dirty="0">
                <a:latin typeface="CMSS10"/>
              </a:rPr>
              <a:t>However, there could be a lot of events stored in database and in that case</a:t>
            </a:r>
            <a:r>
              <a:rPr lang="pl-PL" sz="2800" b="0" i="0" u="none" strike="noStrike" baseline="0" dirty="0">
                <a:latin typeface="CMSS10"/>
              </a:rPr>
              <a:t> </a:t>
            </a:r>
            <a:r>
              <a:rPr lang="en-US" sz="2800" b="0" i="0" u="none" strike="noStrike" baseline="0" dirty="0">
                <a:latin typeface="CMSS10"/>
              </a:rPr>
              <a:t>rebuild would take ages</a:t>
            </a:r>
            <a:r>
              <a:rPr lang="pl-PL" sz="2800" b="0" i="0" u="none" strike="noStrike" baseline="0" dirty="0">
                <a:latin typeface="CMSS10"/>
              </a:rPr>
              <a:t>.</a:t>
            </a:r>
            <a:endParaRPr lang="en-US" sz="2800" b="0" i="0" u="none" strike="noStrike" baseline="0" dirty="0">
              <a:latin typeface="CMSS10"/>
            </a:endParaRPr>
          </a:p>
          <a:p>
            <a:pPr marL="0" indent="0" algn="l">
              <a:buNone/>
            </a:pPr>
            <a:r>
              <a:rPr lang="en-GB" sz="2800" b="0" i="0" u="none" strike="noStrike" baseline="0" dirty="0">
                <a:latin typeface="CMSS10"/>
              </a:rPr>
              <a:t>To handle this problem we prepare snapshot, materialized state of</a:t>
            </a:r>
            <a:r>
              <a:rPr lang="pl-PL" sz="2800" b="0" i="0" u="none" strike="noStrike" baseline="0" dirty="0">
                <a:latin typeface="CMSS10"/>
              </a:rPr>
              <a:t> </a:t>
            </a:r>
            <a:r>
              <a:rPr lang="en-GB" sz="2800" b="0" i="0" u="none" strike="noStrike" baseline="0" dirty="0">
                <a:latin typeface="CMSS10"/>
              </a:rPr>
              <a:t>object in one point at history. For further rebuilds we could start from</a:t>
            </a:r>
            <a:r>
              <a:rPr lang="pl-PL" sz="2800" b="0" i="0" u="none" strike="noStrike" baseline="0" dirty="0">
                <a:latin typeface="CMSS10"/>
              </a:rPr>
              <a:t> </a:t>
            </a:r>
            <a:r>
              <a:rPr lang="en-GB" sz="2800" b="0" i="0" u="none" strike="noStrike" baseline="0" dirty="0">
                <a:latin typeface="CMSS10"/>
              </a:rPr>
              <a:t>event no. 750, not 1.</a:t>
            </a:r>
            <a:endParaRPr lang="en-US" dirty="0"/>
          </a:p>
        </p:txBody>
      </p:sp>
    </p:spTree>
    <p:extLst>
      <p:ext uri="{BB962C8B-B14F-4D97-AF65-F5344CB8AC3E}">
        <p14:creationId xmlns:p14="http://schemas.microsoft.com/office/powerpoint/2010/main" val="335546009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E1F24682-32A4-42DC-8139-5B8C965E3943}"/>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r="55953" b="-5630"/>
          <a:stretch/>
        </p:blipFill>
        <p:spPr>
          <a:xfrm>
            <a:off x="874710" y="6257546"/>
            <a:ext cx="520546" cy="313445"/>
          </a:xfrm>
          <a:prstGeom prst="rect">
            <a:avLst/>
          </a:prstGeom>
        </p:spPr>
      </p:pic>
      <p:cxnSp>
        <p:nvCxnSpPr>
          <p:cNvPr id="34" name="Łącznik prosty 33">
            <a:extLst>
              <a:ext uri="{FF2B5EF4-FFF2-40B4-BE49-F238E27FC236}">
                <a16:creationId xmlns:a16="http://schemas.microsoft.com/office/drawing/2014/main" id="{4D8C8011-4365-4427-B916-52E824184870}"/>
              </a:ext>
            </a:extLst>
          </p:cNvPr>
          <p:cNvCxnSpPr>
            <a:cxnSpLocks/>
          </p:cNvCxnSpPr>
          <p:nvPr/>
        </p:nvCxnSpPr>
        <p:spPr>
          <a:xfrm>
            <a:off x="874713" y="6139278"/>
            <a:ext cx="10442575" cy="0"/>
          </a:xfrm>
          <a:prstGeom prst="line">
            <a:avLst/>
          </a:prstGeom>
          <a:ln>
            <a:solidFill>
              <a:srgbClr val="40434F">
                <a:alpha val="40000"/>
              </a:srgb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898D4326-7241-4B23-949F-76823FBC0B59}"/>
              </a:ext>
            </a:extLst>
          </p:cNvPr>
          <p:cNvSpPr>
            <a:spLocks noGrp="1"/>
          </p:cNvSpPr>
          <p:nvPr>
            <p:ph type="title"/>
          </p:nvPr>
        </p:nvSpPr>
        <p:spPr/>
        <p:txBody>
          <a:bodyPr/>
          <a:lstStyle/>
          <a:p>
            <a:r>
              <a:rPr lang="en-US" dirty="0"/>
              <a:t>4</a:t>
            </a:r>
            <a:r>
              <a:rPr lang="pl-PL" dirty="0"/>
              <a:t>/ </a:t>
            </a:r>
            <a:r>
              <a:rPr lang="pl-PL" dirty="0" err="1"/>
              <a:t>Commited</a:t>
            </a:r>
            <a:r>
              <a:rPr lang="pl-PL" dirty="0"/>
              <a:t> event </a:t>
            </a:r>
            <a:r>
              <a:rPr lang="pl-PL" dirty="0" err="1"/>
              <a:t>sourcing</a:t>
            </a:r>
            <a:endParaRPr lang="en-US" dirty="0"/>
          </a:p>
        </p:txBody>
      </p:sp>
      <p:sp>
        <p:nvSpPr>
          <p:cNvPr id="35" name="Symbol zastępczy numeru slajdu 1">
            <a:extLst>
              <a:ext uri="{FF2B5EF4-FFF2-40B4-BE49-F238E27FC236}">
                <a16:creationId xmlns:a16="http://schemas.microsoft.com/office/drawing/2014/main" id="{769DFF0E-456F-4394-A8D3-805F6D73B740}"/>
              </a:ext>
            </a:extLst>
          </p:cNvPr>
          <p:cNvSpPr>
            <a:spLocks noGrp="1"/>
          </p:cNvSpPr>
          <p:nvPr>
            <p:ph type="sldNum" sz="quarter" idx="12"/>
          </p:nvPr>
        </p:nvSpPr>
        <p:spPr/>
        <p:txBody>
          <a:bodyPr vert="horz" wrap="square" lIns="0" tIns="0" rIns="0" bIns="0" rtlCol="0" anchor="b">
            <a:spAutoFit/>
          </a:bodyPr>
          <a:lstStyle/>
          <a:p>
            <a:pPr>
              <a:spcBef>
                <a:spcPct val="0"/>
              </a:spcBef>
            </a:pPr>
            <a:fld id="{1A076B6A-A9D5-4ABA-9939-A832AC87749F}" type="slidenum">
              <a:rPr lang="pl-PL" sz="1050" b="1" smtClean="0">
                <a:solidFill>
                  <a:schemeClr val="tx1"/>
                </a:solidFill>
                <a:ea typeface="+mj-ea"/>
                <a:cs typeface="+mj-cs"/>
              </a:rPr>
              <a:pPr>
                <a:spcBef>
                  <a:spcPct val="0"/>
                </a:spcBef>
              </a:pPr>
              <a:t>49</a:t>
            </a:fld>
            <a:r>
              <a:rPr lang="pl-PL" sz="1050" b="1" dirty="0">
                <a:solidFill>
                  <a:schemeClr val="tx1"/>
                </a:solidFill>
                <a:ea typeface="+mj-ea"/>
                <a:cs typeface="+mj-cs"/>
              </a:rPr>
              <a:t> </a:t>
            </a:r>
            <a:endParaRPr lang="pl-PL" sz="1050" dirty="0">
              <a:solidFill>
                <a:schemeClr val="tx1"/>
              </a:solidFill>
              <a:ea typeface="+mj-ea"/>
              <a:cs typeface="+mj-cs"/>
            </a:endParaRPr>
          </a:p>
        </p:txBody>
      </p:sp>
      <p:pic>
        <p:nvPicPr>
          <p:cNvPr id="6" name="Content Placeholder 5" descr="Diagram&#10;&#10;Description automatically generated">
            <a:extLst>
              <a:ext uri="{FF2B5EF4-FFF2-40B4-BE49-F238E27FC236}">
                <a16:creationId xmlns:a16="http://schemas.microsoft.com/office/drawing/2014/main" id="{0536D71C-DA7D-4682-BE42-7152A9948C90}"/>
              </a:ext>
            </a:extLst>
          </p:cNvPr>
          <p:cNvPicPr>
            <a:picLocks noGrp="1" noChangeAspect="1"/>
          </p:cNvPicPr>
          <p:nvPr>
            <p:ph idx="1"/>
          </p:nvPr>
        </p:nvPicPr>
        <p:blipFill>
          <a:blip r:embed="rId5"/>
          <a:stretch>
            <a:fillRect/>
          </a:stretch>
        </p:blipFill>
        <p:spPr>
          <a:xfrm>
            <a:off x="1789341" y="2590524"/>
            <a:ext cx="8613317" cy="1954643"/>
          </a:xfrm>
        </p:spPr>
      </p:pic>
    </p:spTree>
    <p:extLst>
      <p:ext uri="{BB962C8B-B14F-4D97-AF65-F5344CB8AC3E}">
        <p14:creationId xmlns:p14="http://schemas.microsoft.com/office/powerpoint/2010/main" val="17053968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E1F24682-32A4-42DC-8139-5B8C965E3943}"/>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r="55953" b="-5630"/>
          <a:stretch/>
        </p:blipFill>
        <p:spPr>
          <a:xfrm>
            <a:off x="874710" y="6257546"/>
            <a:ext cx="520546" cy="313445"/>
          </a:xfrm>
          <a:prstGeom prst="rect">
            <a:avLst/>
          </a:prstGeom>
        </p:spPr>
      </p:pic>
      <p:cxnSp>
        <p:nvCxnSpPr>
          <p:cNvPr id="34" name="Łącznik prosty 33">
            <a:extLst>
              <a:ext uri="{FF2B5EF4-FFF2-40B4-BE49-F238E27FC236}">
                <a16:creationId xmlns:a16="http://schemas.microsoft.com/office/drawing/2014/main" id="{4D8C8011-4365-4427-B916-52E824184870}"/>
              </a:ext>
            </a:extLst>
          </p:cNvPr>
          <p:cNvCxnSpPr>
            <a:cxnSpLocks/>
          </p:cNvCxnSpPr>
          <p:nvPr/>
        </p:nvCxnSpPr>
        <p:spPr>
          <a:xfrm>
            <a:off x="874713" y="6139278"/>
            <a:ext cx="10442575" cy="0"/>
          </a:xfrm>
          <a:prstGeom prst="line">
            <a:avLst/>
          </a:prstGeom>
          <a:ln>
            <a:solidFill>
              <a:srgbClr val="40434F">
                <a:alpha val="40000"/>
              </a:srgb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898D4326-7241-4B23-949F-76823FBC0B59}"/>
              </a:ext>
            </a:extLst>
          </p:cNvPr>
          <p:cNvSpPr>
            <a:spLocks noGrp="1"/>
          </p:cNvSpPr>
          <p:nvPr>
            <p:ph type="title"/>
          </p:nvPr>
        </p:nvSpPr>
        <p:spPr/>
        <p:txBody>
          <a:bodyPr/>
          <a:lstStyle/>
          <a:p>
            <a:r>
              <a:rPr lang="pl-PL" dirty="0"/>
              <a:t>1/ </a:t>
            </a:r>
            <a:r>
              <a:rPr lang="en-US" dirty="0"/>
              <a:t>Metadata concept</a:t>
            </a:r>
          </a:p>
        </p:txBody>
      </p:sp>
      <p:sp>
        <p:nvSpPr>
          <p:cNvPr id="4" name="Content Placeholder 3">
            <a:extLst>
              <a:ext uri="{FF2B5EF4-FFF2-40B4-BE49-F238E27FC236}">
                <a16:creationId xmlns:a16="http://schemas.microsoft.com/office/drawing/2014/main" id="{2E5DF121-3BCB-4401-9A5A-9AE08E798AD1}"/>
              </a:ext>
            </a:extLst>
          </p:cNvPr>
          <p:cNvSpPr>
            <a:spLocks noGrp="1"/>
          </p:cNvSpPr>
          <p:nvPr>
            <p:ph type="body" idx="1"/>
          </p:nvPr>
        </p:nvSpPr>
        <p:spPr/>
        <p:txBody>
          <a:bodyPr/>
          <a:lstStyle/>
          <a:p>
            <a:pPr marL="0" indent="0">
              <a:buNone/>
            </a:pPr>
            <a:r>
              <a:rPr lang="pl-PL" i="1" dirty="0"/>
              <a:t>	</a:t>
            </a:r>
            <a:endParaRPr lang="en-US" dirty="0"/>
          </a:p>
        </p:txBody>
      </p:sp>
      <p:sp>
        <p:nvSpPr>
          <p:cNvPr id="35" name="Symbol zastępczy numeru slajdu 1">
            <a:extLst>
              <a:ext uri="{FF2B5EF4-FFF2-40B4-BE49-F238E27FC236}">
                <a16:creationId xmlns:a16="http://schemas.microsoft.com/office/drawing/2014/main" id="{769DFF0E-456F-4394-A8D3-805F6D73B740}"/>
              </a:ext>
            </a:extLst>
          </p:cNvPr>
          <p:cNvSpPr>
            <a:spLocks noGrp="1"/>
          </p:cNvSpPr>
          <p:nvPr>
            <p:ph type="sldNum" sz="quarter" idx="12"/>
          </p:nvPr>
        </p:nvSpPr>
        <p:spPr/>
        <p:txBody>
          <a:bodyPr vert="horz" wrap="square" lIns="0" tIns="0" rIns="0" bIns="0" rtlCol="0" anchor="b">
            <a:spAutoFit/>
          </a:bodyPr>
          <a:lstStyle/>
          <a:p>
            <a:pPr>
              <a:spcBef>
                <a:spcPct val="0"/>
              </a:spcBef>
            </a:pPr>
            <a:fld id="{1A076B6A-A9D5-4ABA-9939-A832AC87749F}" type="slidenum">
              <a:rPr lang="pl-PL" sz="1050" b="1" smtClean="0">
                <a:solidFill>
                  <a:schemeClr val="tx1"/>
                </a:solidFill>
                <a:ea typeface="+mj-ea"/>
                <a:cs typeface="+mj-cs"/>
              </a:rPr>
              <a:pPr>
                <a:spcBef>
                  <a:spcPct val="0"/>
                </a:spcBef>
              </a:pPr>
              <a:t>5</a:t>
            </a:fld>
            <a:r>
              <a:rPr lang="pl-PL" sz="1050" b="1" dirty="0">
                <a:solidFill>
                  <a:schemeClr val="tx1"/>
                </a:solidFill>
                <a:ea typeface="+mj-ea"/>
                <a:cs typeface="+mj-cs"/>
              </a:rPr>
              <a:t> </a:t>
            </a:r>
            <a:endParaRPr lang="pl-PL" sz="1050" dirty="0">
              <a:solidFill>
                <a:schemeClr val="tx1"/>
              </a:solidFill>
              <a:ea typeface="+mj-ea"/>
              <a:cs typeface="+mj-cs"/>
            </a:endParaRPr>
          </a:p>
        </p:txBody>
      </p:sp>
    </p:spTree>
    <p:extLst>
      <p:ext uri="{BB962C8B-B14F-4D97-AF65-F5344CB8AC3E}">
        <p14:creationId xmlns:p14="http://schemas.microsoft.com/office/powerpoint/2010/main" val="78553810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E1F24682-32A4-42DC-8139-5B8C965E3943}"/>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r="55953" b="-5630"/>
          <a:stretch/>
        </p:blipFill>
        <p:spPr>
          <a:xfrm>
            <a:off x="874710" y="6257546"/>
            <a:ext cx="520546" cy="313445"/>
          </a:xfrm>
          <a:prstGeom prst="rect">
            <a:avLst/>
          </a:prstGeom>
        </p:spPr>
      </p:pic>
      <p:cxnSp>
        <p:nvCxnSpPr>
          <p:cNvPr id="34" name="Łącznik prosty 33">
            <a:extLst>
              <a:ext uri="{FF2B5EF4-FFF2-40B4-BE49-F238E27FC236}">
                <a16:creationId xmlns:a16="http://schemas.microsoft.com/office/drawing/2014/main" id="{4D8C8011-4365-4427-B916-52E824184870}"/>
              </a:ext>
            </a:extLst>
          </p:cNvPr>
          <p:cNvCxnSpPr>
            <a:cxnSpLocks/>
          </p:cNvCxnSpPr>
          <p:nvPr/>
        </p:nvCxnSpPr>
        <p:spPr>
          <a:xfrm>
            <a:off x="874713" y="6139278"/>
            <a:ext cx="10442575" cy="0"/>
          </a:xfrm>
          <a:prstGeom prst="line">
            <a:avLst/>
          </a:prstGeom>
          <a:ln>
            <a:solidFill>
              <a:srgbClr val="40434F">
                <a:alpha val="40000"/>
              </a:srgb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898D4326-7241-4B23-949F-76823FBC0B59}"/>
              </a:ext>
            </a:extLst>
          </p:cNvPr>
          <p:cNvSpPr>
            <a:spLocks noGrp="1"/>
          </p:cNvSpPr>
          <p:nvPr>
            <p:ph type="title"/>
          </p:nvPr>
        </p:nvSpPr>
        <p:spPr/>
        <p:txBody>
          <a:bodyPr/>
          <a:lstStyle/>
          <a:p>
            <a:r>
              <a:rPr lang="en-US" dirty="0"/>
              <a:t>5/ Data population</a:t>
            </a:r>
          </a:p>
        </p:txBody>
      </p:sp>
      <p:sp>
        <p:nvSpPr>
          <p:cNvPr id="35" name="Symbol zastępczy numeru slajdu 1">
            <a:extLst>
              <a:ext uri="{FF2B5EF4-FFF2-40B4-BE49-F238E27FC236}">
                <a16:creationId xmlns:a16="http://schemas.microsoft.com/office/drawing/2014/main" id="{769DFF0E-456F-4394-A8D3-805F6D73B740}"/>
              </a:ext>
            </a:extLst>
          </p:cNvPr>
          <p:cNvSpPr>
            <a:spLocks noGrp="1"/>
          </p:cNvSpPr>
          <p:nvPr>
            <p:ph type="sldNum" sz="quarter" idx="12"/>
          </p:nvPr>
        </p:nvSpPr>
        <p:spPr/>
        <p:txBody>
          <a:bodyPr vert="horz" wrap="square" lIns="0" tIns="0" rIns="0" bIns="0" rtlCol="0" anchor="b">
            <a:spAutoFit/>
          </a:bodyPr>
          <a:lstStyle/>
          <a:p>
            <a:pPr>
              <a:spcBef>
                <a:spcPct val="0"/>
              </a:spcBef>
            </a:pPr>
            <a:fld id="{1A076B6A-A9D5-4ABA-9939-A832AC87749F}" type="slidenum">
              <a:rPr lang="pl-PL" sz="1050" b="1" smtClean="0">
                <a:solidFill>
                  <a:schemeClr val="tx1"/>
                </a:solidFill>
                <a:ea typeface="+mj-ea"/>
                <a:cs typeface="+mj-cs"/>
              </a:rPr>
              <a:pPr>
                <a:spcBef>
                  <a:spcPct val="0"/>
                </a:spcBef>
              </a:pPr>
              <a:t>50</a:t>
            </a:fld>
            <a:r>
              <a:rPr lang="pl-PL" sz="1050" b="1" dirty="0">
                <a:solidFill>
                  <a:schemeClr val="tx1"/>
                </a:solidFill>
                <a:ea typeface="+mj-ea"/>
                <a:cs typeface="+mj-cs"/>
              </a:rPr>
              <a:t> </a:t>
            </a:r>
            <a:endParaRPr lang="pl-PL" sz="1050" dirty="0">
              <a:solidFill>
                <a:schemeClr val="tx1"/>
              </a:solidFill>
              <a:ea typeface="+mj-ea"/>
              <a:cs typeface="+mj-cs"/>
            </a:endParaRPr>
          </a:p>
        </p:txBody>
      </p:sp>
      <p:sp>
        <p:nvSpPr>
          <p:cNvPr id="6" name="Text Placeholder 5">
            <a:extLst>
              <a:ext uri="{FF2B5EF4-FFF2-40B4-BE49-F238E27FC236}">
                <a16:creationId xmlns:a16="http://schemas.microsoft.com/office/drawing/2014/main" id="{59207A94-2429-4802-9BCF-66075D01AC3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79115697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E1F24682-32A4-42DC-8139-5B8C965E3943}"/>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r="55953" b="-5630"/>
          <a:stretch/>
        </p:blipFill>
        <p:spPr>
          <a:xfrm>
            <a:off x="874710" y="6257546"/>
            <a:ext cx="520546" cy="313445"/>
          </a:xfrm>
          <a:prstGeom prst="rect">
            <a:avLst/>
          </a:prstGeom>
        </p:spPr>
      </p:pic>
      <p:cxnSp>
        <p:nvCxnSpPr>
          <p:cNvPr id="34" name="Łącznik prosty 33">
            <a:extLst>
              <a:ext uri="{FF2B5EF4-FFF2-40B4-BE49-F238E27FC236}">
                <a16:creationId xmlns:a16="http://schemas.microsoft.com/office/drawing/2014/main" id="{4D8C8011-4365-4427-B916-52E824184870}"/>
              </a:ext>
            </a:extLst>
          </p:cNvPr>
          <p:cNvCxnSpPr>
            <a:cxnSpLocks/>
          </p:cNvCxnSpPr>
          <p:nvPr/>
        </p:nvCxnSpPr>
        <p:spPr>
          <a:xfrm>
            <a:off x="874713" y="6139278"/>
            <a:ext cx="10442575" cy="0"/>
          </a:xfrm>
          <a:prstGeom prst="line">
            <a:avLst/>
          </a:prstGeom>
          <a:ln>
            <a:solidFill>
              <a:srgbClr val="40434F">
                <a:alpha val="40000"/>
              </a:srgb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898D4326-7241-4B23-949F-76823FBC0B59}"/>
              </a:ext>
            </a:extLst>
          </p:cNvPr>
          <p:cNvSpPr>
            <a:spLocks noGrp="1"/>
          </p:cNvSpPr>
          <p:nvPr>
            <p:ph type="title"/>
          </p:nvPr>
        </p:nvSpPr>
        <p:spPr/>
        <p:txBody>
          <a:bodyPr/>
          <a:lstStyle/>
          <a:p>
            <a:r>
              <a:rPr lang="en-US" dirty="0"/>
              <a:t>5/ </a:t>
            </a:r>
            <a:r>
              <a:rPr lang="pl-PL" dirty="0"/>
              <a:t>Smart data </a:t>
            </a:r>
            <a:r>
              <a:rPr lang="pl-PL" dirty="0" err="1"/>
              <a:t>population</a:t>
            </a:r>
            <a:endParaRPr lang="en-US" dirty="0"/>
          </a:p>
        </p:txBody>
      </p:sp>
      <p:sp>
        <p:nvSpPr>
          <p:cNvPr id="35" name="Symbol zastępczy numeru slajdu 1">
            <a:extLst>
              <a:ext uri="{FF2B5EF4-FFF2-40B4-BE49-F238E27FC236}">
                <a16:creationId xmlns:a16="http://schemas.microsoft.com/office/drawing/2014/main" id="{769DFF0E-456F-4394-A8D3-805F6D73B740}"/>
              </a:ext>
            </a:extLst>
          </p:cNvPr>
          <p:cNvSpPr>
            <a:spLocks noGrp="1"/>
          </p:cNvSpPr>
          <p:nvPr>
            <p:ph type="sldNum" sz="quarter" idx="12"/>
          </p:nvPr>
        </p:nvSpPr>
        <p:spPr/>
        <p:txBody>
          <a:bodyPr vert="horz" wrap="square" lIns="0" tIns="0" rIns="0" bIns="0" rtlCol="0" anchor="b">
            <a:spAutoFit/>
          </a:bodyPr>
          <a:lstStyle/>
          <a:p>
            <a:pPr>
              <a:spcBef>
                <a:spcPct val="0"/>
              </a:spcBef>
            </a:pPr>
            <a:fld id="{1A076B6A-A9D5-4ABA-9939-A832AC87749F}" type="slidenum">
              <a:rPr lang="pl-PL" sz="1050" b="1" smtClean="0">
                <a:solidFill>
                  <a:schemeClr val="tx1"/>
                </a:solidFill>
                <a:ea typeface="+mj-ea"/>
                <a:cs typeface="+mj-cs"/>
              </a:rPr>
              <a:pPr>
                <a:spcBef>
                  <a:spcPct val="0"/>
                </a:spcBef>
              </a:pPr>
              <a:t>51</a:t>
            </a:fld>
            <a:r>
              <a:rPr lang="pl-PL" sz="1050" b="1" dirty="0">
                <a:solidFill>
                  <a:schemeClr val="tx1"/>
                </a:solidFill>
                <a:ea typeface="+mj-ea"/>
                <a:cs typeface="+mj-cs"/>
              </a:rPr>
              <a:t> </a:t>
            </a:r>
            <a:endParaRPr lang="pl-PL" sz="1050" dirty="0">
              <a:solidFill>
                <a:schemeClr val="tx1"/>
              </a:solidFill>
              <a:ea typeface="+mj-ea"/>
              <a:cs typeface="+mj-cs"/>
            </a:endParaRPr>
          </a:p>
        </p:txBody>
      </p:sp>
      <p:sp>
        <p:nvSpPr>
          <p:cNvPr id="5" name="Content Placeholder 4">
            <a:extLst>
              <a:ext uri="{FF2B5EF4-FFF2-40B4-BE49-F238E27FC236}">
                <a16:creationId xmlns:a16="http://schemas.microsoft.com/office/drawing/2014/main" id="{C5ADCBDC-1BAD-4105-AB77-74DA7603DA52}"/>
              </a:ext>
            </a:extLst>
          </p:cNvPr>
          <p:cNvSpPr>
            <a:spLocks noGrp="1"/>
          </p:cNvSpPr>
          <p:nvPr>
            <p:ph idx="1"/>
          </p:nvPr>
        </p:nvSpPr>
        <p:spPr/>
        <p:txBody>
          <a:bodyPr>
            <a:normAutofit/>
          </a:bodyPr>
          <a:lstStyle/>
          <a:p>
            <a:pPr marL="0" indent="0" algn="l">
              <a:buNone/>
            </a:pPr>
            <a:r>
              <a:rPr lang="en-GB" sz="2800" b="0" i="0" u="none" strike="noStrike" baseline="0" dirty="0">
                <a:solidFill>
                  <a:srgbClr val="000000"/>
                </a:solidFill>
                <a:latin typeface="CMSS10"/>
              </a:rPr>
              <a:t>This</a:t>
            </a:r>
            <a:r>
              <a:rPr lang="pl-PL" sz="2800" b="0" i="0" u="none" strike="noStrike" baseline="0" dirty="0">
                <a:solidFill>
                  <a:srgbClr val="000000"/>
                </a:solidFill>
                <a:latin typeface="CMSS10"/>
              </a:rPr>
              <a:t> </a:t>
            </a:r>
            <a:r>
              <a:rPr lang="en-GB" sz="2800" b="0" i="0" u="none" strike="noStrike" baseline="0" dirty="0">
                <a:solidFill>
                  <a:srgbClr val="000000"/>
                </a:solidFill>
                <a:latin typeface="CMSS10"/>
              </a:rPr>
              <a:t>process should generate same structures as they could be de</a:t>
            </a:r>
            <a:r>
              <a:rPr lang="pl-PL" sz="2800" b="0" i="0" u="none" strike="noStrike" baseline="0" dirty="0">
                <a:solidFill>
                  <a:srgbClr val="000000"/>
                </a:solidFill>
                <a:latin typeface="CMSS10"/>
              </a:rPr>
              <a:t>fi</a:t>
            </a:r>
            <a:r>
              <a:rPr lang="en-GB" sz="2800" b="0" i="0" u="none" strike="noStrike" baseline="0" dirty="0">
                <a:solidFill>
                  <a:srgbClr val="000000"/>
                </a:solidFill>
                <a:latin typeface="CMSS10"/>
              </a:rPr>
              <a:t>ned by API</a:t>
            </a:r>
            <a:r>
              <a:rPr lang="pl-PL" sz="2800" b="0" i="0" u="none" strike="noStrike" baseline="0" dirty="0">
                <a:solidFill>
                  <a:srgbClr val="000000"/>
                </a:solidFill>
                <a:latin typeface="CMSS10"/>
              </a:rPr>
              <a:t> </a:t>
            </a:r>
            <a:r>
              <a:rPr lang="en-GB" sz="2800" b="0" i="0" u="none" strike="noStrike" baseline="0" dirty="0">
                <a:solidFill>
                  <a:srgbClr val="000000"/>
                </a:solidFill>
                <a:latin typeface="CMSS10"/>
              </a:rPr>
              <a:t>actions, and services allowing that operations should be readable for</a:t>
            </a:r>
            <a:r>
              <a:rPr lang="pl-PL" sz="2800" b="0" i="0" u="none" strike="noStrike" baseline="0" dirty="0">
                <a:solidFill>
                  <a:srgbClr val="000000"/>
                </a:solidFill>
                <a:latin typeface="CMSS10"/>
              </a:rPr>
              <a:t> </a:t>
            </a:r>
            <a:r>
              <a:rPr lang="en-US" sz="2800" b="0" i="0" u="none" strike="noStrike" baseline="0" dirty="0">
                <a:solidFill>
                  <a:srgbClr val="000000"/>
                </a:solidFill>
                <a:latin typeface="CMSS10"/>
              </a:rPr>
              <a:t>software developers.</a:t>
            </a:r>
            <a:endParaRPr lang="en-US" dirty="0"/>
          </a:p>
        </p:txBody>
      </p:sp>
    </p:spTree>
    <p:extLst>
      <p:ext uri="{BB962C8B-B14F-4D97-AF65-F5344CB8AC3E}">
        <p14:creationId xmlns:p14="http://schemas.microsoft.com/office/powerpoint/2010/main" val="337498786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E1F24682-32A4-42DC-8139-5B8C965E3943}"/>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r="55953" b="-5630"/>
          <a:stretch/>
        </p:blipFill>
        <p:spPr>
          <a:xfrm>
            <a:off x="874710" y="6257546"/>
            <a:ext cx="520546" cy="313445"/>
          </a:xfrm>
          <a:prstGeom prst="rect">
            <a:avLst/>
          </a:prstGeom>
        </p:spPr>
      </p:pic>
      <p:cxnSp>
        <p:nvCxnSpPr>
          <p:cNvPr id="34" name="Łącznik prosty 33">
            <a:extLst>
              <a:ext uri="{FF2B5EF4-FFF2-40B4-BE49-F238E27FC236}">
                <a16:creationId xmlns:a16="http://schemas.microsoft.com/office/drawing/2014/main" id="{4D8C8011-4365-4427-B916-52E824184870}"/>
              </a:ext>
            </a:extLst>
          </p:cNvPr>
          <p:cNvCxnSpPr>
            <a:cxnSpLocks/>
          </p:cNvCxnSpPr>
          <p:nvPr/>
        </p:nvCxnSpPr>
        <p:spPr>
          <a:xfrm>
            <a:off x="874713" y="6139278"/>
            <a:ext cx="10442575" cy="0"/>
          </a:xfrm>
          <a:prstGeom prst="line">
            <a:avLst/>
          </a:prstGeom>
          <a:ln>
            <a:solidFill>
              <a:srgbClr val="40434F">
                <a:alpha val="40000"/>
              </a:srgb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898D4326-7241-4B23-949F-76823FBC0B59}"/>
              </a:ext>
            </a:extLst>
          </p:cNvPr>
          <p:cNvSpPr>
            <a:spLocks noGrp="1"/>
          </p:cNvSpPr>
          <p:nvPr>
            <p:ph type="title"/>
          </p:nvPr>
        </p:nvSpPr>
        <p:spPr/>
        <p:txBody>
          <a:bodyPr/>
          <a:lstStyle/>
          <a:p>
            <a:r>
              <a:rPr lang="en-US" dirty="0"/>
              <a:t>5/ </a:t>
            </a:r>
            <a:r>
              <a:rPr lang="pl-PL" dirty="0" err="1"/>
              <a:t>Metadata</a:t>
            </a:r>
            <a:r>
              <a:rPr lang="pl-PL" dirty="0"/>
              <a:t> </a:t>
            </a:r>
            <a:r>
              <a:rPr lang="pl-PL" dirty="0" err="1"/>
              <a:t>definition</a:t>
            </a:r>
            <a:endParaRPr lang="en-US" dirty="0"/>
          </a:p>
        </p:txBody>
      </p:sp>
      <p:sp>
        <p:nvSpPr>
          <p:cNvPr id="35" name="Symbol zastępczy numeru slajdu 1">
            <a:extLst>
              <a:ext uri="{FF2B5EF4-FFF2-40B4-BE49-F238E27FC236}">
                <a16:creationId xmlns:a16="http://schemas.microsoft.com/office/drawing/2014/main" id="{769DFF0E-456F-4394-A8D3-805F6D73B740}"/>
              </a:ext>
            </a:extLst>
          </p:cNvPr>
          <p:cNvSpPr>
            <a:spLocks noGrp="1"/>
          </p:cNvSpPr>
          <p:nvPr>
            <p:ph type="sldNum" sz="quarter" idx="12"/>
          </p:nvPr>
        </p:nvSpPr>
        <p:spPr/>
        <p:txBody>
          <a:bodyPr vert="horz" wrap="square" lIns="0" tIns="0" rIns="0" bIns="0" rtlCol="0" anchor="b">
            <a:spAutoFit/>
          </a:bodyPr>
          <a:lstStyle/>
          <a:p>
            <a:pPr>
              <a:spcBef>
                <a:spcPct val="0"/>
              </a:spcBef>
            </a:pPr>
            <a:fld id="{1A076B6A-A9D5-4ABA-9939-A832AC87749F}" type="slidenum">
              <a:rPr lang="pl-PL" sz="1050" b="1" smtClean="0">
                <a:solidFill>
                  <a:schemeClr val="tx1"/>
                </a:solidFill>
                <a:ea typeface="+mj-ea"/>
                <a:cs typeface="+mj-cs"/>
              </a:rPr>
              <a:pPr>
                <a:spcBef>
                  <a:spcPct val="0"/>
                </a:spcBef>
              </a:pPr>
              <a:t>52</a:t>
            </a:fld>
            <a:r>
              <a:rPr lang="pl-PL" sz="1050" b="1" dirty="0">
                <a:solidFill>
                  <a:schemeClr val="tx1"/>
                </a:solidFill>
                <a:ea typeface="+mj-ea"/>
                <a:cs typeface="+mj-cs"/>
              </a:rPr>
              <a:t> </a:t>
            </a:r>
            <a:endParaRPr lang="pl-PL" sz="1050" dirty="0">
              <a:solidFill>
                <a:schemeClr val="tx1"/>
              </a:solidFill>
              <a:ea typeface="+mj-ea"/>
              <a:cs typeface="+mj-cs"/>
            </a:endParaRPr>
          </a:p>
        </p:txBody>
      </p:sp>
      <p:sp>
        <p:nvSpPr>
          <p:cNvPr id="5" name="Content Placeholder 4">
            <a:extLst>
              <a:ext uri="{FF2B5EF4-FFF2-40B4-BE49-F238E27FC236}">
                <a16:creationId xmlns:a16="http://schemas.microsoft.com/office/drawing/2014/main" id="{C5ADCBDC-1BAD-4105-AB77-74DA7603DA52}"/>
              </a:ext>
            </a:extLst>
          </p:cNvPr>
          <p:cNvSpPr>
            <a:spLocks noGrp="1"/>
          </p:cNvSpPr>
          <p:nvPr>
            <p:ph idx="1"/>
          </p:nvPr>
        </p:nvSpPr>
        <p:spPr/>
        <p:txBody>
          <a:bodyPr>
            <a:normAutofit/>
          </a:bodyPr>
          <a:lstStyle/>
          <a:p>
            <a:pPr marL="0" indent="0" algn="l">
              <a:buNone/>
            </a:pPr>
            <a:r>
              <a:rPr lang="en-GB" sz="2800" b="0" i="0" u="none" strike="noStrike" baseline="0" dirty="0">
                <a:latin typeface="CMSS10"/>
              </a:rPr>
              <a:t>For purpose of item generation, we will use </a:t>
            </a:r>
            <a:r>
              <a:rPr lang="en-GB" sz="2800" b="0" i="0" u="none" strike="noStrike" baseline="0" dirty="0">
                <a:latin typeface="CMSSI10"/>
              </a:rPr>
              <a:t>Fluent interface approach</a:t>
            </a:r>
            <a:r>
              <a:rPr lang="pl-PL" sz="2800" b="0" i="0" u="none" strike="noStrike" baseline="0" dirty="0">
                <a:latin typeface="CMSSI10"/>
              </a:rPr>
              <a:t> </a:t>
            </a:r>
            <a:r>
              <a:rPr lang="en-GB" sz="2800" b="0" i="0" u="none" strike="noStrike" baseline="0" dirty="0">
                <a:latin typeface="CMSS10"/>
              </a:rPr>
              <a:t>whereas result of method invocation You return invoked object. This</a:t>
            </a:r>
            <a:r>
              <a:rPr lang="pl-PL" sz="2800" b="0" i="0" u="none" strike="noStrike" baseline="0" dirty="0">
                <a:latin typeface="CMSS10"/>
              </a:rPr>
              <a:t> </a:t>
            </a:r>
            <a:r>
              <a:rPr lang="en-GB" sz="2800" b="0" i="0" u="none" strike="noStrike" baseline="0" dirty="0">
                <a:latin typeface="CMSS10"/>
              </a:rPr>
              <a:t>design allow to create pipelines generating data properties one by one,</a:t>
            </a:r>
            <a:r>
              <a:rPr lang="pl-PL" sz="2800" b="0" i="0" u="none" strike="noStrike" baseline="0" dirty="0">
                <a:latin typeface="CMSS10"/>
              </a:rPr>
              <a:t> </a:t>
            </a:r>
            <a:r>
              <a:rPr lang="en-GB" sz="2800" b="0" i="0" u="none" strike="noStrike" baseline="0" dirty="0">
                <a:latin typeface="CMSS10"/>
              </a:rPr>
              <a:t>during complete process using the same object as a root.</a:t>
            </a:r>
            <a:endParaRPr lang="pl-PL" sz="2800" b="0" i="0" u="none" strike="noStrike" baseline="0" dirty="0">
              <a:latin typeface="CMSS10"/>
            </a:endParaRPr>
          </a:p>
          <a:p>
            <a:pPr marL="0" indent="0" algn="l">
              <a:buNone/>
            </a:pPr>
            <a:endParaRPr lang="pl-PL" dirty="0">
              <a:latin typeface="CMSS10"/>
            </a:endParaRPr>
          </a:p>
        </p:txBody>
      </p:sp>
      <p:sp>
        <p:nvSpPr>
          <p:cNvPr id="4" name="TextBox 3">
            <a:extLst>
              <a:ext uri="{FF2B5EF4-FFF2-40B4-BE49-F238E27FC236}">
                <a16:creationId xmlns:a16="http://schemas.microsoft.com/office/drawing/2014/main" id="{C4D6F657-BA33-489B-B373-3D5C267567BD}"/>
              </a:ext>
            </a:extLst>
          </p:cNvPr>
          <p:cNvSpPr txBox="1"/>
          <p:nvPr/>
        </p:nvSpPr>
        <p:spPr>
          <a:xfrm>
            <a:off x="838200" y="5769946"/>
            <a:ext cx="3055260" cy="369332"/>
          </a:xfrm>
          <a:prstGeom prst="rect">
            <a:avLst/>
          </a:prstGeom>
          <a:noFill/>
        </p:spPr>
        <p:txBody>
          <a:bodyPr wrap="none" rtlCol="0">
            <a:spAutoFit/>
          </a:bodyPr>
          <a:lstStyle/>
          <a:p>
            <a:r>
              <a:rPr lang="pl-PL" dirty="0" err="1">
                <a:hlinkClick r:id="rId5"/>
              </a:rPr>
              <a:t>MetadataDefinitionBuilder.cs</a:t>
            </a:r>
            <a:endParaRPr lang="en-US" dirty="0"/>
          </a:p>
        </p:txBody>
      </p:sp>
    </p:spTree>
    <p:extLst>
      <p:ext uri="{BB962C8B-B14F-4D97-AF65-F5344CB8AC3E}">
        <p14:creationId xmlns:p14="http://schemas.microsoft.com/office/powerpoint/2010/main" val="190731111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E1F24682-32A4-42DC-8139-5B8C965E3943}"/>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r="55953" b="-5630"/>
          <a:stretch/>
        </p:blipFill>
        <p:spPr>
          <a:xfrm>
            <a:off x="874710" y="6257546"/>
            <a:ext cx="520546" cy="313445"/>
          </a:xfrm>
          <a:prstGeom prst="rect">
            <a:avLst/>
          </a:prstGeom>
        </p:spPr>
      </p:pic>
      <p:cxnSp>
        <p:nvCxnSpPr>
          <p:cNvPr id="34" name="Łącznik prosty 33">
            <a:extLst>
              <a:ext uri="{FF2B5EF4-FFF2-40B4-BE49-F238E27FC236}">
                <a16:creationId xmlns:a16="http://schemas.microsoft.com/office/drawing/2014/main" id="{4D8C8011-4365-4427-B916-52E824184870}"/>
              </a:ext>
            </a:extLst>
          </p:cNvPr>
          <p:cNvCxnSpPr>
            <a:cxnSpLocks/>
          </p:cNvCxnSpPr>
          <p:nvPr/>
        </p:nvCxnSpPr>
        <p:spPr>
          <a:xfrm>
            <a:off x="874713" y="6139278"/>
            <a:ext cx="10442575" cy="0"/>
          </a:xfrm>
          <a:prstGeom prst="line">
            <a:avLst/>
          </a:prstGeom>
          <a:ln>
            <a:solidFill>
              <a:srgbClr val="40434F">
                <a:alpha val="40000"/>
              </a:srgb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898D4326-7241-4B23-949F-76823FBC0B59}"/>
              </a:ext>
            </a:extLst>
          </p:cNvPr>
          <p:cNvSpPr>
            <a:spLocks noGrp="1"/>
          </p:cNvSpPr>
          <p:nvPr>
            <p:ph type="title"/>
          </p:nvPr>
        </p:nvSpPr>
        <p:spPr/>
        <p:txBody>
          <a:bodyPr/>
          <a:lstStyle/>
          <a:p>
            <a:r>
              <a:rPr lang="en-US" dirty="0"/>
              <a:t>5/ </a:t>
            </a:r>
            <a:r>
              <a:rPr lang="pl-PL" dirty="0" err="1"/>
              <a:t>Property</a:t>
            </a:r>
            <a:r>
              <a:rPr lang="pl-PL" dirty="0"/>
              <a:t> </a:t>
            </a:r>
            <a:r>
              <a:rPr lang="pl-PL" dirty="0" err="1"/>
              <a:t>definition</a:t>
            </a:r>
            <a:endParaRPr lang="en-US" dirty="0"/>
          </a:p>
        </p:txBody>
      </p:sp>
      <p:sp>
        <p:nvSpPr>
          <p:cNvPr id="35" name="Symbol zastępczy numeru slajdu 1">
            <a:extLst>
              <a:ext uri="{FF2B5EF4-FFF2-40B4-BE49-F238E27FC236}">
                <a16:creationId xmlns:a16="http://schemas.microsoft.com/office/drawing/2014/main" id="{769DFF0E-456F-4394-A8D3-805F6D73B740}"/>
              </a:ext>
            </a:extLst>
          </p:cNvPr>
          <p:cNvSpPr>
            <a:spLocks noGrp="1"/>
          </p:cNvSpPr>
          <p:nvPr>
            <p:ph type="sldNum" sz="quarter" idx="12"/>
          </p:nvPr>
        </p:nvSpPr>
        <p:spPr/>
        <p:txBody>
          <a:bodyPr vert="horz" wrap="square" lIns="0" tIns="0" rIns="0" bIns="0" rtlCol="0" anchor="b">
            <a:spAutoFit/>
          </a:bodyPr>
          <a:lstStyle/>
          <a:p>
            <a:pPr>
              <a:spcBef>
                <a:spcPct val="0"/>
              </a:spcBef>
            </a:pPr>
            <a:fld id="{1A076B6A-A9D5-4ABA-9939-A832AC87749F}" type="slidenum">
              <a:rPr lang="pl-PL" sz="1050" b="1" smtClean="0">
                <a:solidFill>
                  <a:schemeClr val="tx1"/>
                </a:solidFill>
                <a:ea typeface="+mj-ea"/>
                <a:cs typeface="+mj-cs"/>
              </a:rPr>
              <a:pPr>
                <a:spcBef>
                  <a:spcPct val="0"/>
                </a:spcBef>
              </a:pPr>
              <a:t>53</a:t>
            </a:fld>
            <a:r>
              <a:rPr lang="pl-PL" sz="1050" b="1" dirty="0">
                <a:solidFill>
                  <a:schemeClr val="tx1"/>
                </a:solidFill>
                <a:ea typeface="+mj-ea"/>
                <a:cs typeface="+mj-cs"/>
              </a:rPr>
              <a:t> </a:t>
            </a:r>
            <a:endParaRPr lang="pl-PL" sz="1050" dirty="0">
              <a:solidFill>
                <a:schemeClr val="tx1"/>
              </a:solidFill>
              <a:ea typeface="+mj-ea"/>
              <a:cs typeface="+mj-cs"/>
            </a:endParaRPr>
          </a:p>
        </p:txBody>
      </p:sp>
      <p:sp>
        <p:nvSpPr>
          <p:cNvPr id="5" name="Content Placeholder 4">
            <a:extLst>
              <a:ext uri="{FF2B5EF4-FFF2-40B4-BE49-F238E27FC236}">
                <a16:creationId xmlns:a16="http://schemas.microsoft.com/office/drawing/2014/main" id="{C5ADCBDC-1BAD-4105-AB77-74DA7603DA52}"/>
              </a:ext>
            </a:extLst>
          </p:cNvPr>
          <p:cNvSpPr>
            <a:spLocks noGrp="1"/>
          </p:cNvSpPr>
          <p:nvPr>
            <p:ph idx="1"/>
          </p:nvPr>
        </p:nvSpPr>
        <p:spPr/>
        <p:txBody>
          <a:bodyPr>
            <a:normAutofit/>
          </a:bodyPr>
          <a:lstStyle/>
          <a:p>
            <a:pPr marL="0" indent="0" algn="l">
              <a:buNone/>
            </a:pPr>
            <a:r>
              <a:rPr lang="en-GB" sz="2800" b="0" i="0" u="none" strike="noStrike" baseline="0" dirty="0">
                <a:solidFill>
                  <a:srgbClr val="000000"/>
                </a:solidFill>
                <a:latin typeface="CMSS10"/>
              </a:rPr>
              <a:t>Since properties differ from each other in metadata definition builder we should include multiple builders, each for each type.</a:t>
            </a:r>
            <a:endParaRPr lang="pl-PL" dirty="0">
              <a:solidFill>
                <a:srgbClr val="000000"/>
              </a:solidFill>
              <a:latin typeface="CMSS10"/>
            </a:endParaRPr>
          </a:p>
          <a:p>
            <a:pPr marL="0" indent="0" algn="l">
              <a:buNone/>
            </a:pPr>
            <a:endParaRPr lang="en-US" dirty="0"/>
          </a:p>
        </p:txBody>
      </p:sp>
      <p:sp>
        <p:nvSpPr>
          <p:cNvPr id="4" name="TextBox 3">
            <a:extLst>
              <a:ext uri="{FF2B5EF4-FFF2-40B4-BE49-F238E27FC236}">
                <a16:creationId xmlns:a16="http://schemas.microsoft.com/office/drawing/2014/main" id="{3EA2C53F-76F9-4443-A7ED-384E8D075690}"/>
              </a:ext>
            </a:extLst>
          </p:cNvPr>
          <p:cNvSpPr txBox="1"/>
          <p:nvPr/>
        </p:nvSpPr>
        <p:spPr>
          <a:xfrm>
            <a:off x="838200" y="5769946"/>
            <a:ext cx="2128724" cy="369332"/>
          </a:xfrm>
          <a:prstGeom prst="rect">
            <a:avLst/>
          </a:prstGeom>
          <a:noFill/>
        </p:spPr>
        <p:txBody>
          <a:bodyPr wrap="none" rtlCol="0">
            <a:spAutoFit/>
          </a:bodyPr>
          <a:lstStyle/>
          <a:p>
            <a:r>
              <a:rPr lang="pl-PL" dirty="0" err="1">
                <a:hlinkClick r:id="rId5"/>
              </a:rPr>
              <a:t>PropertyBuilders.cs</a:t>
            </a:r>
            <a:endParaRPr lang="en-US" dirty="0"/>
          </a:p>
        </p:txBody>
      </p:sp>
    </p:spTree>
    <p:extLst>
      <p:ext uri="{BB962C8B-B14F-4D97-AF65-F5344CB8AC3E}">
        <p14:creationId xmlns:p14="http://schemas.microsoft.com/office/powerpoint/2010/main" val="362233620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E1F24682-32A4-42DC-8139-5B8C965E3943}"/>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r="55953" b="-5630"/>
          <a:stretch/>
        </p:blipFill>
        <p:spPr>
          <a:xfrm>
            <a:off x="874710" y="6257546"/>
            <a:ext cx="520546" cy="313445"/>
          </a:xfrm>
          <a:prstGeom prst="rect">
            <a:avLst/>
          </a:prstGeom>
        </p:spPr>
      </p:pic>
      <p:cxnSp>
        <p:nvCxnSpPr>
          <p:cNvPr id="34" name="Łącznik prosty 33">
            <a:extLst>
              <a:ext uri="{FF2B5EF4-FFF2-40B4-BE49-F238E27FC236}">
                <a16:creationId xmlns:a16="http://schemas.microsoft.com/office/drawing/2014/main" id="{4D8C8011-4365-4427-B916-52E824184870}"/>
              </a:ext>
            </a:extLst>
          </p:cNvPr>
          <p:cNvCxnSpPr>
            <a:cxnSpLocks/>
          </p:cNvCxnSpPr>
          <p:nvPr/>
        </p:nvCxnSpPr>
        <p:spPr>
          <a:xfrm>
            <a:off x="874713" y="6139278"/>
            <a:ext cx="10442575" cy="0"/>
          </a:xfrm>
          <a:prstGeom prst="line">
            <a:avLst/>
          </a:prstGeom>
          <a:ln>
            <a:solidFill>
              <a:srgbClr val="40434F">
                <a:alpha val="40000"/>
              </a:srgb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898D4326-7241-4B23-949F-76823FBC0B59}"/>
              </a:ext>
            </a:extLst>
          </p:cNvPr>
          <p:cNvSpPr>
            <a:spLocks noGrp="1"/>
          </p:cNvSpPr>
          <p:nvPr>
            <p:ph type="title"/>
          </p:nvPr>
        </p:nvSpPr>
        <p:spPr/>
        <p:txBody>
          <a:bodyPr/>
          <a:lstStyle/>
          <a:p>
            <a:r>
              <a:rPr lang="en-US" dirty="0"/>
              <a:t>5/ </a:t>
            </a:r>
            <a:r>
              <a:rPr lang="pl-PL" dirty="0" err="1"/>
              <a:t>Property</a:t>
            </a:r>
            <a:r>
              <a:rPr lang="pl-PL" dirty="0"/>
              <a:t> </a:t>
            </a:r>
            <a:r>
              <a:rPr lang="pl-PL" dirty="0" err="1"/>
              <a:t>initialization</a:t>
            </a:r>
            <a:endParaRPr lang="en-US" dirty="0"/>
          </a:p>
        </p:txBody>
      </p:sp>
      <p:sp>
        <p:nvSpPr>
          <p:cNvPr id="35" name="Symbol zastępczy numeru slajdu 1">
            <a:extLst>
              <a:ext uri="{FF2B5EF4-FFF2-40B4-BE49-F238E27FC236}">
                <a16:creationId xmlns:a16="http://schemas.microsoft.com/office/drawing/2014/main" id="{769DFF0E-456F-4394-A8D3-805F6D73B740}"/>
              </a:ext>
            </a:extLst>
          </p:cNvPr>
          <p:cNvSpPr>
            <a:spLocks noGrp="1"/>
          </p:cNvSpPr>
          <p:nvPr>
            <p:ph type="sldNum" sz="quarter" idx="12"/>
          </p:nvPr>
        </p:nvSpPr>
        <p:spPr/>
        <p:txBody>
          <a:bodyPr vert="horz" wrap="square" lIns="0" tIns="0" rIns="0" bIns="0" rtlCol="0" anchor="b">
            <a:spAutoFit/>
          </a:bodyPr>
          <a:lstStyle/>
          <a:p>
            <a:pPr>
              <a:spcBef>
                <a:spcPct val="0"/>
              </a:spcBef>
            </a:pPr>
            <a:fld id="{1A076B6A-A9D5-4ABA-9939-A832AC87749F}" type="slidenum">
              <a:rPr lang="pl-PL" sz="1050" b="1" smtClean="0">
                <a:solidFill>
                  <a:schemeClr val="tx1"/>
                </a:solidFill>
                <a:ea typeface="+mj-ea"/>
                <a:cs typeface="+mj-cs"/>
              </a:rPr>
              <a:pPr>
                <a:spcBef>
                  <a:spcPct val="0"/>
                </a:spcBef>
              </a:pPr>
              <a:t>54</a:t>
            </a:fld>
            <a:r>
              <a:rPr lang="pl-PL" sz="1050" b="1" dirty="0">
                <a:solidFill>
                  <a:schemeClr val="tx1"/>
                </a:solidFill>
                <a:ea typeface="+mj-ea"/>
                <a:cs typeface="+mj-cs"/>
              </a:rPr>
              <a:t> </a:t>
            </a:r>
            <a:endParaRPr lang="pl-PL" sz="1050" dirty="0">
              <a:solidFill>
                <a:schemeClr val="tx1"/>
              </a:solidFill>
              <a:ea typeface="+mj-ea"/>
              <a:cs typeface="+mj-cs"/>
            </a:endParaRPr>
          </a:p>
        </p:txBody>
      </p:sp>
      <p:sp>
        <p:nvSpPr>
          <p:cNvPr id="5" name="Content Placeholder 4">
            <a:extLst>
              <a:ext uri="{FF2B5EF4-FFF2-40B4-BE49-F238E27FC236}">
                <a16:creationId xmlns:a16="http://schemas.microsoft.com/office/drawing/2014/main" id="{C5ADCBDC-1BAD-4105-AB77-74DA7603DA52}"/>
              </a:ext>
            </a:extLst>
          </p:cNvPr>
          <p:cNvSpPr>
            <a:spLocks noGrp="1"/>
          </p:cNvSpPr>
          <p:nvPr>
            <p:ph idx="1"/>
          </p:nvPr>
        </p:nvSpPr>
        <p:spPr/>
        <p:txBody>
          <a:bodyPr>
            <a:normAutofit fontScale="70000" lnSpcReduction="20000"/>
          </a:bodyPr>
          <a:lstStyle/>
          <a:p>
            <a:pPr marL="0" marR="0" indent="0">
              <a:lnSpc>
                <a:spcPct val="107000"/>
              </a:lnSpc>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800" dirty="0" err="1">
                <a:solidFill>
                  <a:srgbClr val="1F377F"/>
                </a:solidFill>
                <a:effectLst/>
                <a:latin typeface="Consolas" panose="020B0609020204030204" pitchFamily="49" charset="0"/>
                <a:ea typeface="Times New Roman" panose="02020603050405020304" pitchFamily="18" charset="0"/>
                <a:cs typeface="Courier New" panose="02070309020205020404" pitchFamily="49" charset="0"/>
              </a:rPr>
              <a:t>x</a:t>
            </a:r>
            <a:r>
              <a:rPr lang="en-US" sz="1800" dirty="0" err="1">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a:t>
            </a:r>
            <a:r>
              <a:rPr lang="en-US" sz="1800" dirty="0" err="1">
                <a:solidFill>
                  <a:srgbClr val="74531F"/>
                </a:solidFill>
                <a:effectLst/>
                <a:latin typeface="Consolas" panose="020B0609020204030204" pitchFamily="49" charset="0"/>
                <a:ea typeface="Times New Roman" panose="02020603050405020304" pitchFamily="18" charset="0"/>
                <a:cs typeface="Courier New" panose="02070309020205020404" pitchFamily="49" charset="0"/>
              </a:rPr>
              <a:t>Add</a:t>
            </a:r>
            <a:r>
              <a:rPr lang="en-US" sz="180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a:t>
            </a:r>
            <a:r>
              <a:rPr lang="en-US" sz="1800" dirty="0">
                <a:solidFill>
                  <a:srgbClr val="0000FF"/>
                </a:solidFill>
                <a:effectLst/>
                <a:latin typeface="Consolas" panose="020B0609020204030204" pitchFamily="49" charset="0"/>
                <a:ea typeface="Times New Roman" panose="02020603050405020304" pitchFamily="18" charset="0"/>
                <a:cs typeface="Courier New" panose="02070309020205020404" pitchFamily="49" charset="0"/>
              </a:rPr>
              <a:t>new</a:t>
            </a:r>
            <a:r>
              <a:rPr lang="en-US" sz="180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 </a:t>
            </a:r>
            <a:r>
              <a:rPr lang="en-US" sz="1800" dirty="0" err="1">
                <a:solidFill>
                  <a:srgbClr val="2B91AF"/>
                </a:solidFill>
                <a:effectLst/>
                <a:latin typeface="Consolas" panose="020B0609020204030204" pitchFamily="49" charset="0"/>
                <a:ea typeface="Times New Roman" panose="02020603050405020304" pitchFamily="18" charset="0"/>
                <a:cs typeface="Courier New" panose="02070309020205020404" pitchFamily="49" charset="0"/>
              </a:rPr>
              <a:t>DefinitionBuilder</a:t>
            </a:r>
            <a:r>
              <a:rPr lang="en-US" sz="180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a:t>
            </a:r>
            <a:r>
              <a:rPr lang="en-US" sz="1800" dirty="0">
                <a:solidFill>
                  <a:srgbClr val="A31515"/>
                </a:solidFill>
                <a:effectLst/>
                <a:latin typeface="Consolas" panose="020B0609020204030204" pitchFamily="49" charset="0"/>
                <a:ea typeface="Times New Roman" panose="02020603050405020304" pitchFamily="18" charset="0"/>
                <a:cs typeface="Courier New" panose="02070309020205020404" pitchFamily="49" charset="0"/>
              </a:rPr>
              <a:t>"</a:t>
            </a:r>
            <a:r>
              <a:rPr lang="en-US" sz="1800" dirty="0" err="1">
                <a:solidFill>
                  <a:srgbClr val="A31515"/>
                </a:solidFill>
                <a:effectLst/>
                <a:latin typeface="Consolas" panose="020B0609020204030204" pitchFamily="49" charset="0"/>
                <a:ea typeface="Times New Roman" panose="02020603050405020304" pitchFamily="18" charset="0"/>
                <a:cs typeface="Courier New" panose="02070309020205020404" pitchFamily="49" charset="0"/>
              </a:rPr>
              <a:t>recording_location</a:t>
            </a:r>
            <a:r>
              <a:rPr lang="en-US" sz="1800" dirty="0">
                <a:solidFill>
                  <a:srgbClr val="A31515"/>
                </a:solidFill>
                <a:effectLst/>
                <a:latin typeface="Consolas" panose="020B0609020204030204" pitchFamily="49" charset="0"/>
                <a:ea typeface="Times New Roman" panose="02020603050405020304" pitchFamily="18" charset="0"/>
                <a:cs typeface="Courier New" panose="02070309020205020404" pitchFamily="49" charset="0"/>
              </a:rPr>
              <a:t>"</a:t>
            </a:r>
            <a:r>
              <a:rPr lang="en-US" sz="180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 </a:t>
            </a:r>
            <a:r>
              <a:rPr lang="en-US" sz="1800" dirty="0">
                <a:solidFill>
                  <a:srgbClr val="A31515"/>
                </a:solidFill>
                <a:effectLst/>
                <a:latin typeface="Consolas" panose="020B0609020204030204" pitchFamily="49" charset="0"/>
                <a:ea typeface="Times New Roman" panose="02020603050405020304" pitchFamily="18" charset="0"/>
                <a:cs typeface="Courier New" panose="02070309020205020404" pitchFamily="49" charset="0"/>
              </a:rPr>
              <a:t>"Location of recording"</a:t>
            </a:r>
            <a:r>
              <a:rPr lang="en-US" sz="180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80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                    .</a:t>
            </a:r>
            <a:r>
              <a:rPr lang="en-US" sz="1800" dirty="0" err="1">
                <a:solidFill>
                  <a:srgbClr val="74531F"/>
                </a:solidFill>
                <a:effectLst/>
                <a:latin typeface="Consolas" panose="020B0609020204030204" pitchFamily="49" charset="0"/>
                <a:ea typeface="Times New Roman" panose="02020603050405020304" pitchFamily="18" charset="0"/>
                <a:cs typeface="Courier New" panose="02070309020205020404" pitchFamily="49" charset="0"/>
              </a:rPr>
              <a:t>AddValidator</a:t>
            </a:r>
            <a:r>
              <a:rPr lang="en-US" sz="180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a:t>
            </a:r>
            <a:r>
              <a:rPr lang="en-US" sz="1800" dirty="0" err="1">
                <a:solidFill>
                  <a:srgbClr val="1F377F"/>
                </a:solidFill>
                <a:effectLst/>
                <a:latin typeface="Consolas" panose="020B0609020204030204" pitchFamily="49" charset="0"/>
                <a:ea typeface="Times New Roman" panose="02020603050405020304" pitchFamily="18" charset="0"/>
                <a:cs typeface="Courier New" panose="02070309020205020404" pitchFamily="49" charset="0"/>
              </a:rPr>
              <a:t>validatorCfg</a:t>
            </a:r>
            <a:r>
              <a:rPr lang="en-US" sz="180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 =&gt; </a:t>
            </a:r>
            <a:r>
              <a:rPr lang="en-US" sz="1800" dirty="0" err="1">
                <a:solidFill>
                  <a:srgbClr val="1F377F"/>
                </a:solidFill>
                <a:effectLst/>
                <a:latin typeface="Consolas" panose="020B0609020204030204" pitchFamily="49" charset="0"/>
                <a:ea typeface="Times New Roman" panose="02020603050405020304" pitchFamily="18" charset="0"/>
                <a:cs typeface="Courier New" panose="02070309020205020404" pitchFamily="49" charset="0"/>
              </a:rPr>
              <a:t>validatorCfg</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80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                                                  .</a:t>
            </a:r>
            <a:r>
              <a:rPr lang="en-US" sz="1800" dirty="0" err="1">
                <a:solidFill>
                  <a:srgbClr val="74531F"/>
                </a:solidFill>
                <a:effectLst/>
                <a:latin typeface="Consolas" panose="020B0609020204030204" pitchFamily="49" charset="0"/>
                <a:ea typeface="Times New Roman" panose="02020603050405020304" pitchFamily="18" charset="0"/>
                <a:cs typeface="Courier New" panose="02070309020205020404" pitchFamily="49" charset="0"/>
              </a:rPr>
              <a:t>UseKey</a:t>
            </a:r>
            <a:r>
              <a:rPr lang="en-US" sz="180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a:t>
            </a:r>
            <a:r>
              <a:rPr lang="en-US" sz="1800" dirty="0">
                <a:solidFill>
                  <a:srgbClr val="A31515"/>
                </a:solidFill>
                <a:effectLst/>
                <a:latin typeface="Consolas" panose="020B0609020204030204" pitchFamily="49" charset="0"/>
                <a:ea typeface="Times New Roman" panose="02020603050405020304" pitchFamily="18" charset="0"/>
                <a:cs typeface="Courier New" panose="02070309020205020404" pitchFamily="49" charset="0"/>
              </a:rPr>
              <a:t>"numeric-range"</a:t>
            </a:r>
            <a:r>
              <a:rPr lang="en-US" sz="180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80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                                                  .</a:t>
            </a:r>
            <a:r>
              <a:rPr lang="en-US" sz="1800" dirty="0" err="1">
                <a:solidFill>
                  <a:srgbClr val="74531F"/>
                </a:solidFill>
                <a:effectLst/>
                <a:latin typeface="Consolas" panose="020B0609020204030204" pitchFamily="49" charset="0"/>
                <a:ea typeface="Times New Roman" panose="02020603050405020304" pitchFamily="18" charset="0"/>
                <a:cs typeface="Courier New" panose="02070309020205020404" pitchFamily="49" charset="0"/>
              </a:rPr>
              <a:t>UseValidatorConfiguration</a:t>
            </a:r>
            <a:r>
              <a:rPr lang="en-US" sz="180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a:t>
            </a:r>
            <a:r>
              <a:rPr lang="en-US" sz="1800" dirty="0">
                <a:solidFill>
                  <a:srgbClr val="A31515"/>
                </a:solidFill>
                <a:effectLst/>
                <a:latin typeface="Consolas" panose="020B0609020204030204" pitchFamily="49" charset="0"/>
                <a:ea typeface="Times New Roman" panose="02020603050405020304" pitchFamily="18" charset="0"/>
                <a:cs typeface="Courier New" panose="02070309020205020404" pitchFamily="49" charset="0"/>
              </a:rPr>
              <a:t>"property-key"</a:t>
            </a:r>
            <a:r>
              <a:rPr lang="en-US" sz="180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 </a:t>
            </a:r>
            <a:r>
              <a:rPr lang="en-US" sz="1800" dirty="0">
                <a:solidFill>
                  <a:srgbClr val="A31515"/>
                </a:solidFill>
                <a:effectLst/>
                <a:latin typeface="Consolas" panose="020B0609020204030204" pitchFamily="49" charset="0"/>
                <a:ea typeface="Times New Roman" panose="02020603050405020304" pitchFamily="18" charset="0"/>
                <a:cs typeface="Courier New" panose="02070309020205020404" pitchFamily="49" charset="0"/>
              </a:rPr>
              <a:t>"year"</a:t>
            </a:r>
            <a:r>
              <a:rPr lang="en-US" sz="180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80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                                                  .</a:t>
            </a:r>
            <a:r>
              <a:rPr lang="en-US" sz="1800" dirty="0" err="1">
                <a:solidFill>
                  <a:srgbClr val="74531F"/>
                </a:solidFill>
                <a:effectLst/>
                <a:latin typeface="Consolas" panose="020B0609020204030204" pitchFamily="49" charset="0"/>
                <a:ea typeface="Times New Roman" panose="02020603050405020304" pitchFamily="18" charset="0"/>
                <a:cs typeface="Courier New" panose="02070309020205020404" pitchFamily="49" charset="0"/>
              </a:rPr>
              <a:t>UseValidatorConfiguration</a:t>
            </a:r>
            <a:r>
              <a:rPr lang="en-US" sz="180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a:t>
            </a:r>
            <a:r>
              <a:rPr lang="en-US" sz="1800" dirty="0">
                <a:solidFill>
                  <a:srgbClr val="A31515"/>
                </a:solidFill>
                <a:effectLst/>
                <a:latin typeface="Consolas" panose="020B0609020204030204" pitchFamily="49" charset="0"/>
                <a:ea typeface="Times New Roman" panose="02020603050405020304" pitchFamily="18" charset="0"/>
                <a:cs typeface="Courier New" panose="02070309020205020404" pitchFamily="49" charset="0"/>
              </a:rPr>
              <a:t>"max"</a:t>
            </a:r>
            <a:r>
              <a:rPr lang="en-US" sz="180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 </a:t>
            </a:r>
            <a:r>
              <a:rPr lang="en-US" sz="1800" dirty="0">
                <a:solidFill>
                  <a:srgbClr val="A31515"/>
                </a:solidFill>
                <a:effectLst/>
                <a:latin typeface="Consolas" panose="020B0609020204030204" pitchFamily="49" charset="0"/>
                <a:ea typeface="Times New Roman" panose="02020603050405020304" pitchFamily="18" charset="0"/>
                <a:cs typeface="Courier New" panose="02070309020205020404" pitchFamily="49" charset="0"/>
              </a:rPr>
              <a:t>"2021"</a:t>
            </a:r>
            <a:r>
              <a:rPr lang="en-US" sz="180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80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                    .</a:t>
            </a:r>
            <a:r>
              <a:rPr lang="en-US" sz="1800" dirty="0" err="1">
                <a:solidFill>
                  <a:srgbClr val="74531F"/>
                </a:solidFill>
                <a:effectLst/>
                <a:latin typeface="Consolas" panose="020B0609020204030204" pitchFamily="49" charset="0"/>
                <a:ea typeface="Times New Roman" panose="02020603050405020304" pitchFamily="18" charset="0"/>
                <a:cs typeface="Courier New" panose="02070309020205020404" pitchFamily="49" charset="0"/>
              </a:rPr>
              <a:t>AddProperty</a:t>
            </a:r>
            <a:r>
              <a:rPr lang="en-US" sz="180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&lt;</a:t>
            </a:r>
            <a:r>
              <a:rPr lang="en-US" sz="1800" dirty="0" err="1">
                <a:solidFill>
                  <a:srgbClr val="2B91AF"/>
                </a:solidFill>
                <a:effectLst/>
                <a:latin typeface="Consolas" panose="020B0609020204030204" pitchFamily="49" charset="0"/>
                <a:ea typeface="Times New Roman" panose="02020603050405020304" pitchFamily="18" charset="0"/>
                <a:cs typeface="Courier New" panose="02070309020205020404" pitchFamily="49" charset="0"/>
              </a:rPr>
              <a:t>NumberPropertyBuilder</a:t>
            </a:r>
            <a:r>
              <a:rPr lang="en-US" sz="180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&gt;(</a:t>
            </a:r>
            <a:r>
              <a:rPr lang="en-US" sz="1800" dirty="0">
                <a:solidFill>
                  <a:srgbClr val="A31515"/>
                </a:solidFill>
                <a:effectLst/>
                <a:latin typeface="Consolas" panose="020B0609020204030204" pitchFamily="49" charset="0"/>
                <a:ea typeface="Times New Roman" panose="02020603050405020304" pitchFamily="18" charset="0"/>
                <a:cs typeface="Courier New" panose="02070309020205020404" pitchFamily="49" charset="0"/>
              </a:rPr>
              <a:t>"year"</a:t>
            </a:r>
            <a:r>
              <a:rPr lang="en-US" sz="180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 </a:t>
            </a:r>
            <a:r>
              <a:rPr lang="en-US" sz="1800" dirty="0" err="1">
                <a:solidFill>
                  <a:srgbClr val="1F377F"/>
                </a:solidFill>
                <a:effectLst/>
                <a:latin typeface="Consolas" panose="020B0609020204030204" pitchFamily="49" charset="0"/>
                <a:ea typeface="Times New Roman" panose="02020603050405020304" pitchFamily="18" charset="0"/>
                <a:cs typeface="Courier New" panose="02070309020205020404" pitchFamily="49" charset="0"/>
              </a:rPr>
              <a:t>propertyCfg</a:t>
            </a:r>
            <a:r>
              <a:rPr lang="en-US" sz="180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 =&gt; </a:t>
            </a:r>
            <a:r>
              <a:rPr lang="en-US" sz="1800" dirty="0" err="1">
                <a:solidFill>
                  <a:srgbClr val="1F377F"/>
                </a:solidFill>
                <a:effectLst/>
                <a:latin typeface="Consolas" panose="020B0609020204030204" pitchFamily="49" charset="0"/>
                <a:ea typeface="Times New Roman" panose="02020603050405020304" pitchFamily="18" charset="0"/>
                <a:cs typeface="Courier New" panose="02070309020205020404" pitchFamily="49" charset="0"/>
              </a:rPr>
              <a:t>propertyCfg</a:t>
            </a:r>
            <a:r>
              <a:rPr lang="en-US" sz="1800" dirty="0" err="1">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a:t>
            </a:r>
            <a:r>
              <a:rPr lang="en-US" sz="1800" dirty="0" err="1">
                <a:solidFill>
                  <a:srgbClr val="74531F"/>
                </a:solidFill>
                <a:effectLst/>
                <a:latin typeface="Consolas" panose="020B0609020204030204" pitchFamily="49" charset="0"/>
                <a:ea typeface="Times New Roman" panose="02020603050405020304" pitchFamily="18" charset="0"/>
                <a:cs typeface="Courier New" panose="02070309020205020404" pitchFamily="49" charset="0"/>
              </a:rPr>
              <a:t>DefaultValue</a:t>
            </a:r>
            <a:r>
              <a:rPr lang="en-US" sz="180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(2020))</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80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                    .</a:t>
            </a:r>
            <a:r>
              <a:rPr lang="en-US" sz="1800" dirty="0" err="1">
                <a:solidFill>
                  <a:srgbClr val="74531F"/>
                </a:solidFill>
                <a:effectLst/>
                <a:latin typeface="Consolas" panose="020B0609020204030204" pitchFamily="49" charset="0"/>
                <a:ea typeface="Times New Roman" panose="02020603050405020304" pitchFamily="18" charset="0"/>
                <a:cs typeface="Courier New" panose="02070309020205020404" pitchFamily="49" charset="0"/>
              </a:rPr>
              <a:t>AddProperty</a:t>
            </a:r>
            <a:r>
              <a:rPr lang="en-US" sz="180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&lt;</a:t>
            </a:r>
            <a:r>
              <a:rPr lang="en-US" sz="1800" dirty="0" err="1">
                <a:solidFill>
                  <a:srgbClr val="2B91AF"/>
                </a:solidFill>
                <a:effectLst/>
                <a:latin typeface="Consolas" panose="020B0609020204030204" pitchFamily="49" charset="0"/>
                <a:ea typeface="Times New Roman" panose="02020603050405020304" pitchFamily="18" charset="0"/>
                <a:cs typeface="Courier New" panose="02070309020205020404" pitchFamily="49" charset="0"/>
              </a:rPr>
              <a:t>StringPropertyBuilder</a:t>
            </a:r>
            <a:r>
              <a:rPr lang="en-US" sz="180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&gt;(</a:t>
            </a:r>
            <a:r>
              <a:rPr lang="en-US" sz="1800" dirty="0">
                <a:solidFill>
                  <a:srgbClr val="A31515"/>
                </a:solidFill>
                <a:effectLst/>
                <a:latin typeface="Consolas" panose="020B0609020204030204" pitchFamily="49" charset="0"/>
                <a:ea typeface="Times New Roman" panose="02020603050405020304" pitchFamily="18" charset="0"/>
                <a:cs typeface="Courier New" panose="02070309020205020404" pitchFamily="49" charset="0"/>
              </a:rPr>
              <a:t>"scene name"</a:t>
            </a:r>
            <a:r>
              <a:rPr lang="en-US" sz="180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80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                        </a:t>
            </a:r>
            <a:r>
              <a:rPr lang="en-US" sz="1800" dirty="0" err="1">
                <a:solidFill>
                  <a:srgbClr val="1F377F"/>
                </a:solidFill>
                <a:effectLst/>
                <a:latin typeface="Consolas" panose="020B0609020204030204" pitchFamily="49" charset="0"/>
                <a:ea typeface="Times New Roman" panose="02020603050405020304" pitchFamily="18" charset="0"/>
                <a:cs typeface="Courier New" panose="02070309020205020404" pitchFamily="49" charset="0"/>
              </a:rPr>
              <a:t>propertyCfg</a:t>
            </a:r>
            <a:r>
              <a:rPr lang="en-US" sz="180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 =&gt; </a:t>
            </a:r>
            <a:r>
              <a:rPr lang="en-US" sz="1800" dirty="0" err="1">
                <a:solidFill>
                  <a:srgbClr val="1F377F"/>
                </a:solidFill>
                <a:effectLst/>
                <a:latin typeface="Consolas" panose="020B0609020204030204" pitchFamily="49" charset="0"/>
                <a:ea typeface="Times New Roman" panose="02020603050405020304" pitchFamily="18" charset="0"/>
                <a:cs typeface="Courier New" panose="02070309020205020404" pitchFamily="49" charset="0"/>
              </a:rPr>
              <a:t>propertyCfg</a:t>
            </a:r>
            <a:r>
              <a:rPr lang="en-US" sz="1800" dirty="0" err="1">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a:t>
            </a:r>
            <a:r>
              <a:rPr lang="en-US" sz="1800" dirty="0" err="1">
                <a:solidFill>
                  <a:srgbClr val="74531F"/>
                </a:solidFill>
                <a:effectLst/>
                <a:latin typeface="Consolas" panose="020B0609020204030204" pitchFamily="49" charset="0"/>
                <a:ea typeface="Times New Roman" panose="02020603050405020304" pitchFamily="18" charset="0"/>
                <a:cs typeface="Courier New" panose="02070309020205020404" pitchFamily="49" charset="0"/>
              </a:rPr>
              <a:t>DefaultValue</a:t>
            </a:r>
            <a:r>
              <a:rPr lang="en-US" sz="180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a:t>
            </a:r>
            <a:r>
              <a:rPr lang="en-US" sz="1800" dirty="0">
                <a:solidFill>
                  <a:srgbClr val="A31515"/>
                </a:solidFill>
                <a:effectLst/>
                <a:latin typeface="Consolas" panose="020B0609020204030204" pitchFamily="49" charset="0"/>
                <a:ea typeface="Times New Roman" panose="02020603050405020304" pitchFamily="18" charset="0"/>
                <a:cs typeface="Courier New" panose="02070309020205020404" pitchFamily="49" charset="0"/>
              </a:rPr>
              <a:t>"Cracow Old City"</a:t>
            </a:r>
            <a:r>
              <a:rPr lang="en-US" sz="180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80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                    .</a:t>
            </a:r>
            <a:r>
              <a:rPr lang="en-US" sz="1800" dirty="0">
                <a:solidFill>
                  <a:srgbClr val="74531F"/>
                </a:solidFill>
                <a:effectLst/>
                <a:latin typeface="Consolas" panose="020B0609020204030204" pitchFamily="49" charset="0"/>
                <a:ea typeface="Times New Roman" panose="02020603050405020304" pitchFamily="18" charset="0"/>
                <a:cs typeface="Courier New" panose="02070309020205020404" pitchFamily="49" charset="0"/>
              </a:rPr>
              <a:t>Build</a:t>
            </a:r>
            <a:r>
              <a:rPr lang="en-US" sz="180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80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800" dirty="0" err="1">
                <a:solidFill>
                  <a:srgbClr val="1F377F"/>
                </a:solidFill>
                <a:effectLst/>
                <a:latin typeface="Consolas" panose="020B0609020204030204" pitchFamily="49" charset="0"/>
                <a:ea typeface="Times New Roman" panose="02020603050405020304" pitchFamily="18" charset="0"/>
                <a:cs typeface="Courier New" panose="02070309020205020404" pitchFamily="49" charset="0"/>
              </a:rPr>
              <a:t>x</a:t>
            </a:r>
            <a:r>
              <a:rPr lang="en-US" sz="1800" dirty="0" err="1">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a:t>
            </a:r>
            <a:r>
              <a:rPr lang="en-US" sz="1800" dirty="0" err="1">
                <a:solidFill>
                  <a:srgbClr val="74531F"/>
                </a:solidFill>
                <a:effectLst/>
                <a:latin typeface="Consolas" panose="020B0609020204030204" pitchFamily="49" charset="0"/>
                <a:ea typeface="Times New Roman" panose="02020603050405020304" pitchFamily="18" charset="0"/>
                <a:cs typeface="Courier New" panose="02070309020205020404" pitchFamily="49" charset="0"/>
              </a:rPr>
              <a:t>Add</a:t>
            </a:r>
            <a:r>
              <a:rPr lang="en-US" sz="180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a:t>
            </a:r>
            <a:r>
              <a:rPr lang="en-US" sz="1800" dirty="0">
                <a:solidFill>
                  <a:srgbClr val="0000FF"/>
                </a:solidFill>
                <a:effectLst/>
                <a:latin typeface="Consolas" panose="020B0609020204030204" pitchFamily="49" charset="0"/>
                <a:ea typeface="Times New Roman" panose="02020603050405020304" pitchFamily="18" charset="0"/>
                <a:cs typeface="Courier New" panose="02070309020205020404" pitchFamily="49" charset="0"/>
              </a:rPr>
              <a:t>new</a:t>
            </a:r>
            <a:r>
              <a:rPr lang="en-US" sz="180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 </a:t>
            </a:r>
            <a:r>
              <a:rPr lang="en-US" sz="1800" dirty="0" err="1">
                <a:solidFill>
                  <a:srgbClr val="2B91AF"/>
                </a:solidFill>
                <a:effectLst/>
                <a:latin typeface="Consolas" panose="020B0609020204030204" pitchFamily="49" charset="0"/>
                <a:ea typeface="Times New Roman" panose="02020603050405020304" pitchFamily="18" charset="0"/>
                <a:cs typeface="Courier New" panose="02070309020205020404" pitchFamily="49" charset="0"/>
              </a:rPr>
              <a:t>DefinitionBuilder</a:t>
            </a:r>
            <a:r>
              <a:rPr lang="en-US" sz="180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a:t>
            </a:r>
            <a:r>
              <a:rPr lang="en-US" sz="1800" dirty="0">
                <a:solidFill>
                  <a:srgbClr val="A31515"/>
                </a:solidFill>
                <a:effectLst/>
                <a:latin typeface="Consolas" panose="020B0609020204030204" pitchFamily="49" charset="0"/>
                <a:ea typeface="Times New Roman" panose="02020603050405020304" pitchFamily="18" charset="0"/>
                <a:cs typeface="Courier New" panose="02070309020205020404" pitchFamily="49" charset="0"/>
              </a:rPr>
              <a:t>"director"</a:t>
            </a:r>
            <a:r>
              <a:rPr lang="en-US" sz="180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 </a:t>
            </a:r>
            <a:r>
              <a:rPr lang="en-US" sz="1800" dirty="0">
                <a:solidFill>
                  <a:srgbClr val="A31515"/>
                </a:solidFill>
                <a:effectLst/>
                <a:latin typeface="Consolas" panose="020B0609020204030204" pitchFamily="49" charset="0"/>
                <a:ea typeface="Times New Roman" panose="02020603050405020304" pitchFamily="18" charset="0"/>
                <a:cs typeface="Courier New" panose="02070309020205020404" pitchFamily="49" charset="0"/>
              </a:rPr>
              <a:t>"Director"</a:t>
            </a:r>
            <a:r>
              <a:rPr lang="en-US" sz="180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80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                    .</a:t>
            </a:r>
            <a:r>
              <a:rPr lang="en-US" sz="1800" dirty="0" err="1">
                <a:solidFill>
                  <a:srgbClr val="74531F"/>
                </a:solidFill>
                <a:effectLst/>
                <a:latin typeface="Consolas" panose="020B0609020204030204" pitchFamily="49" charset="0"/>
                <a:ea typeface="Times New Roman" panose="02020603050405020304" pitchFamily="18" charset="0"/>
                <a:cs typeface="Courier New" panose="02070309020205020404" pitchFamily="49" charset="0"/>
              </a:rPr>
              <a:t>AddProperty</a:t>
            </a:r>
            <a:r>
              <a:rPr lang="en-US" sz="180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&lt;</a:t>
            </a:r>
            <a:r>
              <a:rPr lang="en-US" sz="1800" dirty="0" err="1">
                <a:solidFill>
                  <a:srgbClr val="2B91AF"/>
                </a:solidFill>
                <a:effectLst/>
                <a:latin typeface="Consolas" panose="020B0609020204030204" pitchFamily="49" charset="0"/>
                <a:ea typeface="Times New Roman" panose="02020603050405020304" pitchFamily="18" charset="0"/>
                <a:cs typeface="Courier New" panose="02070309020205020404" pitchFamily="49" charset="0"/>
              </a:rPr>
              <a:t>PersonPropertyBuilder</a:t>
            </a:r>
            <a:r>
              <a:rPr lang="en-US" sz="180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&gt;(</a:t>
            </a:r>
            <a:r>
              <a:rPr lang="en-US" sz="1800" dirty="0">
                <a:solidFill>
                  <a:srgbClr val="A31515"/>
                </a:solidFill>
                <a:effectLst/>
                <a:latin typeface="Consolas" panose="020B0609020204030204" pitchFamily="49" charset="0"/>
                <a:ea typeface="Times New Roman" panose="02020603050405020304" pitchFamily="18" charset="0"/>
                <a:cs typeface="Courier New" panose="02070309020205020404" pitchFamily="49" charset="0"/>
              </a:rPr>
              <a:t>"person"</a:t>
            </a:r>
            <a:r>
              <a:rPr lang="en-US" sz="180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 </a:t>
            </a:r>
            <a:r>
              <a:rPr lang="en-US" sz="1800" dirty="0" err="1">
                <a:solidFill>
                  <a:srgbClr val="1F377F"/>
                </a:solidFill>
                <a:effectLst/>
                <a:latin typeface="Consolas" panose="020B0609020204030204" pitchFamily="49" charset="0"/>
                <a:ea typeface="Times New Roman" panose="02020603050405020304" pitchFamily="18" charset="0"/>
                <a:cs typeface="Courier New" panose="02070309020205020404" pitchFamily="49" charset="0"/>
              </a:rPr>
              <a:t>propertyCfg</a:t>
            </a:r>
            <a:r>
              <a:rPr lang="en-US" sz="180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 =&gt; </a:t>
            </a:r>
            <a:r>
              <a:rPr lang="en-US" sz="1800" dirty="0" err="1">
                <a:solidFill>
                  <a:srgbClr val="1F377F"/>
                </a:solidFill>
                <a:effectLst/>
                <a:latin typeface="Consolas" panose="020B0609020204030204" pitchFamily="49" charset="0"/>
                <a:ea typeface="Times New Roman" panose="02020603050405020304" pitchFamily="18" charset="0"/>
                <a:cs typeface="Courier New" panose="02070309020205020404" pitchFamily="49" charset="0"/>
              </a:rPr>
              <a:t>propertyCfg</a:t>
            </a:r>
            <a:r>
              <a:rPr lang="en-US" sz="1800" dirty="0" err="1">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a:t>
            </a:r>
            <a:r>
              <a:rPr lang="en-US" sz="1800" dirty="0" err="1">
                <a:solidFill>
                  <a:srgbClr val="74531F"/>
                </a:solidFill>
                <a:effectLst/>
                <a:latin typeface="Consolas" panose="020B0609020204030204" pitchFamily="49" charset="0"/>
                <a:ea typeface="Times New Roman" panose="02020603050405020304" pitchFamily="18" charset="0"/>
                <a:cs typeface="Courier New" panose="02070309020205020404" pitchFamily="49" charset="0"/>
              </a:rPr>
              <a:t>DefaultValue</a:t>
            </a:r>
            <a:r>
              <a:rPr lang="en-US" sz="180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a:t>
            </a:r>
            <a:r>
              <a:rPr lang="en-US" sz="1800" dirty="0">
                <a:solidFill>
                  <a:srgbClr val="0000FF"/>
                </a:solidFill>
                <a:effectLst/>
                <a:latin typeface="Consolas" panose="020B0609020204030204" pitchFamily="49" charset="0"/>
                <a:ea typeface="Times New Roman" panose="02020603050405020304" pitchFamily="18" charset="0"/>
                <a:cs typeface="Courier New" panose="02070309020205020404" pitchFamily="49" charset="0"/>
              </a:rPr>
              <a:t>null</a:t>
            </a:r>
            <a:r>
              <a:rPr lang="en-US" sz="180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80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                    .</a:t>
            </a:r>
            <a:r>
              <a:rPr lang="en-US" sz="1800" dirty="0" err="1">
                <a:solidFill>
                  <a:srgbClr val="74531F"/>
                </a:solidFill>
                <a:effectLst/>
                <a:latin typeface="Consolas" panose="020B0609020204030204" pitchFamily="49" charset="0"/>
                <a:ea typeface="Times New Roman" panose="02020603050405020304" pitchFamily="18" charset="0"/>
                <a:cs typeface="Courier New" panose="02070309020205020404" pitchFamily="49" charset="0"/>
              </a:rPr>
              <a:t>AddValidator</a:t>
            </a:r>
            <a:r>
              <a:rPr lang="en-US" sz="180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a:t>
            </a:r>
            <a:r>
              <a:rPr lang="en-US" sz="1800" dirty="0" err="1">
                <a:solidFill>
                  <a:srgbClr val="1F377F"/>
                </a:solidFill>
                <a:effectLst/>
                <a:latin typeface="Consolas" panose="020B0609020204030204" pitchFamily="49" charset="0"/>
                <a:ea typeface="Times New Roman" panose="02020603050405020304" pitchFamily="18" charset="0"/>
                <a:cs typeface="Courier New" panose="02070309020205020404" pitchFamily="49" charset="0"/>
              </a:rPr>
              <a:t>validatorCfg</a:t>
            </a:r>
            <a:r>
              <a:rPr lang="en-US" sz="180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 =&gt; </a:t>
            </a:r>
            <a:r>
              <a:rPr lang="en-US" sz="1800" dirty="0" err="1">
                <a:solidFill>
                  <a:srgbClr val="1F377F"/>
                </a:solidFill>
                <a:effectLst/>
                <a:latin typeface="Consolas" panose="020B0609020204030204" pitchFamily="49" charset="0"/>
                <a:ea typeface="Times New Roman" panose="02020603050405020304" pitchFamily="18" charset="0"/>
                <a:cs typeface="Courier New" panose="02070309020205020404" pitchFamily="49" charset="0"/>
              </a:rPr>
              <a:t>validatorCfg</a:t>
            </a:r>
            <a:r>
              <a:rPr lang="en-US" sz="1800" dirty="0" err="1">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a:t>
            </a:r>
            <a:r>
              <a:rPr lang="en-US" sz="1800" dirty="0" err="1">
                <a:solidFill>
                  <a:srgbClr val="74531F"/>
                </a:solidFill>
                <a:effectLst/>
                <a:latin typeface="Consolas" panose="020B0609020204030204" pitchFamily="49" charset="0"/>
                <a:ea typeface="Times New Roman" panose="02020603050405020304" pitchFamily="18" charset="0"/>
                <a:cs typeface="Courier New" panose="02070309020205020404" pitchFamily="49" charset="0"/>
              </a:rPr>
              <a:t>UseKey</a:t>
            </a:r>
            <a:r>
              <a:rPr lang="en-US" sz="180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a:t>
            </a:r>
            <a:r>
              <a:rPr lang="en-US" sz="1800" dirty="0">
                <a:solidFill>
                  <a:srgbClr val="A31515"/>
                </a:solidFill>
                <a:effectLst/>
                <a:latin typeface="Consolas" panose="020B0609020204030204" pitchFamily="49" charset="0"/>
                <a:ea typeface="Times New Roman" panose="02020603050405020304" pitchFamily="18" charset="0"/>
                <a:cs typeface="Courier New" panose="02070309020205020404" pitchFamily="49" charset="0"/>
              </a:rPr>
              <a:t>"single-type-item"</a:t>
            </a:r>
            <a:r>
              <a:rPr lang="en-US" sz="180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80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                    .</a:t>
            </a:r>
            <a:r>
              <a:rPr lang="en-US" sz="1800" dirty="0" err="1">
                <a:solidFill>
                  <a:srgbClr val="74531F"/>
                </a:solidFill>
                <a:effectLst/>
                <a:latin typeface="Consolas" panose="020B0609020204030204" pitchFamily="49" charset="0"/>
                <a:ea typeface="Times New Roman" panose="02020603050405020304" pitchFamily="18" charset="0"/>
                <a:cs typeface="Courier New" panose="02070309020205020404" pitchFamily="49" charset="0"/>
              </a:rPr>
              <a:t>AddValidator</a:t>
            </a:r>
            <a:r>
              <a:rPr lang="en-US" sz="180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a:t>
            </a:r>
            <a:r>
              <a:rPr lang="en-US" sz="1800" dirty="0" err="1">
                <a:solidFill>
                  <a:srgbClr val="1F377F"/>
                </a:solidFill>
                <a:effectLst/>
                <a:latin typeface="Consolas" panose="020B0609020204030204" pitchFamily="49" charset="0"/>
                <a:ea typeface="Times New Roman" panose="02020603050405020304" pitchFamily="18" charset="0"/>
                <a:cs typeface="Courier New" panose="02070309020205020404" pitchFamily="49" charset="0"/>
              </a:rPr>
              <a:t>validatorCfg</a:t>
            </a:r>
            <a:r>
              <a:rPr lang="en-US" sz="180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 =&gt; </a:t>
            </a:r>
            <a:r>
              <a:rPr lang="en-US" sz="1800" dirty="0" err="1">
                <a:solidFill>
                  <a:srgbClr val="1F377F"/>
                </a:solidFill>
                <a:effectLst/>
                <a:latin typeface="Consolas" panose="020B0609020204030204" pitchFamily="49" charset="0"/>
                <a:ea typeface="Times New Roman" panose="02020603050405020304" pitchFamily="18" charset="0"/>
                <a:cs typeface="Courier New" panose="02070309020205020404" pitchFamily="49" charset="0"/>
              </a:rPr>
              <a:t>validatorCfg</a:t>
            </a:r>
            <a:r>
              <a:rPr lang="en-US" sz="1800" dirty="0" err="1">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a:t>
            </a:r>
            <a:r>
              <a:rPr lang="en-US" sz="1800" dirty="0" err="1">
                <a:solidFill>
                  <a:srgbClr val="74531F"/>
                </a:solidFill>
                <a:effectLst/>
                <a:latin typeface="Consolas" panose="020B0609020204030204" pitchFamily="49" charset="0"/>
                <a:ea typeface="Times New Roman" panose="02020603050405020304" pitchFamily="18" charset="0"/>
                <a:cs typeface="Courier New" panose="02070309020205020404" pitchFamily="49" charset="0"/>
              </a:rPr>
              <a:t>UseKey</a:t>
            </a:r>
            <a:r>
              <a:rPr lang="en-US" sz="180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a:t>
            </a:r>
            <a:r>
              <a:rPr lang="en-US" sz="1800" dirty="0">
                <a:solidFill>
                  <a:srgbClr val="A31515"/>
                </a:solidFill>
                <a:effectLst/>
                <a:latin typeface="Consolas" panose="020B0609020204030204" pitchFamily="49" charset="0"/>
                <a:ea typeface="Times New Roman" panose="02020603050405020304" pitchFamily="18" charset="0"/>
                <a:cs typeface="Courier New" panose="02070309020205020404" pitchFamily="49" charset="0"/>
              </a:rPr>
              <a:t>"not-null"</a:t>
            </a:r>
            <a:r>
              <a:rPr lang="en-US" sz="180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a:t>
            </a:r>
            <a:r>
              <a:rPr lang="en-US" sz="1800" dirty="0" err="1">
                <a:solidFill>
                  <a:srgbClr val="74531F"/>
                </a:solidFill>
                <a:effectLst/>
                <a:latin typeface="Consolas" panose="020B0609020204030204" pitchFamily="49" charset="0"/>
                <a:ea typeface="Times New Roman" panose="02020603050405020304" pitchFamily="18" charset="0"/>
                <a:cs typeface="Courier New" panose="02070309020205020404" pitchFamily="49" charset="0"/>
              </a:rPr>
              <a:t>UseValidatorConfiguration</a:t>
            </a:r>
            <a:r>
              <a:rPr lang="en-US" sz="180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a:t>
            </a:r>
            <a:r>
              <a:rPr lang="en-US" sz="1800" dirty="0">
                <a:solidFill>
                  <a:srgbClr val="A31515"/>
                </a:solidFill>
                <a:effectLst/>
                <a:latin typeface="Consolas" panose="020B0609020204030204" pitchFamily="49" charset="0"/>
                <a:ea typeface="Times New Roman" panose="02020603050405020304" pitchFamily="18" charset="0"/>
                <a:cs typeface="Courier New" panose="02070309020205020404" pitchFamily="49" charset="0"/>
              </a:rPr>
              <a:t>"property-key"</a:t>
            </a:r>
            <a:r>
              <a:rPr lang="en-US" sz="180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 </a:t>
            </a:r>
            <a:r>
              <a:rPr lang="en-US" sz="1800" dirty="0">
                <a:solidFill>
                  <a:srgbClr val="A31515"/>
                </a:solidFill>
                <a:effectLst/>
                <a:latin typeface="Consolas" panose="020B0609020204030204" pitchFamily="49" charset="0"/>
                <a:ea typeface="Times New Roman" panose="02020603050405020304" pitchFamily="18" charset="0"/>
                <a:cs typeface="Courier New" panose="02070309020205020404" pitchFamily="49" charset="0"/>
              </a:rPr>
              <a:t>"person"</a:t>
            </a:r>
            <a:r>
              <a:rPr lang="en-US" sz="180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80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                    .</a:t>
            </a:r>
            <a:r>
              <a:rPr lang="en-US" sz="1800" dirty="0" err="1">
                <a:solidFill>
                  <a:srgbClr val="74531F"/>
                </a:solidFill>
                <a:effectLst/>
                <a:latin typeface="Consolas" panose="020B0609020204030204" pitchFamily="49" charset="0"/>
                <a:ea typeface="Times New Roman" panose="02020603050405020304" pitchFamily="18" charset="0"/>
                <a:cs typeface="Courier New" panose="02070309020205020404" pitchFamily="49" charset="0"/>
              </a:rPr>
              <a:t>AddValidator</a:t>
            </a:r>
            <a:r>
              <a:rPr lang="en-US" sz="180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a:t>
            </a:r>
            <a:r>
              <a:rPr lang="en-US" sz="1800" dirty="0" err="1">
                <a:solidFill>
                  <a:srgbClr val="1F377F"/>
                </a:solidFill>
                <a:effectLst/>
                <a:latin typeface="Consolas" panose="020B0609020204030204" pitchFamily="49" charset="0"/>
                <a:ea typeface="Times New Roman" panose="02020603050405020304" pitchFamily="18" charset="0"/>
                <a:cs typeface="Courier New" panose="02070309020205020404" pitchFamily="49" charset="0"/>
              </a:rPr>
              <a:t>validatorCfg</a:t>
            </a:r>
            <a:r>
              <a:rPr lang="en-US" sz="180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 =&gt; </a:t>
            </a:r>
            <a:r>
              <a:rPr lang="en-US" sz="1800" dirty="0" err="1">
                <a:solidFill>
                  <a:srgbClr val="1F377F"/>
                </a:solidFill>
                <a:effectLst/>
                <a:latin typeface="Consolas" panose="020B0609020204030204" pitchFamily="49" charset="0"/>
                <a:ea typeface="Times New Roman" panose="02020603050405020304" pitchFamily="18" charset="0"/>
                <a:cs typeface="Courier New" panose="02070309020205020404" pitchFamily="49" charset="0"/>
              </a:rPr>
              <a:t>validatorCfg</a:t>
            </a:r>
            <a:r>
              <a:rPr lang="en-US" sz="1800" dirty="0" err="1">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a:t>
            </a:r>
            <a:r>
              <a:rPr lang="en-US" sz="1800" dirty="0" err="1">
                <a:solidFill>
                  <a:srgbClr val="74531F"/>
                </a:solidFill>
                <a:effectLst/>
                <a:latin typeface="Consolas" panose="020B0609020204030204" pitchFamily="49" charset="0"/>
                <a:ea typeface="Times New Roman" panose="02020603050405020304" pitchFamily="18" charset="0"/>
                <a:cs typeface="Courier New" panose="02070309020205020404" pitchFamily="49" charset="0"/>
              </a:rPr>
              <a:t>UseKey</a:t>
            </a:r>
            <a:r>
              <a:rPr lang="en-US" sz="180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a:t>
            </a:r>
            <a:r>
              <a:rPr lang="en-US" sz="1800" dirty="0">
                <a:solidFill>
                  <a:srgbClr val="A31515"/>
                </a:solidFill>
                <a:effectLst/>
                <a:latin typeface="Consolas" panose="020B0609020204030204" pitchFamily="49" charset="0"/>
                <a:ea typeface="Times New Roman" panose="02020603050405020304" pitchFamily="18" charset="0"/>
                <a:cs typeface="Courier New" panose="02070309020205020404" pitchFamily="49" charset="0"/>
              </a:rPr>
              <a:t>"existing-person"</a:t>
            </a:r>
            <a:r>
              <a:rPr lang="en-US" sz="180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a:t>
            </a:r>
            <a:r>
              <a:rPr lang="en-US" sz="1800" dirty="0" err="1">
                <a:solidFill>
                  <a:srgbClr val="74531F"/>
                </a:solidFill>
                <a:effectLst/>
                <a:latin typeface="Consolas" panose="020B0609020204030204" pitchFamily="49" charset="0"/>
                <a:ea typeface="Times New Roman" panose="02020603050405020304" pitchFamily="18" charset="0"/>
                <a:cs typeface="Courier New" panose="02070309020205020404" pitchFamily="49" charset="0"/>
              </a:rPr>
              <a:t>UseValidatorConfiguration</a:t>
            </a:r>
            <a:r>
              <a:rPr lang="en-US" sz="180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a:t>
            </a:r>
            <a:r>
              <a:rPr lang="en-US" sz="1800" dirty="0">
                <a:solidFill>
                  <a:srgbClr val="A31515"/>
                </a:solidFill>
                <a:effectLst/>
                <a:latin typeface="Consolas" panose="020B0609020204030204" pitchFamily="49" charset="0"/>
                <a:ea typeface="Times New Roman" panose="02020603050405020304" pitchFamily="18" charset="0"/>
                <a:cs typeface="Courier New" panose="02070309020205020404" pitchFamily="49" charset="0"/>
              </a:rPr>
              <a:t>"property-key"</a:t>
            </a:r>
            <a:r>
              <a:rPr lang="en-US" sz="180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 </a:t>
            </a:r>
            <a:r>
              <a:rPr lang="en-US" sz="1800" dirty="0">
                <a:solidFill>
                  <a:srgbClr val="A31515"/>
                </a:solidFill>
                <a:effectLst/>
                <a:latin typeface="Consolas" panose="020B0609020204030204" pitchFamily="49" charset="0"/>
                <a:ea typeface="Times New Roman" panose="02020603050405020304" pitchFamily="18" charset="0"/>
                <a:cs typeface="Courier New" panose="02070309020205020404" pitchFamily="49" charset="0"/>
              </a:rPr>
              <a:t>"person"</a:t>
            </a:r>
            <a:r>
              <a:rPr lang="en-US" sz="180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80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                    .</a:t>
            </a:r>
            <a:r>
              <a:rPr lang="en-US" sz="1800" dirty="0">
                <a:solidFill>
                  <a:srgbClr val="74531F"/>
                </a:solidFill>
                <a:effectLst/>
                <a:latin typeface="Consolas" panose="020B0609020204030204" pitchFamily="49" charset="0"/>
                <a:ea typeface="Times New Roman" panose="02020603050405020304" pitchFamily="18" charset="0"/>
                <a:cs typeface="Courier New" panose="02070309020205020404" pitchFamily="49" charset="0"/>
              </a:rPr>
              <a:t>Build</a:t>
            </a:r>
            <a:r>
              <a:rPr lang="en-US" sz="180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80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800" dirty="0" err="1">
                <a:solidFill>
                  <a:srgbClr val="1F377F"/>
                </a:solidFill>
                <a:effectLst/>
                <a:latin typeface="Consolas" panose="020B0609020204030204" pitchFamily="49" charset="0"/>
                <a:ea typeface="Times New Roman" panose="02020603050405020304" pitchFamily="18" charset="0"/>
                <a:cs typeface="Courier New" panose="02070309020205020404" pitchFamily="49" charset="0"/>
              </a:rPr>
              <a:t>x</a:t>
            </a:r>
            <a:r>
              <a:rPr lang="en-US" sz="1800" dirty="0" err="1">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a:t>
            </a:r>
            <a:r>
              <a:rPr lang="en-US" sz="1800" dirty="0" err="1">
                <a:solidFill>
                  <a:srgbClr val="74531F"/>
                </a:solidFill>
                <a:effectLst/>
                <a:latin typeface="Consolas" panose="020B0609020204030204" pitchFamily="49" charset="0"/>
                <a:ea typeface="Times New Roman" panose="02020603050405020304" pitchFamily="18" charset="0"/>
                <a:cs typeface="Courier New" panose="02070309020205020404" pitchFamily="49" charset="0"/>
              </a:rPr>
              <a:t>Add</a:t>
            </a:r>
            <a:r>
              <a:rPr lang="en-US" sz="180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a:t>
            </a:r>
            <a:r>
              <a:rPr lang="en-US" sz="1800" dirty="0">
                <a:solidFill>
                  <a:srgbClr val="0000FF"/>
                </a:solidFill>
                <a:effectLst/>
                <a:latin typeface="Consolas" panose="020B0609020204030204" pitchFamily="49" charset="0"/>
                <a:ea typeface="Times New Roman" panose="02020603050405020304" pitchFamily="18" charset="0"/>
                <a:cs typeface="Courier New" panose="02070309020205020404" pitchFamily="49" charset="0"/>
              </a:rPr>
              <a:t>new</a:t>
            </a:r>
            <a:r>
              <a:rPr lang="en-US" sz="180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 </a:t>
            </a:r>
            <a:r>
              <a:rPr lang="en-US" sz="1800" dirty="0" err="1">
                <a:solidFill>
                  <a:srgbClr val="2B91AF"/>
                </a:solidFill>
                <a:effectLst/>
                <a:latin typeface="Consolas" panose="020B0609020204030204" pitchFamily="49" charset="0"/>
                <a:ea typeface="Times New Roman" panose="02020603050405020304" pitchFamily="18" charset="0"/>
                <a:cs typeface="Courier New" panose="02070309020205020404" pitchFamily="49" charset="0"/>
              </a:rPr>
              <a:t>DefinitionBuilder</a:t>
            </a:r>
            <a:r>
              <a:rPr lang="en-US" sz="180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a:t>
            </a:r>
            <a:r>
              <a:rPr lang="en-US" sz="1800" dirty="0">
                <a:solidFill>
                  <a:srgbClr val="A31515"/>
                </a:solidFill>
                <a:effectLst/>
                <a:latin typeface="Consolas" panose="020B0609020204030204" pitchFamily="49" charset="0"/>
                <a:ea typeface="Times New Roman" panose="02020603050405020304" pitchFamily="18" charset="0"/>
                <a:cs typeface="Courier New" panose="02070309020205020404" pitchFamily="49" charset="0"/>
              </a:rPr>
              <a:t>"actor"</a:t>
            </a:r>
            <a:r>
              <a:rPr lang="en-US" sz="180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 </a:t>
            </a:r>
            <a:r>
              <a:rPr lang="en-US" sz="1800" dirty="0">
                <a:solidFill>
                  <a:srgbClr val="A31515"/>
                </a:solidFill>
                <a:effectLst/>
                <a:latin typeface="Consolas" panose="020B0609020204030204" pitchFamily="49" charset="0"/>
                <a:ea typeface="Times New Roman" panose="02020603050405020304" pitchFamily="18" charset="0"/>
                <a:cs typeface="Courier New" panose="02070309020205020404" pitchFamily="49" charset="0"/>
              </a:rPr>
              <a:t>"actor"</a:t>
            </a:r>
            <a:r>
              <a:rPr lang="en-US" sz="180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80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                    .</a:t>
            </a:r>
            <a:r>
              <a:rPr lang="en-US" sz="1800" dirty="0" err="1">
                <a:solidFill>
                  <a:srgbClr val="74531F"/>
                </a:solidFill>
                <a:effectLst/>
                <a:latin typeface="Consolas" panose="020B0609020204030204" pitchFamily="49" charset="0"/>
                <a:ea typeface="Times New Roman" panose="02020603050405020304" pitchFamily="18" charset="0"/>
                <a:cs typeface="Courier New" panose="02070309020205020404" pitchFamily="49" charset="0"/>
              </a:rPr>
              <a:t>AddProperty</a:t>
            </a:r>
            <a:r>
              <a:rPr lang="en-US" sz="180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&lt;</a:t>
            </a:r>
            <a:r>
              <a:rPr lang="en-US" sz="1800" dirty="0" err="1">
                <a:solidFill>
                  <a:srgbClr val="2B91AF"/>
                </a:solidFill>
                <a:effectLst/>
                <a:latin typeface="Consolas" panose="020B0609020204030204" pitchFamily="49" charset="0"/>
                <a:ea typeface="Times New Roman" panose="02020603050405020304" pitchFamily="18" charset="0"/>
                <a:cs typeface="Courier New" panose="02070309020205020404" pitchFamily="49" charset="0"/>
              </a:rPr>
              <a:t>PersonPropertyBuilder</a:t>
            </a:r>
            <a:r>
              <a:rPr lang="en-US" sz="180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&gt;(</a:t>
            </a:r>
            <a:r>
              <a:rPr lang="en-US" sz="1800" dirty="0">
                <a:solidFill>
                  <a:srgbClr val="A31515"/>
                </a:solidFill>
                <a:effectLst/>
                <a:latin typeface="Consolas" panose="020B0609020204030204" pitchFamily="49" charset="0"/>
                <a:ea typeface="Times New Roman" panose="02020603050405020304" pitchFamily="18" charset="0"/>
                <a:cs typeface="Courier New" panose="02070309020205020404" pitchFamily="49" charset="0"/>
              </a:rPr>
              <a:t>"person"</a:t>
            </a:r>
            <a:r>
              <a:rPr lang="en-US" sz="180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 </a:t>
            </a:r>
            <a:r>
              <a:rPr lang="en-US" sz="1800" dirty="0" err="1">
                <a:solidFill>
                  <a:srgbClr val="1F377F"/>
                </a:solidFill>
                <a:effectLst/>
                <a:latin typeface="Consolas" panose="020B0609020204030204" pitchFamily="49" charset="0"/>
                <a:ea typeface="Times New Roman" panose="02020603050405020304" pitchFamily="18" charset="0"/>
                <a:cs typeface="Courier New" panose="02070309020205020404" pitchFamily="49" charset="0"/>
              </a:rPr>
              <a:t>propertyCfg</a:t>
            </a:r>
            <a:r>
              <a:rPr lang="en-US" sz="180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 =&gt; </a:t>
            </a:r>
            <a:r>
              <a:rPr lang="en-US" sz="1800" dirty="0" err="1">
                <a:solidFill>
                  <a:srgbClr val="1F377F"/>
                </a:solidFill>
                <a:effectLst/>
                <a:latin typeface="Consolas" panose="020B0609020204030204" pitchFamily="49" charset="0"/>
                <a:ea typeface="Times New Roman" panose="02020603050405020304" pitchFamily="18" charset="0"/>
                <a:cs typeface="Courier New" panose="02070309020205020404" pitchFamily="49" charset="0"/>
              </a:rPr>
              <a:t>propertyCfg</a:t>
            </a:r>
            <a:r>
              <a:rPr lang="en-US" sz="1800" dirty="0" err="1">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a:t>
            </a:r>
            <a:r>
              <a:rPr lang="en-US" sz="1800" dirty="0" err="1">
                <a:solidFill>
                  <a:srgbClr val="74531F"/>
                </a:solidFill>
                <a:effectLst/>
                <a:latin typeface="Consolas" panose="020B0609020204030204" pitchFamily="49" charset="0"/>
                <a:ea typeface="Times New Roman" panose="02020603050405020304" pitchFamily="18" charset="0"/>
                <a:cs typeface="Courier New" panose="02070309020205020404" pitchFamily="49" charset="0"/>
              </a:rPr>
              <a:t>DefaultValue</a:t>
            </a:r>
            <a:r>
              <a:rPr lang="en-US" sz="180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a:t>
            </a:r>
            <a:r>
              <a:rPr lang="en-US" sz="1800" dirty="0">
                <a:solidFill>
                  <a:srgbClr val="0000FF"/>
                </a:solidFill>
                <a:effectLst/>
                <a:latin typeface="Consolas" panose="020B0609020204030204" pitchFamily="49" charset="0"/>
                <a:ea typeface="Times New Roman" panose="02020603050405020304" pitchFamily="18" charset="0"/>
                <a:cs typeface="Courier New" panose="02070309020205020404" pitchFamily="49" charset="0"/>
              </a:rPr>
              <a:t>null</a:t>
            </a:r>
            <a:r>
              <a:rPr lang="en-US" sz="180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80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                    .</a:t>
            </a:r>
            <a:r>
              <a:rPr lang="en-US" sz="1800" dirty="0">
                <a:solidFill>
                  <a:srgbClr val="74531F"/>
                </a:solidFill>
                <a:effectLst/>
                <a:latin typeface="Consolas" panose="020B0609020204030204" pitchFamily="49" charset="0"/>
                <a:ea typeface="Times New Roman" panose="02020603050405020304" pitchFamily="18" charset="0"/>
                <a:cs typeface="Courier New" panose="02070309020205020404" pitchFamily="49" charset="0"/>
              </a:rPr>
              <a:t>Build</a:t>
            </a:r>
            <a:r>
              <a:rPr lang="en-US" sz="180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99174132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E1F24682-32A4-42DC-8139-5B8C965E3943}"/>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r="55953" b="-5630"/>
          <a:stretch/>
        </p:blipFill>
        <p:spPr>
          <a:xfrm>
            <a:off x="874710" y="6257546"/>
            <a:ext cx="520546" cy="313445"/>
          </a:xfrm>
          <a:prstGeom prst="rect">
            <a:avLst/>
          </a:prstGeom>
        </p:spPr>
      </p:pic>
      <p:cxnSp>
        <p:nvCxnSpPr>
          <p:cNvPr id="34" name="Łącznik prosty 33">
            <a:extLst>
              <a:ext uri="{FF2B5EF4-FFF2-40B4-BE49-F238E27FC236}">
                <a16:creationId xmlns:a16="http://schemas.microsoft.com/office/drawing/2014/main" id="{4D8C8011-4365-4427-B916-52E824184870}"/>
              </a:ext>
            </a:extLst>
          </p:cNvPr>
          <p:cNvCxnSpPr>
            <a:cxnSpLocks/>
          </p:cNvCxnSpPr>
          <p:nvPr/>
        </p:nvCxnSpPr>
        <p:spPr>
          <a:xfrm>
            <a:off x="874713" y="6139278"/>
            <a:ext cx="10442575" cy="0"/>
          </a:xfrm>
          <a:prstGeom prst="line">
            <a:avLst/>
          </a:prstGeom>
          <a:ln>
            <a:solidFill>
              <a:srgbClr val="40434F">
                <a:alpha val="40000"/>
              </a:srgb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898D4326-7241-4B23-949F-76823FBC0B59}"/>
              </a:ext>
            </a:extLst>
          </p:cNvPr>
          <p:cNvSpPr>
            <a:spLocks noGrp="1"/>
          </p:cNvSpPr>
          <p:nvPr>
            <p:ph type="title"/>
          </p:nvPr>
        </p:nvSpPr>
        <p:spPr/>
        <p:txBody>
          <a:bodyPr/>
          <a:lstStyle/>
          <a:p>
            <a:r>
              <a:rPr lang="pl-PL" dirty="0"/>
              <a:t>Sum </a:t>
            </a:r>
            <a:r>
              <a:rPr lang="pl-PL" dirty="0" err="1"/>
              <a:t>up</a:t>
            </a:r>
            <a:endParaRPr lang="en-US" dirty="0"/>
          </a:p>
        </p:txBody>
      </p:sp>
      <p:sp>
        <p:nvSpPr>
          <p:cNvPr id="4" name="Text Placeholder 3">
            <a:extLst>
              <a:ext uri="{FF2B5EF4-FFF2-40B4-BE49-F238E27FC236}">
                <a16:creationId xmlns:a16="http://schemas.microsoft.com/office/drawing/2014/main" id="{0D7B24DC-60EF-4EEC-9C1D-4950247E7AC0}"/>
              </a:ext>
            </a:extLst>
          </p:cNvPr>
          <p:cNvSpPr>
            <a:spLocks noGrp="1"/>
          </p:cNvSpPr>
          <p:nvPr>
            <p:ph type="body" idx="1"/>
          </p:nvPr>
        </p:nvSpPr>
        <p:spPr/>
        <p:txBody>
          <a:bodyPr/>
          <a:lstStyle/>
          <a:p>
            <a:r>
              <a:rPr lang="pl-PL" dirty="0"/>
              <a:t>New </a:t>
            </a:r>
            <a:r>
              <a:rPr lang="pl-PL" dirty="0" err="1"/>
              <a:t>type</a:t>
            </a:r>
            <a:r>
              <a:rPr lang="pl-PL" dirty="0"/>
              <a:t> </a:t>
            </a:r>
            <a:r>
              <a:rPr lang="pl-PL" dirty="0" err="1"/>
              <a:t>actions</a:t>
            </a:r>
            <a:endParaRPr lang="en-US" dirty="0"/>
          </a:p>
        </p:txBody>
      </p:sp>
      <p:sp>
        <p:nvSpPr>
          <p:cNvPr id="6" name="Content Placeholder 5">
            <a:extLst>
              <a:ext uri="{FF2B5EF4-FFF2-40B4-BE49-F238E27FC236}">
                <a16:creationId xmlns:a16="http://schemas.microsoft.com/office/drawing/2014/main" id="{6FF652E6-B3B9-4A53-9321-53C586CA4A04}"/>
              </a:ext>
            </a:extLst>
          </p:cNvPr>
          <p:cNvSpPr>
            <a:spLocks noGrp="1"/>
          </p:cNvSpPr>
          <p:nvPr>
            <p:ph sz="half" idx="2"/>
          </p:nvPr>
        </p:nvSpPr>
        <p:spPr/>
        <p:txBody>
          <a:bodyPr/>
          <a:lstStyle/>
          <a:p>
            <a:r>
              <a:rPr lang="pl-PL" dirty="0" err="1"/>
              <a:t>Add</a:t>
            </a:r>
            <a:r>
              <a:rPr lang="pl-PL" dirty="0"/>
              <a:t> </a:t>
            </a:r>
            <a:r>
              <a:rPr lang="pl-PL" dirty="0" err="1"/>
              <a:t>type</a:t>
            </a:r>
            <a:r>
              <a:rPr lang="pl-PL" dirty="0"/>
              <a:t> </a:t>
            </a:r>
            <a:r>
              <a:rPr lang="pl-PL" dirty="0" err="1"/>
              <a:t>definition</a:t>
            </a:r>
            <a:endParaRPr lang="pl-PL" dirty="0"/>
          </a:p>
          <a:p>
            <a:r>
              <a:rPr lang="pl-PL" dirty="0" err="1"/>
              <a:t>Add</a:t>
            </a:r>
            <a:r>
              <a:rPr lang="pl-PL" dirty="0"/>
              <a:t> </a:t>
            </a:r>
            <a:r>
              <a:rPr lang="pl-PL" dirty="0" err="1"/>
              <a:t>validators</a:t>
            </a:r>
            <a:endParaRPr lang="pl-PL" dirty="0"/>
          </a:p>
          <a:p>
            <a:r>
              <a:rPr lang="pl-PL" dirty="0" err="1"/>
              <a:t>Serialization</a:t>
            </a:r>
            <a:r>
              <a:rPr lang="pl-PL" dirty="0"/>
              <a:t> &amp; </a:t>
            </a:r>
            <a:r>
              <a:rPr lang="pl-PL" dirty="0" err="1"/>
              <a:t>deserialization</a:t>
            </a:r>
            <a:r>
              <a:rPr lang="pl-PL" dirty="0"/>
              <a:t> </a:t>
            </a:r>
            <a:r>
              <a:rPr lang="pl-PL" dirty="0" err="1"/>
              <a:t>methods</a:t>
            </a:r>
            <a:endParaRPr lang="pl-PL" dirty="0"/>
          </a:p>
          <a:p>
            <a:r>
              <a:rPr lang="pl-PL" dirty="0" err="1"/>
              <a:t>Add</a:t>
            </a:r>
            <a:r>
              <a:rPr lang="pl-PL" dirty="0"/>
              <a:t> data </a:t>
            </a:r>
            <a:r>
              <a:rPr lang="pl-PL" dirty="0" err="1"/>
              <a:t>population</a:t>
            </a:r>
            <a:endParaRPr lang="pl-PL" dirty="0"/>
          </a:p>
          <a:p>
            <a:r>
              <a:rPr lang="pl-PL" dirty="0"/>
              <a:t>Presentation</a:t>
            </a:r>
            <a:endParaRPr lang="en-US" dirty="0"/>
          </a:p>
        </p:txBody>
      </p:sp>
      <p:sp>
        <p:nvSpPr>
          <p:cNvPr id="7" name="Text Placeholder 6">
            <a:extLst>
              <a:ext uri="{FF2B5EF4-FFF2-40B4-BE49-F238E27FC236}">
                <a16:creationId xmlns:a16="http://schemas.microsoft.com/office/drawing/2014/main" id="{FB9DC0C0-9FF7-45E7-ACEE-8E6994F7D270}"/>
              </a:ext>
            </a:extLst>
          </p:cNvPr>
          <p:cNvSpPr>
            <a:spLocks noGrp="1"/>
          </p:cNvSpPr>
          <p:nvPr>
            <p:ph type="body" sz="quarter" idx="3"/>
          </p:nvPr>
        </p:nvSpPr>
        <p:spPr/>
        <p:txBody>
          <a:bodyPr/>
          <a:lstStyle/>
          <a:p>
            <a:r>
              <a:rPr lang="pl-PL" dirty="0"/>
              <a:t>New </a:t>
            </a:r>
            <a:r>
              <a:rPr lang="pl-PL" dirty="0" err="1"/>
              <a:t>definition</a:t>
            </a:r>
            <a:r>
              <a:rPr lang="pl-PL" dirty="0"/>
              <a:t> </a:t>
            </a:r>
            <a:r>
              <a:rPr lang="pl-PL" dirty="0" err="1"/>
              <a:t>actions</a:t>
            </a:r>
            <a:endParaRPr lang="en-US" dirty="0"/>
          </a:p>
        </p:txBody>
      </p:sp>
      <p:sp>
        <p:nvSpPr>
          <p:cNvPr id="8" name="Content Placeholder 7">
            <a:extLst>
              <a:ext uri="{FF2B5EF4-FFF2-40B4-BE49-F238E27FC236}">
                <a16:creationId xmlns:a16="http://schemas.microsoft.com/office/drawing/2014/main" id="{626E87B8-1444-4CAD-AC62-D9E65C1E0A13}"/>
              </a:ext>
            </a:extLst>
          </p:cNvPr>
          <p:cNvSpPr>
            <a:spLocks noGrp="1"/>
          </p:cNvSpPr>
          <p:nvPr>
            <p:ph sz="quarter" idx="4"/>
          </p:nvPr>
        </p:nvSpPr>
        <p:spPr/>
        <p:txBody>
          <a:bodyPr/>
          <a:lstStyle/>
          <a:p>
            <a:r>
              <a:rPr lang="pl-PL" dirty="0" err="1"/>
              <a:t>Click</a:t>
            </a:r>
            <a:r>
              <a:rPr lang="pl-PL" dirty="0"/>
              <a:t> out </a:t>
            </a:r>
            <a:r>
              <a:rPr lang="pl-PL" dirty="0" err="1"/>
              <a:t>defintion</a:t>
            </a:r>
            <a:r>
              <a:rPr lang="pl-PL" dirty="0"/>
              <a:t> from </a:t>
            </a:r>
            <a:r>
              <a:rPr lang="pl-PL" dirty="0" err="1"/>
              <a:t>broad</a:t>
            </a:r>
            <a:r>
              <a:rPr lang="pl-PL" dirty="0"/>
              <a:t> </a:t>
            </a:r>
            <a:r>
              <a:rPr lang="pl-PL" dirty="0" err="1"/>
              <a:t>possibilities</a:t>
            </a:r>
            <a:r>
              <a:rPr lang="pl-PL" dirty="0"/>
              <a:t> of </a:t>
            </a:r>
            <a:r>
              <a:rPr lang="pl-PL" dirty="0" err="1"/>
              <a:t>types</a:t>
            </a:r>
            <a:r>
              <a:rPr lang="pl-PL" dirty="0"/>
              <a:t> and </a:t>
            </a:r>
            <a:r>
              <a:rPr lang="pl-PL" dirty="0" err="1"/>
              <a:t>validators</a:t>
            </a:r>
            <a:endParaRPr lang="en-US" dirty="0"/>
          </a:p>
        </p:txBody>
      </p:sp>
      <p:sp>
        <p:nvSpPr>
          <p:cNvPr id="35" name="Symbol zastępczy numeru slajdu 1">
            <a:extLst>
              <a:ext uri="{FF2B5EF4-FFF2-40B4-BE49-F238E27FC236}">
                <a16:creationId xmlns:a16="http://schemas.microsoft.com/office/drawing/2014/main" id="{769DFF0E-456F-4394-A8D3-805F6D73B740}"/>
              </a:ext>
            </a:extLst>
          </p:cNvPr>
          <p:cNvSpPr>
            <a:spLocks noGrp="1"/>
          </p:cNvSpPr>
          <p:nvPr>
            <p:ph type="sldNum" sz="quarter" idx="12"/>
          </p:nvPr>
        </p:nvSpPr>
        <p:spPr/>
        <p:txBody>
          <a:bodyPr vert="horz" wrap="square" lIns="0" tIns="0" rIns="0" bIns="0" rtlCol="0" anchor="b">
            <a:spAutoFit/>
          </a:bodyPr>
          <a:lstStyle/>
          <a:p>
            <a:pPr>
              <a:spcBef>
                <a:spcPct val="0"/>
              </a:spcBef>
            </a:pPr>
            <a:fld id="{1A076B6A-A9D5-4ABA-9939-A832AC87749F}" type="slidenum">
              <a:rPr lang="pl-PL" sz="1050" b="1" smtClean="0">
                <a:solidFill>
                  <a:schemeClr val="tx1"/>
                </a:solidFill>
                <a:ea typeface="+mj-ea"/>
                <a:cs typeface="+mj-cs"/>
              </a:rPr>
              <a:pPr>
                <a:spcBef>
                  <a:spcPct val="0"/>
                </a:spcBef>
              </a:pPr>
              <a:t>55</a:t>
            </a:fld>
            <a:r>
              <a:rPr lang="pl-PL" sz="1050" b="1" dirty="0">
                <a:solidFill>
                  <a:schemeClr val="tx1"/>
                </a:solidFill>
                <a:ea typeface="+mj-ea"/>
                <a:cs typeface="+mj-cs"/>
              </a:rPr>
              <a:t> </a:t>
            </a:r>
            <a:endParaRPr lang="pl-PL" sz="1050" dirty="0">
              <a:solidFill>
                <a:schemeClr val="tx1"/>
              </a:solidFill>
              <a:ea typeface="+mj-ea"/>
              <a:cs typeface="+mj-cs"/>
            </a:endParaRPr>
          </a:p>
        </p:txBody>
      </p:sp>
    </p:spTree>
    <p:extLst>
      <p:ext uri="{BB962C8B-B14F-4D97-AF65-F5344CB8AC3E}">
        <p14:creationId xmlns:p14="http://schemas.microsoft.com/office/powerpoint/2010/main" val="114407361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9" name="Tytuł 1">
            <a:extLst>
              <a:ext uri="{FF2B5EF4-FFF2-40B4-BE49-F238E27FC236}">
                <a16:creationId xmlns:a16="http://schemas.microsoft.com/office/drawing/2014/main" id="{15AF6CD1-4DD1-4172-8CA7-D214AAC645BF}"/>
              </a:ext>
            </a:extLst>
          </p:cNvPr>
          <p:cNvSpPr txBox="1">
            <a:spLocks/>
          </p:cNvSpPr>
          <p:nvPr/>
        </p:nvSpPr>
        <p:spPr>
          <a:xfrm>
            <a:off x="909882" y="2875085"/>
            <a:ext cx="7043057" cy="2876081"/>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20000"/>
              </a:lnSpc>
              <a:spcAft>
                <a:spcPts val="1200"/>
              </a:spcAft>
            </a:pPr>
            <a:r>
              <a:rPr lang="en-GB" sz="3200" b="1" dirty="0">
                <a:solidFill>
                  <a:schemeClr val="bg2"/>
                </a:solidFill>
                <a:ea typeface="Tahoma" panose="020B0604030504040204" pitchFamily="34" charset="0"/>
                <a:cs typeface="Raavi" panose="020B0502040204020203" pitchFamily="34" charset="0"/>
              </a:rPr>
              <a:t>Thank you for watching!</a:t>
            </a:r>
          </a:p>
          <a:p>
            <a:pPr>
              <a:lnSpc>
                <a:spcPct val="120000"/>
              </a:lnSpc>
              <a:spcBef>
                <a:spcPts val="1200"/>
              </a:spcBef>
            </a:pPr>
            <a:r>
              <a:rPr lang="pl-PL" sz="2000" dirty="0" err="1">
                <a:solidFill>
                  <a:schemeClr val="bg1"/>
                </a:solidFill>
                <a:latin typeface="+mn-lt"/>
                <a:ea typeface="Tahoma" panose="020B0604030504040204" pitchFamily="34" charset="0"/>
                <a:cs typeface="Raavi" panose="020B0502040204020203" pitchFamily="34" charset="0"/>
              </a:rPr>
              <a:t>Remember</a:t>
            </a:r>
            <a:r>
              <a:rPr lang="pl-PL" sz="2000" dirty="0">
                <a:solidFill>
                  <a:schemeClr val="bg1"/>
                </a:solidFill>
                <a:latin typeface="+mn-lt"/>
                <a:ea typeface="Tahoma" panose="020B0604030504040204" pitchFamily="34" charset="0"/>
                <a:cs typeface="Raavi" panose="020B0502040204020203" pitchFamily="34" charset="0"/>
              </a:rPr>
              <a:t> </a:t>
            </a:r>
            <a:r>
              <a:rPr lang="en-GB" sz="2000" dirty="0">
                <a:solidFill>
                  <a:schemeClr val="bg1"/>
                </a:solidFill>
                <a:latin typeface="+mn-lt"/>
                <a:ea typeface="Tahoma" panose="020B0604030504040204" pitchFamily="34" charset="0"/>
                <a:cs typeface="Raavi" panose="020B0502040204020203" pitchFamily="34" charset="0"/>
              </a:rPr>
              <a:t>to rate the presentation and</a:t>
            </a:r>
          </a:p>
          <a:p>
            <a:pPr>
              <a:lnSpc>
                <a:spcPct val="120000"/>
              </a:lnSpc>
              <a:spcBef>
                <a:spcPts val="0"/>
              </a:spcBef>
            </a:pPr>
            <a:r>
              <a:rPr lang="en-GB" sz="2000" dirty="0">
                <a:solidFill>
                  <a:schemeClr val="bg1"/>
                </a:solidFill>
                <a:latin typeface="+mn-lt"/>
                <a:ea typeface="Tahoma" panose="020B0604030504040204" pitchFamily="34" charset="0"/>
                <a:cs typeface="Raavi" panose="020B0502040204020203" pitchFamily="34" charset="0"/>
              </a:rPr>
              <a:t>leave your questions in the section below.</a:t>
            </a:r>
          </a:p>
        </p:txBody>
      </p:sp>
      <p:sp>
        <p:nvSpPr>
          <p:cNvPr id="10" name="pole tekstowe 84">
            <a:extLst>
              <a:ext uri="{FF2B5EF4-FFF2-40B4-BE49-F238E27FC236}">
                <a16:creationId xmlns:a16="http://schemas.microsoft.com/office/drawing/2014/main" id="{BB0D9825-94DC-4C9C-8715-065648A2EC6C}"/>
              </a:ext>
            </a:extLst>
          </p:cNvPr>
          <p:cNvSpPr txBox="1"/>
          <p:nvPr/>
        </p:nvSpPr>
        <p:spPr>
          <a:xfrm>
            <a:off x="5213371" y="3376125"/>
            <a:ext cx="1340051" cy="1502651"/>
          </a:xfrm>
          <a:prstGeom prst="rect">
            <a:avLst/>
          </a:prstGeom>
          <a:noFill/>
          <a:ln w="19050" cap="flat">
            <a:noFill/>
            <a:prstDash val="solid"/>
            <a:miter/>
          </a:ln>
          <a:effectLst/>
        </p:spPr>
        <p:txBody>
          <a:bodyPr rot="0" spcFirstLastPara="0" vertOverflow="overflow" horzOverflow="overflow" vert="horz" wrap="square" lIns="288000" tIns="252000" rIns="180000" bIns="288000" numCol="1" spcCol="0" rtlCol="0" fromWordArt="0" anchor="ctr" anchorCtr="0" forceAA="0" compatLnSpc="1">
            <a:prstTxWarp prst="textNoShape">
              <a:avLst/>
            </a:prstTxWarp>
            <a:spAutoFit/>
          </a:bodyPr>
          <a:lstStyle>
            <a:defPPr>
              <a:defRPr lang="pl-PL"/>
            </a:defPPr>
            <a:lvl1pPr lvl="0">
              <a:lnSpc>
                <a:spcPct val="110000"/>
              </a:lnSpc>
              <a:defRPr sz="2400" b="1">
                <a:solidFill>
                  <a:prstClr val="black">
                    <a:lumMod val="95000"/>
                    <a:lumOff val="5000"/>
                  </a:prstClr>
                </a:solidFill>
                <a:latin typeface="Century Gothic" panose="020B0502020202020204" pitchFamily="34" charset="0"/>
                <a:cs typeface="Calibri" panose="020F0502020204030204" pitchFamily="34" charset="0"/>
              </a:defRPr>
            </a:lvl1pPr>
          </a:lstStyle>
          <a:p>
            <a:pPr algn="r">
              <a:spcAft>
                <a:spcPts val="600"/>
              </a:spcAft>
            </a:pPr>
            <a:r>
              <a:rPr lang="pl-PL" sz="6000" dirty="0">
                <a:ln w="12700">
                  <a:solidFill>
                    <a:schemeClr val="bg2"/>
                  </a:solidFill>
                </a:ln>
                <a:noFill/>
                <a:latin typeface="Calibri" panose="020F0502020204030204" pitchFamily="34" charset="0"/>
              </a:rPr>
              <a:t>↘</a:t>
            </a:r>
            <a:endParaRPr lang="pl-PL" sz="6000" dirty="0">
              <a:ln w="12700">
                <a:solidFill>
                  <a:schemeClr val="bg2"/>
                </a:solidFill>
              </a:ln>
              <a:noFill/>
            </a:endParaRPr>
          </a:p>
        </p:txBody>
      </p:sp>
      <p:pic>
        <p:nvPicPr>
          <p:cNvPr id="11" name="Grafika 10">
            <a:extLst>
              <a:ext uri="{FF2B5EF4-FFF2-40B4-BE49-F238E27FC236}">
                <a16:creationId xmlns:a16="http://schemas.microsoft.com/office/drawing/2014/main" id="{8B2845F6-1AF8-4B62-8715-C3B45FAC26F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11083" y="545425"/>
            <a:ext cx="2285999" cy="792000"/>
          </a:xfrm>
          <a:prstGeom prst="rect">
            <a:avLst/>
          </a:prstGeom>
        </p:spPr>
      </p:pic>
      <p:pic>
        <p:nvPicPr>
          <p:cNvPr id="13" name="Grafika 12">
            <a:extLst>
              <a:ext uri="{FF2B5EF4-FFF2-40B4-BE49-F238E27FC236}">
                <a16:creationId xmlns:a16="http://schemas.microsoft.com/office/drawing/2014/main" id="{44B53A91-4A33-4E2B-B39E-A30AC5BA91A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909771" y="137062"/>
            <a:ext cx="6773194" cy="6573982"/>
          </a:xfrm>
          <a:prstGeom prst="rect">
            <a:avLst/>
          </a:prstGeom>
        </p:spPr>
      </p:pic>
      <p:sp>
        <p:nvSpPr>
          <p:cNvPr id="14" name="Tytuł 1">
            <a:extLst>
              <a:ext uri="{FF2B5EF4-FFF2-40B4-BE49-F238E27FC236}">
                <a16:creationId xmlns:a16="http://schemas.microsoft.com/office/drawing/2014/main" id="{E23D16FF-B4B9-4C7B-B018-F542A77F5A57}"/>
              </a:ext>
            </a:extLst>
          </p:cNvPr>
          <p:cNvSpPr txBox="1">
            <a:spLocks/>
          </p:cNvSpPr>
          <p:nvPr/>
        </p:nvSpPr>
        <p:spPr>
          <a:xfrm>
            <a:off x="8506514" y="6356784"/>
            <a:ext cx="3455481" cy="193899"/>
          </a:xfrm>
          <a:prstGeom prst="rect">
            <a:avLst/>
          </a:prstGeom>
          <a:noFill/>
        </p:spPr>
        <p:txBody>
          <a:bodyPr vert="horz" wrap="square" lIns="0" tIns="0" rIns="0" bIns="0" rtlCol="0" anchor="b">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pl-PL" sz="1400" b="1">
                <a:solidFill>
                  <a:schemeClr val="bg2"/>
                </a:solidFill>
                <a:latin typeface="+mn-lt"/>
              </a:rPr>
              <a:t>www.WarszawskieDniInformatyki.pl</a:t>
            </a:r>
            <a:endParaRPr lang="pl-PL" sz="1400" b="1" dirty="0">
              <a:solidFill>
                <a:schemeClr val="bg2"/>
              </a:solidFill>
              <a:latin typeface="+mn-lt"/>
            </a:endParaRPr>
          </a:p>
        </p:txBody>
      </p:sp>
    </p:spTree>
    <p:extLst>
      <p:ext uri="{BB962C8B-B14F-4D97-AF65-F5344CB8AC3E}">
        <p14:creationId xmlns:p14="http://schemas.microsoft.com/office/powerpoint/2010/main" val="40410031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E1F24682-32A4-42DC-8139-5B8C965E3943}"/>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r="55953" b="-5630"/>
          <a:stretch/>
        </p:blipFill>
        <p:spPr>
          <a:xfrm>
            <a:off x="874710" y="6257546"/>
            <a:ext cx="520546" cy="313445"/>
          </a:xfrm>
          <a:prstGeom prst="rect">
            <a:avLst/>
          </a:prstGeom>
        </p:spPr>
      </p:pic>
      <p:cxnSp>
        <p:nvCxnSpPr>
          <p:cNvPr id="34" name="Łącznik prosty 33">
            <a:extLst>
              <a:ext uri="{FF2B5EF4-FFF2-40B4-BE49-F238E27FC236}">
                <a16:creationId xmlns:a16="http://schemas.microsoft.com/office/drawing/2014/main" id="{4D8C8011-4365-4427-B916-52E824184870}"/>
              </a:ext>
            </a:extLst>
          </p:cNvPr>
          <p:cNvCxnSpPr>
            <a:cxnSpLocks/>
          </p:cNvCxnSpPr>
          <p:nvPr/>
        </p:nvCxnSpPr>
        <p:spPr>
          <a:xfrm>
            <a:off x="874713" y="6139278"/>
            <a:ext cx="10442575" cy="0"/>
          </a:xfrm>
          <a:prstGeom prst="line">
            <a:avLst/>
          </a:prstGeom>
          <a:ln>
            <a:solidFill>
              <a:srgbClr val="40434F">
                <a:alpha val="40000"/>
              </a:srgb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898D4326-7241-4B23-949F-76823FBC0B59}"/>
              </a:ext>
            </a:extLst>
          </p:cNvPr>
          <p:cNvSpPr>
            <a:spLocks noGrp="1"/>
          </p:cNvSpPr>
          <p:nvPr>
            <p:ph type="title"/>
          </p:nvPr>
        </p:nvSpPr>
        <p:spPr/>
        <p:txBody>
          <a:bodyPr/>
          <a:lstStyle/>
          <a:p>
            <a:r>
              <a:rPr lang="pl-PL" dirty="0"/>
              <a:t>1/ </a:t>
            </a:r>
            <a:r>
              <a:rPr lang="pl-PL" dirty="0" err="1"/>
              <a:t>What</a:t>
            </a:r>
            <a:r>
              <a:rPr lang="pl-PL" dirty="0"/>
              <a:t> </a:t>
            </a:r>
            <a:r>
              <a:rPr lang="pl-PL" dirty="0" err="1"/>
              <a:t>is</a:t>
            </a:r>
            <a:r>
              <a:rPr lang="pl-PL" dirty="0"/>
              <a:t> „</a:t>
            </a:r>
            <a:r>
              <a:rPr lang="pl-PL" dirty="0" err="1"/>
              <a:t>metadata</a:t>
            </a:r>
            <a:r>
              <a:rPr lang="pl-PL" dirty="0"/>
              <a:t>”?</a:t>
            </a:r>
            <a:endParaRPr lang="en-US" dirty="0"/>
          </a:p>
        </p:txBody>
      </p:sp>
      <p:sp>
        <p:nvSpPr>
          <p:cNvPr id="4" name="Content Placeholder 3">
            <a:extLst>
              <a:ext uri="{FF2B5EF4-FFF2-40B4-BE49-F238E27FC236}">
                <a16:creationId xmlns:a16="http://schemas.microsoft.com/office/drawing/2014/main" id="{2E5DF121-3BCB-4401-9A5A-9AE08E798AD1}"/>
              </a:ext>
            </a:extLst>
          </p:cNvPr>
          <p:cNvSpPr>
            <a:spLocks noGrp="1"/>
          </p:cNvSpPr>
          <p:nvPr>
            <p:ph idx="1"/>
          </p:nvPr>
        </p:nvSpPr>
        <p:spPr/>
        <p:txBody>
          <a:bodyPr/>
          <a:lstStyle/>
          <a:p>
            <a:pPr marL="0" indent="0">
              <a:buNone/>
            </a:pPr>
            <a:r>
              <a:rPr lang="pl-PL" i="1" dirty="0"/>
              <a:t>	data </a:t>
            </a:r>
            <a:r>
              <a:rPr lang="pl-PL" i="1" dirty="0" err="1"/>
              <a:t>that</a:t>
            </a:r>
            <a:r>
              <a:rPr lang="pl-PL" i="1" dirty="0"/>
              <a:t> </a:t>
            </a:r>
            <a:r>
              <a:rPr lang="pl-PL" i="1" dirty="0" err="1"/>
              <a:t>provides</a:t>
            </a:r>
            <a:r>
              <a:rPr lang="pl-PL" i="1" dirty="0"/>
              <a:t> </a:t>
            </a:r>
            <a:r>
              <a:rPr lang="pl-PL" i="1" dirty="0" err="1"/>
              <a:t>information</a:t>
            </a:r>
            <a:r>
              <a:rPr lang="pl-PL" i="1" dirty="0"/>
              <a:t> </a:t>
            </a:r>
            <a:r>
              <a:rPr lang="pl-PL" i="1" dirty="0" err="1"/>
              <a:t>about</a:t>
            </a:r>
            <a:r>
              <a:rPr lang="pl-PL" i="1" dirty="0"/>
              <a:t> </a:t>
            </a:r>
            <a:r>
              <a:rPr lang="pl-PL" i="1" dirty="0" err="1"/>
              <a:t>other</a:t>
            </a:r>
            <a:r>
              <a:rPr lang="pl-PL" i="1" dirty="0"/>
              <a:t> data</a:t>
            </a:r>
          </a:p>
          <a:p>
            <a:pPr marL="0" indent="0">
              <a:buNone/>
            </a:pPr>
            <a:r>
              <a:rPr lang="pl-PL" dirty="0"/>
              <a:t>https://en.wikipedia.org/wiki/Metadata</a:t>
            </a:r>
            <a:endParaRPr lang="en-US" dirty="0"/>
          </a:p>
        </p:txBody>
      </p:sp>
      <p:sp>
        <p:nvSpPr>
          <p:cNvPr id="35" name="Symbol zastępczy numeru slajdu 1">
            <a:extLst>
              <a:ext uri="{FF2B5EF4-FFF2-40B4-BE49-F238E27FC236}">
                <a16:creationId xmlns:a16="http://schemas.microsoft.com/office/drawing/2014/main" id="{769DFF0E-456F-4394-A8D3-805F6D73B740}"/>
              </a:ext>
            </a:extLst>
          </p:cNvPr>
          <p:cNvSpPr>
            <a:spLocks noGrp="1"/>
          </p:cNvSpPr>
          <p:nvPr>
            <p:ph type="sldNum" sz="quarter" idx="12"/>
          </p:nvPr>
        </p:nvSpPr>
        <p:spPr/>
        <p:txBody>
          <a:bodyPr vert="horz" wrap="square" lIns="0" tIns="0" rIns="0" bIns="0" rtlCol="0" anchor="b">
            <a:spAutoFit/>
          </a:bodyPr>
          <a:lstStyle/>
          <a:p>
            <a:pPr>
              <a:spcBef>
                <a:spcPct val="0"/>
              </a:spcBef>
            </a:pPr>
            <a:fld id="{1A076B6A-A9D5-4ABA-9939-A832AC87749F}" type="slidenum">
              <a:rPr lang="pl-PL" sz="1050" b="1" smtClean="0">
                <a:solidFill>
                  <a:schemeClr val="tx1"/>
                </a:solidFill>
                <a:ea typeface="+mj-ea"/>
                <a:cs typeface="+mj-cs"/>
              </a:rPr>
              <a:pPr>
                <a:spcBef>
                  <a:spcPct val="0"/>
                </a:spcBef>
              </a:pPr>
              <a:t>6</a:t>
            </a:fld>
            <a:r>
              <a:rPr lang="pl-PL" sz="1050" b="1" dirty="0">
                <a:solidFill>
                  <a:schemeClr val="tx1"/>
                </a:solidFill>
                <a:ea typeface="+mj-ea"/>
                <a:cs typeface="+mj-cs"/>
              </a:rPr>
              <a:t> </a:t>
            </a:r>
            <a:endParaRPr lang="pl-PL" sz="1050" dirty="0">
              <a:solidFill>
                <a:schemeClr val="tx1"/>
              </a:solidFill>
              <a:ea typeface="+mj-ea"/>
              <a:cs typeface="+mj-cs"/>
            </a:endParaRPr>
          </a:p>
        </p:txBody>
      </p:sp>
    </p:spTree>
    <p:extLst>
      <p:ext uri="{BB962C8B-B14F-4D97-AF65-F5344CB8AC3E}">
        <p14:creationId xmlns:p14="http://schemas.microsoft.com/office/powerpoint/2010/main" val="27784901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E1F24682-32A4-42DC-8139-5B8C965E3943}"/>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r="55953" b="-5630"/>
          <a:stretch/>
        </p:blipFill>
        <p:spPr>
          <a:xfrm>
            <a:off x="874710" y="6257546"/>
            <a:ext cx="520546" cy="313445"/>
          </a:xfrm>
          <a:prstGeom prst="rect">
            <a:avLst/>
          </a:prstGeom>
        </p:spPr>
      </p:pic>
      <p:cxnSp>
        <p:nvCxnSpPr>
          <p:cNvPr id="34" name="Łącznik prosty 33">
            <a:extLst>
              <a:ext uri="{FF2B5EF4-FFF2-40B4-BE49-F238E27FC236}">
                <a16:creationId xmlns:a16="http://schemas.microsoft.com/office/drawing/2014/main" id="{4D8C8011-4365-4427-B916-52E824184870}"/>
              </a:ext>
            </a:extLst>
          </p:cNvPr>
          <p:cNvCxnSpPr>
            <a:cxnSpLocks/>
          </p:cNvCxnSpPr>
          <p:nvPr/>
        </p:nvCxnSpPr>
        <p:spPr>
          <a:xfrm>
            <a:off x="874713" y="6139278"/>
            <a:ext cx="10442575" cy="0"/>
          </a:xfrm>
          <a:prstGeom prst="line">
            <a:avLst/>
          </a:prstGeom>
          <a:ln>
            <a:solidFill>
              <a:srgbClr val="40434F">
                <a:alpha val="40000"/>
              </a:srgb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898D4326-7241-4B23-949F-76823FBC0B59}"/>
              </a:ext>
            </a:extLst>
          </p:cNvPr>
          <p:cNvSpPr>
            <a:spLocks noGrp="1"/>
          </p:cNvSpPr>
          <p:nvPr>
            <p:ph type="title"/>
          </p:nvPr>
        </p:nvSpPr>
        <p:spPr/>
        <p:txBody>
          <a:bodyPr/>
          <a:lstStyle/>
          <a:p>
            <a:r>
              <a:rPr lang="pl-PL" dirty="0"/>
              <a:t>1/ </a:t>
            </a:r>
            <a:r>
              <a:rPr lang="pl-PL" dirty="0" err="1"/>
              <a:t>Metadata</a:t>
            </a:r>
            <a:r>
              <a:rPr lang="pl-PL" dirty="0"/>
              <a:t> example</a:t>
            </a:r>
            <a:endParaRPr lang="en-US" dirty="0"/>
          </a:p>
        </p:txBody>
      </p:sp>
      <p:pic>
        <p:nvPicPr>
          <p:cNvPr id="6" name="Content Placeholder 5" descr="Graphical user interface, text, application&#10;&#10;Description automatically generated">
            <a:extLst>
              <a:ext uri="{FF2B5EF4-FFF2-40B4-BE49-F238E27FC236}">
                <a16:creationId xmlns:a16="http://schemas.microsoft.com/office/drawing/2014/main" id="{7C138B45-2BB4-4A11-9D22-4CD0FDA17409}"/>
              </a:ext>
            </a:extLst>
          </p:cNvPr>
          <p:cNvPicPr>
            <a:picLocks noGrp="1" noChangeAspect="1"/>
          </p:cNvPicPr>
          <p:nvPr>
            <p:ph idx="1"/>
          </p:nvPr>
        </p:nvPicPr>
        <p:blipFill>
          <a:blip r:embed="rId5"/>
          <a:stretch>
            <a:fillRect/>
          </a:stretch>
        </p:blipFill>
        <p:spPr>
          <a:xfrm>
            <a:off x="3242864" y="3292025"/>
            <a:ext cx="5706271" cy="1028844"/>
          </a:xfrm>
        </p:spPr>
      </p:pic>
      <p:sp>
        <p:nvSpPr>
          <p:cNvPr id="35" name="Symbol zastępczy numeru slajdu 1">
            <a:extLst>
              <a:ext uri="{FF2B5EF4-FFF2-40B4-BE49-F238E27FC236}">
                <a16:creationId xmlns:a16="http://schemas.microsoft.com/office/drawing/2014/main" id="{769DFF0E-456F-4394-A8D3-805F6D73B740}"/>
              </a:ext>
            </a:extLst>
          </p:cNvPr>
          <p:cNvSpPr>
            <a:spLocks noGrp="1"/>
          </p:cNvSpPr>
          <p:nvPr>
            <p:ph type="sldNum" sz="quarter" idx="12"/>
          </p:nvPr>
        </p:nvSpPr>
        <p:spPr/>
        <p:txBody>
          <a:bodyPr vert="horz" wrap="square" lIns="0" tIns="0" rIns="0" bIns="0" rtlCol="0" anchor="b">
            <a:spAutoFit/>
          </a:bodyPr>
          <a:lstStyle/>
          <a:p>
            <a:pPr>
              <a:spcBef>
                <a:spcPct val="0"/>
              </a:spcBef>
            </a:pPr>
            <a:fld id="{1A076B6A-A9D5-4ABA-9939-A832AC87749F}" type="slidenum">
              <a:rPr lang="pl-PL" sz="1050" b="1" smtClean="0">
                <a:solidFill>
                  <a:schemeClr val="tx1"/>
                </a:solidFill>
                <a:ea typeface="+mj-ea"/>
                <a:cs typeface="+mj-cs"/>
              </a:rPr>
              <a:pPr>
                <a:spcBef>
                  <a:spcPct val="0"/>
                </a:spcBef>
              </a:pPr>
              <a:t>7</a:t>
            </a:fld>
            <a:r>
              <a:rPr lang="pl-PL" sz="1050" b="1" dirty="0">
                <a:solidFill>
                  <a:schemeClr val="tx1"/>
                </a:solidFill>
                <a:ea typeface="+mj-ea"/>
                <a:cs typeface="+mj-cs"/>
              </a:rPr>
              <a:t> </a:t>
            </a:r>
            <a:endParaRPr lang="pl-PL" sz="1050" dirty="0">
              <a:solidFill>
                <a:schemeClr val="tx1"/>
              </a:solidFill>
              <a:ea typeface="+mj-ea"/>
              <a:cs typeface="+mj-cs"/>
            </a:endParaRPr>
          </a:p>
        </p:txBody>
      </p:sp>
    </p:spTree>
    <p:extLst>
      <p:ext uri="{BB962C8B-B14F-4D97-AF65-F5344CB8AC3E}">
        <p14:creationId xmlns:p14="http://schemas.microsoft.com/office/powerpoint/2010/main" val="20101090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E1F24682-32A4-42DC-8139-5B8C965E3943}"/>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r="55953" b="-5630"/>
          <a:stretch/>
        </p:blipFill>
        <p:spPr>
          <a:xfrm>
            <a:off x="874710" y="6257546"/>
            <a:ext cx="520546" cy="313445"/>
          </a:xfrm>
          <a:prstGeom prst="rect">
            <a:avLst/>
          </a:prstGeom>
        </p:spPr>
      </p:pic>
      <p:cxnSp>
        <p:nvCxnSpPr>
          <p:cNvPr id="34" name="Łącznik prosty 33">
            <a:extLst>
              <a:ext uri="{FF2B5EF4-FFF2-40B4-BE49-F238E27FC236}">
                <a16:creationId xmlns:a16="http://schemas.microsoft.com/office/drawing/2014/main" id="{4D8C8011-4365-4427-B916-52E824184870}"/>
              </a:ext>
            </a:extLst>
          </p:cNvPr>
          <p:cNvCxnSpPr>
            <a:cxnSpLocks/>
          </p:cNvCxnSpPr>
          <p:nvPr/>
        </p:nvCxnSpPr>
        <p:spPr>
          <a:xfrm>
            <a:off x="874713" y="6139278"/>
            <a:ext cx="10442575" cy="0"/>
          </a:xfrm>
          <a:prstGeom prst="line">
            <a:avLst/>
          </a:prstGeom>
          <a:ln>
            <a:solidFill>
              <a:srgbClr val="40434F">
                <a:alpha val="40000"/>
              </a:srgb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898D4326-7241-4B23-949F-76823FBC0B59}"/>
              </a:ext>
            </a:extLst>
          </p:cNvPr>
          <p:cNvSpPr>
            <a:spLocks noGrp="1"/>
          </p:cNvSpPr>
          <p:nvPr>
            <p:ph type="title"/>
          </p:nvPr>
        </p:nvSpPr>
        <p:spPr/>
        <p:txBody>
          <a:bodyPr/>
          <a:lstStyle/>
          <a:p>
            <a:r>
              <a:rPr lang="pl-PL" dirty="0"/>
              <a:t>1/ Business idea</a:t>
            </a:r>
            <a:endParaRPr lang="en-US" dirty="0"/>
          </a:p>
        </p:txBody>
      </p:sp>
      <p:sp>
        <p:nvSpPr>
          <p:cNvPr id="8" name="Content Placeholder 7">
            <a:extLst>
              <a:ext uri="{FF2B5EF4-FFF2-40B4-BE49-F238E27FC236}">
                <a16:creationId xmlns:a16="http://schemas.microsoft.com/office/drawing/2014/main" id="{7089ECE8-9427-48D7-B732-C8D5893D03DE}"/>
              </a:ext>
            </a:extLst>
          </p:cNvPr>
          <p:cNvSpPr>
            <a:spLocks noGrp="1"/>
          </p:cNvSpPr>
          <p:nvPr>
            <p:ph idx="1"/>
          </p:nvPr>
        </p:nvSpPr>
        <p:spPr/>
        <p:txBody>
          <a:bodyPr/>
          <a:lstStyle/>
          <a:p>
            <a:r>
              <a:rPr lang="en-US" dirty="0"/>
              <a:t>Movie database</a:t>
            </a:r>
          </a:p>
          <a:p>
            <a:r>
              <a:rPr lang="en-US" dirty="0"/>
              <a:t>Store standard data as actors, genres or directors</a:t>
            </a:r>
          </a:p>
          <a:p>
            <a:r>
              <a:rPr lang="en-US" dirty="0"/>
              <a:t>Include other people involved in production of movie</a:t>
            </a:r>
          </a:p>
          <a:p>
            <a:r>
              <a:rPr lang="en-US" dirty="0"/>
              <a:t>Store information about CGI &amp; recording locations</a:t>
            </a:r>
          </a:p>
        </p:txBody>
      </p:sp>
      <p:sp>
        <p:nvSpPr>
          <p:cNvPr id="35" name="Symbol zastępczy numeru slajdu 1">
            <a:extLst>
              <a:ext uri="{FF2B5EF4-FFF2-40B4-BE49-F238E27FC236}">
                <a16:creationId xmlns:a16="http://schemas.microsoft.com/office/drawing/2014/main" id="{769DFF0E-456F-4394-A8D3-805F6D73B740}"/>
              </a:ext>
            </a:extLst>
          </p:cNvPr>
          <p:cNvSpPr>
            <a:spLocks noGrp="1"/>
          </p:cNvSpPr>
          <p:nvPr>
            <p:ph type="sldNum" sz="quarter" idx="12"/>
          </p:nvPr>
        </p:nvSpPr>
        <p:spPr/>
        <p:txBody>
          <a:bodyPr vert="horz" wrap="square" lIns="0" tIns="0" rIns="0" bIns="0" rtlCol="0" anchor="b">
            <a:spAutoFit/>
          </a:bodyPr>
          <a:lstStyle/>
          <a:p>
            <a:pPr>
              <a:spcBef>
                <a:spcPct val="0"/>
              </a:spcBef>
            </a:pPr>
            <a:fld id="{1A076B6A-A9D5-4ABA-9939-A832AC87749F}" type="slidenum">
              <a:rPr lang="pl-PL" sz="1050" b="1" smtClean="0">
                <a:solidFill>
                  <a:schemeClr val="tx1"/>
                </a:solidFill>
                <a:ea typeface="+mj-ea"/>
                <a:cs typeface="+mj-cs"/>
              </a:rPr>
              <a:pPr>
                <a:spcBef>
                  <a:spcPct val="0"/>
                </a:spcBef>
              </a:pPr>
              <a:t>8</a:t>
            </a:fld>
            <a:r>
              <a:rPr lang="pl-PL" sz="1050" b="1" dirty="0">
                <a:solidFill>
                  <a:schemeClr val="tx1"/>
                </a:solidFill>
                <a:ea typeface="+mj-ea"/>
                <a:cs typeface="+mj-cs"/>
              </a:rPr>
              <a:t> </a:t>
            </a:r>
            <a:endParaRPr lang="pl-PL" sz="1050" dirty="0">
              <a:solidFill>
                <a:schemeClr val="tx1"/>
              </a:solidFill>
              <a:ea typeface="+mj-ea"/>
              <a:cs typeface="+mj-cs"/>
            </a:endParaRPr>
          </a:p>
        </p:txBody>
      </p:sp>
    </p:spTree>
    <p:extLst>
      <p:ext uri="{BB962C8B-B14F-4D97-AF65-F5344CB8AC3E}">
        <p14:creationId xmlns:p14="http://schemas.microsoft.com/office/powerpoint/2010/main" val="39527506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E1F24682-32A4-42DC-8139-5B8C965E3943}"/>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r="55953" b="-5630"/>
          <a:stretch/>
        </p:blipFill>
        <p:spPr>
          <a:xfrm>
            <a:off x="874710" y="6257546"/>
            <a:ext cx="520546" cy="313445"/>
          </a:xfrm>
          <a:prstGeom prst="rect">
            <a:avLst/>
          </a:prstGeom>
        </p:spPr>
      </p:pic>
      <p:cxnSp>
        <p:nvCxnSpPr>
          <p:cNvPr id="34" name="Łącznik prosty 33">
            <a:extLst>
              <a:ext uri="{FF2B5EF4-FFF2-40B4-BE49-F238E27FC236}">
                <a16:creationId xmlns:a16="http://schemas.microsoft.com/office/drawing/2014/main" id="{4D8C8011-4365-4427-B916-52E824184870}"/>
              </a:ext>
            </a:extLst>
          </p:cNvPr>
          <p:cNvCxnSpPr>
            <a:cxnSpLocks/>
          </p:cNvCxnSpPr>
          <p:nvPr/>
        </p:nvCxnSpPr>
        <p:spPr>
          <a:xfrm>
            <a:off x="874713" y="6139278"/>
            <a:ext cx="10442575" cy="0"/>
          </a:xfrm>
          <a:prstGeom prst="line">
            <a:avLst/>
          </a:prstGeom>
          <a:ln>
            <a:solidFill>
              <a:srgbClr val="40434F">
                <a:alpha val="40000"/>
              </a:srgb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898D4326-7241-4B23-949F-76823FBC0B59}"/>
              </a:ext>
            </a:extLst>
          </p:cNvPr>
          <p:cNvSpPr>
            <a:spLocks noGrp="1"/>
          </p:cNvSpPr>
          <p:nvPr>
            <p:ph type="title"/>
          </p:nvPr>
        </p:nvSpPr>
        <p:spPr/>
        <p:txBody>
          <a:bodyPr/>
          <a:lstStyle/>
          <a:p>
            <a:r>
              <a:rPr lang="pl-PL" dirty="0"/>
              <a:t>1/ Business idea – </a:t>
            </a:r>
            <a:r>
              <a:rPr lang="pl-PL" dirty="0" err="1"/>
              <a:t>possible</a:t>
            </a:r>
            <a:r>
              <a:rPr lang="pl-PL" dirty="0"/>
              <a:t> </a:t>
            </a:r>
            <a:r>
              <a:rPr lang="pl-PL" dirty="0" err="1"/>
              <a:t>usage</a:t>
            </a:r>
            <a:endParaRPr lang="en-US" dirty="0"/>
          </a:p>
        </p:txBody>
      </p:sp>
      <p:sp>
        <p:nvSpPr>
          <p:cNvPr id="8" name="Content Placeholder 7">
            <a:extLst>
              <a:ext uri="{FF2B5EF4-FFF2-40B4-BE49-F238E27FC236}">
                <a16:creationId xmlns:a16="http://schemas.microsoft.com/office/drawing/2014/main" id="{7089ECE8-9427-48D7-B732-C8D5893D03DE}"/>
              </a:ext>
            </a:extLst>
          </p:cNvPr>
          <p:cNvSpPr>
            <a:spLocks noGrp="1"/>
          </p:cNvSpPr>
          <p:nvPr>
            <p:ph idx="1"/>
          </p:nvPr>
        </p:nvSpPr>
        <p:spPr/>
        <p:txBody>
          <a:bodyPr/>
          <a:lstStyle/>
          <a:p>
            <a:r>
              <a:rPr lang="en-US" dirty="0"/>
              <a:t>Hiring best crew for similar movie</a:t>
            </a:r>
          </a:p>
          <a:p>
            <a:r>
              <a:rPr lang="en-US" dirty="0"/>
              <a:t>Basing on Box office trends increase income from tickets </a:t>
            </a:r>
          </a:p>
        </p:txBody>
      </p:sp>
      <p:sp>
        <p:nvSpPr>
          <p:cNvPr id="35" name="Symbol zastępczy numeru slajdu 1">
            <a:extLst>
              <a:ext uri="{FF2B5EF4-FFF2-40B4-BE49-F238E27FC236}">
                <a16:creationId xmlns:a16="http://schemas.microsoft.com/office/drawing/2014/main" id="{769DFF0E-456F-4394-A8D3-805F6D73B740}"/>
              </a:ext>
            </a:extLst>
          </p:cNvPr>
          <p:cNvSpPr>
            <a:spLocks noGrp="1"/>
          </p:cNvSpPr>
          <p:nvPr>
            <p:ph type="sldNum" sz="quarter" idx="12"/>
          </p:nvPr>
        </p:nvSpPr>
        <p:spPr/>
        <p:txBody>
          <a:bodyPr vert="horz" wrap="square" lIns="0" tIns="0" rIns="0" bIns="0" rtlCol="0" anchor="b">
            <a:spAutoFit/>
          </a:bodyPr>
          <a:lstStyle/>
          <a:p>
            <a:pPr>
              <a:spcBef>
                <a:spcPct val="0"/>
              </a:spcBef>
            </a:pPr>
            <a:fld id="{1A076B6A-A9D5-4ABA-9939-A832AC87749F}" type="slidenum">
              <a:rPr lang="pl-PL" sz="1050" b="1" smtClean="0">
                <a:solidFill>
                  <a:schemeClr val="tx1"/>
                </a:solidFill>
                <a:ea typeface="+mj-ea"/>
                <a:cs typeface="+mj-cs"/>
              </a:rPr>
              <a:pPr>
                <a:spcBef>
                  <a:spcPct val="0"/>
                </a:spcBef>
              </a:pPr>
              <a:t>9</a:t>
            </a:fld>
            <a:r>
              <a:rPr lang="pl-PL" sz="1050" b="1" dirty="0">
                <a:solidFill>
                  <a:schemeClr val="tx1"/>
                </a:solidFill>
                <a:ea typeface="+mj-ea"/>
                <a:cs typeface="+mj-cs"/>
              </a:rPr>
              <a:t> </a:t>
            </a:r>
            <a:endParaRPr lang="pl-PL" sz="1050" dirty="0">
              <a:solidFill>
                <a:schemeClr val="tx1"/>
              </a:solidFill>
              <a:ea typeface="+mj-ea"/>
              <a:cs typeface="+mj-cs"/>
            </a:endParaRPr>
          </a:p>
        </p:txBody>
      </p:sp>
    </p:spTree>
    <p:extLst>
      <p:ext uri="{BB962C8B-B14F-4D97-AF65-F5344CB8AC3E}">
        <p14:creationId xmlns:p14="http://schemas.microsoft.com/office/powerpoint/2010/main" val="4210014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Theme2">
  <a:themeElements>
    <a:clrScheme name="WDI">
      <a:dk1>
        <a:srgbClr val="0C0A11"/>
      </a:dk1>
      <a:lt1>
        <a:sysClr val="window" lastClr="FFFFFF"/>
      </a:lt1>
      <a:dk2>
        <a:srgbClr val="3C21FF"/>
      </a:dk2>
      <a:lt2>
        <a:srgbClr val="33FF99"/>
      </a:lt2>
      <a:accent1>
        <a:srgbClr val="4A31FF"/>
      </a:accent1>
      <a:accent2>
        <a:srgbClr val="E10B31"/>
      </a:accent2>
      <a:accent3>
        <a:srgbClr val="F4511C"/>
      </a:accent3>
      <a:accent4>
        <a:srgbClr val="029676"/>
      </a:accent4>
      <a:accent5>
        <a:srgbClr val="4AB5C4"/>
      </a:accent5>
      <a:accent6>
        <a:srgbClr val="0989B1"/>
      </a:accent6>
      <a:hlink>
        <a:srgbClr val="3C21FF"/>
      </a:hlink>
      <a:folHlink>
        <a:srgbClr val="BA6906"/>
      </a:folHlink>
    </a:clrScheme>
    <a:fontScheme name="WDI">
      <a:majorFont>
        <a:latin typeface="Arial Black"/>
        <a:ea typeface=""/>
        <a:cs typeface=""/>
      </a:majorFont>
      <a:minorFont>
        <a:latin typeface="Tahoma"/>
        <a:ea typeface=""/>
        <a:cs typeface=""/>
      </a:minorFont>
    </a:fontScheme>
    <a:fmtScheme name="Pakiet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heme2" id="{14E9F9C2-80F3-4E9A-A0E1-21E2EB8D874A}" vid="{D0FAF7A9-A49E-4434-86D9-AD6B1B76CD0F}"/>
    </a:ext>
  </a:extLst>
</a:theme>
</file>

<file path=ppt/theme/theme2.xml><?xml version="1.0" encoding="utf-8"?>
<a:theme xmlns:a="http://schemas.openxmlformats.org/drawingml/2006/main" name="Motyw pakietu Office">
  <a:themeElements>
    <a:clrScheme name="Pakiet 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Pakiet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Pakiet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Motyw pakietu Office">
  <a:themeElements>
    <a:clrScheme name="Pakiet 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Pakiet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Pakiet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Theme2</Template>
  <TotalTime>7354</TotalTime>
  <Words>12332</Words>
  <Application>Microsoft Office PowerPoint</Application>
  <PresentationFormat>Widescreen</PresentationFormat>
  <Paragraphs>659</Paragraphs>
  <Slides>56</Slides>
  <Notes>56</Notes>
  <HiddenSlides>5</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56</vt:i4>
      </vt:variant>
    </vt:vector>
  </HeadingPairs>
  <TitlesOfParts>
    <vt:vector size="66" baseType="lpstr">
      <vt:lpstr>Arial</vt:lpstr>
      <vt:lpstr>Arial Black</vt:lpstr>
      <vt:lpstr>Calibri</vt:lpstr>
      <vt:lpstr>Century Gothic</vt:lpstr>
      <vt:lpstr>CMSS10</vt:lpstr>
      <vt:lpstr>CMSSBX10</vt:lpstr>
      <vt:lpstr>CMSSI10</vt:lpstr>
      <vt:lpstr>Consolas</vt:lpstr>
      <vt:lpstr>Tahoma</vt:lpstr>
      <vt:lpstr>Theme2</vt:lpstr>
      <vt:lpstr>PowerPoint Presentation</vt:lpstr>
      <vt:lpstr>Speaker</vt:lpstr>
      <vt:lpstr>Agenda</vt:lpstr>
      <vt:lpstr>Note</vt:lpstr>
      <vt:lpstr>1/ Metadata concept</vt:lpstr>
      <vt:lpstr>1/ What is „metadata”?</vt:lpstr>
      <vt:lpstr>1/ Metadata example</vt:lpstr>
      <vt:lpstr>1/ Business idea</vt:lpstr>
      <vt:lpstr>1/ Business idea – possible usage</vt:lpstr>
      <vt:lpstr>1/ Business idea – records preview</vt:lpstr>
      <vt:lpstr>1/ Business idea – technical aspects</vt:lpstr>
      <vt:lpstr>1/ Standard definition class diagram</vt:lpstr>
      <vt:lpstr>1/ Metadata standard approach</vt:lpstr>
      <vt:lpstr>2/ Dynamic metadata</vt:lpstr>
      <vt:lpstr>2/ Dynamic metadata concept</vt:lpstr>
      <vt:lpstr>2/ Key aspects</vt:lpstr>
      <vt:lpstr>2/ Sample request</vt:lpstr>
      <vt:lpstr>2/ Application layer’s separation</vt:lpstr>
      <vt:lpstr>2/ Layers separation - issues</vt:lpstr>
      <vt:lpstr>2/ Dynamic variable type</vt:lpstr>
      <vt:lpstr>2/ Common issues</vt:lpstr>
      <vt:lpstr>2/ Common mistakes</vt:lpstr>
      <vt:lpstr>3/ Data consistency</vt:lpstr>
      <vt:lpstr>3/ Eventually consistency</vt:lpstr>
      <vt:lpstr>3/ Validation pipeline</vt:lpstr>
      <vt:lpstr>3/ Validation - algorithm</vt:lpstr>
      <vt:lpstr>3/ Validation – algorithm usage</vt:lpstr>
      <vt:lpstr>3/ Basic validators</vt:lpstr>
      <vt:lpstr>3/ Basic validators – not null validator</vt:lpstr>
      <vt:lpstr>3/ Complex validators</vt:lpstr>
      <vt:lpstr>3/ Complex validators</vt:lpstr>
      <vt:lpstr>3/ Missing property</vt:lpstr>
      <vt:lpstr>3/ Missing property</vt:lpstr>
      <vt:lpstr>3/ Duplicated property</vt:lpstr>
      <vt:lpstr>3/ Additional property</vt:lpstr>
      <vt:lpstr>3/ Invalid content</vt:lpstr>
      <vt:lpstr>3/ Invalid content</vt:lpstr>
      <vt:lpstr>4/ Changes tracking</vt:lpstr>
      <vt:lpstr>4/ Content changes</vt:lpstr>
      <vt:lpstr>4/ General description</vt:lpstr>
      <vt:lpstr>4/ Adding or removing property</vt:lpstr>
      <vt:lpstr>4/ Deletion of metadata definition</vt:lpstr>
      <vt:lpstr>4/ Change of type</vt:lpstr>
      <vt:lpstr>4/ Validation configuration</vt:lpstr>
      <vt:lpstr>4/ Definition history</vt:lpstr>
      <vt:lpstr>4/ Storing definition version</vt:lpstr>
      <vt:lpstr>4/ Change as a commit</vt:lpstr>
      <vt:lpstr>4/ Event sourcing</vt:lpstr>
      <vt:lpstr>4/ Commited event sourcing</vt:lpstr>
      <vt:lpstr>5/ Data population</vt:lpstr>
      <vt:lpstr>5/ Smart data population</vt:lpstr>
      <vt:lpstr>5/ Metadata definition</vt:lpstr>
      <vt:lpstr>5/ Property definition</vt:lpstr>
      <vt:lpstr>5/ Property initialization</vt:lpstr>
      <vt:lpstr>Sum up</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Prezentacja programu PowerPoint</dc:title>
  <dc:creator>Sylwia</dc:creator>
  <cp:lastModifiedBy>Pawel Labno</cp:lastModifiedBy>
  <cp:revision>481</cp:revision>
  <dcterms:modified xsi:type="dcterms:W3CDTF">2021-03-19T19:09:13Z</dcterms:modified>
</cp:coreProperties>
</file>